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75" r:id="rId3"/>
    <p:sldId id="269" r:id="rId4"/>
    <p:sldId id="268" r:id="rId5"/>
    <p:sldId id="271" r:id="rId6"/>
    <p:sldId id="270" r:id="rId7"/>
    <p:sldId id="265" r:id="rId8"/>
    <p:sldId id="274" r:id="rId9"/>
    <p:sldId id="263" r:id="rId10"/>
    <p:sldId id="264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07F"/>
    <a:srgbClr val="29257D"/>
    <a:srgbClr val="171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0" autoAdjust="0"/>
    <p:restoredTop sz="70707" autoAdjust="0"/>
  </p:normalViewPr>
  <p:slideViewPr>
    <p:cSldViewPr snapToGrid="0">
      <p:cViewPr>
        <p:scale>
          <a:sx n="100" d="100"/>
          <a:sy n="100" d="100"/>
        </p:scale>
        <p:origin x="-2382" y="-72"/>
      </p:cViewPr>
      <p:guideLst>
        <p:guide orient="horz" pos="598"/>
        <p:guide pos="2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59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B5C724-07C0-445F-A1DC-051DE69115A7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C9066F-93B5-43B1-A777-90841A1E3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24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</a:t>
            </a:r>
            <a:r>
              <a:rPr lang="ru-RU" baseline="0" dirty="0" smtClean="0"/>
              <a:t> доклада:</a:t>
            </a:r>
          </a:p>
          <a:p>
            <a:r>
              <a:rPr lang="ru-RU" baseline="0" dirty="0" smtClean="0"/>
              <a:t>Слайд 2   - предпосылки модернизации автоматизированных систем управления (АСУ) ОАО КАМАЗ</a:t>
            </a:r>
          </a:p>
          <a:p>
            <a:r>
              <a:rPr lang="ru-RU" baseline="0" dirty="0" smtClean="0"/>
              <a:t>Слайд 3   - требования к автоматизации ключевого процесса создания ценности – производство</a:t>
            </a:r>
          </a:p>
          <a:p>
            <a:r>
              <a:rPr lang="ru-RU" baseline="0" dirty="0" smtClean="0"/>
              <a:t>Слайд 4   - </a:t>
            </a:r>
            <a:r>
              <a:rPr lang="ru-RU" dirty="0" smtClean="0"/>
              <a:t>состояние АСУ на 2008 год</a:t>
            </a:r>
          </a:p>
          <a:p>
            <a:r>
              <a:rPr lang="ru-RU" baseline="0" dirty="0" smtClean="0"/>
              <a:t>Слайд 5   - </a:t>
            </a:r>
            <a:r>
              <a:rPr lang="ru-RU" dirty="0" smtClean="0"/>
              <a:t>пилот-проект </a:t>
            </a:r>
            <a:r>
              <a:rPr lang="en-US" dirty="0" smtClean="0"/>
              <a:t>SAP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КАЛЕНДАРЬ</a:t>
            </a:r>
            <a:r>
              <a:rPr lang="en-US" dirty="0" smtClean="0"/>
              <a:t>” –</a:t>
            </a:r>
            <a:r>
              <a:rPr lang="ru-RU" dirty="0" smtClean="0"/>
              <a:t> старт масштабных</a:t>
            </a:r>
            <a:r>
              <a:rPr lang="ru-RU" baseline="0" dirty="0" smtClean="0"/>
              <a:t> преобразований бизнес-процессов</a:t>
            </a:r>
          </a:p>
          <a:p>
            <a:r>
              <a:rPr lang="ru-RU" baseline="0" dirty="0" smtClean="0"/>
              <a:t>Слайд 6   - задачи на период 2011-2015 по направлению автоматизированных систем, конечная цель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Слайд 7   - задачи на период 2011-2015 по направлению ИТ инфраструктуры, конечная цель</a:t>
            </a:r>
            <a:endParaRPr lang="ru-RU" dirty="0" smtClean="0"/>
          </a:p>
          <a:p>
            <a:r>
              <a:rPr lang="ru-RU" baseline="0" dirty="0" smtClean="0"/>
              <a:t>Слайд 8   - </a:t>
            </a:r>
            <a:r>
              <a:rPr lang="ru-RU" dirty="0" smtClean="0"/>
              <a:t>прогноз затрат и</a:t>
            </a:r>
            <a:r>
              <a:rPr lang="ru-RU" baseline="0" dirty="0" smtClean="0"/>
              <a:t> насущная необходимость следования тенденциям информатизации республики</a:t>
            </a:r>
          </a:p>
          <a:p>
            <a:r>
              <a:rPr lang="ru-RU" baseline="0" dirty="0" smtClean="0"/>
              <a:t>Слайд 9   - типовая стратегия внедрения коммерческих АСУ на предприятиях отрасли</a:t>
            </a:r>
          </a:p>
          <a:p>
            <a:r>
              <a:rPr lang="ru-RU" baseline="0" dirty="0" smtClean="0"/>
              <a:t>Слайд 10 - альтернативная стратегия, учитывающая республиканские интересы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aseline="0" dirty="0" smtClean="0"/>
              <a:t>Альтернативная стратегия, учитывающая республиканские интересы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Ключевой недостаток подобных стратегий – повторяемость шагов предприятиями смежной отрасли, без учета республиканских интересов (</a:t>
            </a:r>
            <a:r>
              <a:rPr lang="en-US" baseline="0" dirty="0" smtClean="0"/>
              <a:t>“</a:t>
            </a:r>
            <a:r>
              <a:rPr lang="ru-RU" baseline="0" dirty="0" smtClean="0"/>
              <a:t>для себя</a:t>
            </a:r>
            <a:r>
              <a:rPr lang="en-US" baseline="0" dirty="0" smtClean="0"/>
              <a:t>”</a:t>
            </a:r>
            <a:r>
              <a:rPr lang="ru-RU" baseline="0" dirty="0" smtClean="0"/>
              <a:t>).</a:t>
            </a:r>
            <a:endParaRPr lang="en-US" baseline="0" dirty="0" smtClean="0"/>
          </a:p>
          <a:p>
            <a:r>
              <a:rPr lang="ru-RU" baseline="0" dirty="0" smtClean="0"/>
              <a:t>Неизбежно возникает потребность в повышении уровня оплаты труда ключевым специалистам, т.к. они становятся </a:t>
            </a:r>
            <a:r>
              <a:rPr lang="ru-RU" baseline="0" dirty="0" err="1" smtClean="0"/>
              <a:t>восстребованны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ИТ-рынке</a:t>
            </a:r>
            <a:r>
              <a:rPr lang="ru-RU" baseline="0" dirty="0" smtClean="0"/>
              <a:t> за пределами предприятия. </a:t>
            </a:r>
          </a:p>
          <a:p>
            <a:r>
              <a:rPr lang="ru-RU" baseline="0" dirty="0" smtClean="0"/>
              <a:t>Финансовый поток (затраты на консалтинг, лицензии и </a:t>
            </a:r>
            <a:r>
              <a:rPr lang="ru-RU" baseline="0" dirty="0" err="1" smtClean="0"/>
              <a:t>ИТ-инфраструктуру</a:t>
            </a:r>
            <a:r>
              <a:rPr lang="ru-RU" baseline="0" dirty="0" smtClean="0"/>
              <a:t>) не циркулирует в регионе, а направляется во вне.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КАМАЗ считает необходимым выстраивать свою </a:t>
            </a:r>
            <a:r>
              <a:rPr lang="ru-RU" baseline="0" dirty="0" err="1" smtClean="0"/>
              <a:t>ИТ-стратегию</a:t>
            </a:r>
            <a:r>
              <a:rPr lang="ru-RU" baseline="0" dirty="0" smtClean="0"/>
              <a:t> в соответствии с тенденциями информатизации республики Татарстан</a:t>
            </a:r>
          </a:p>
          <a:p>
            <a:r>
              <a:rPr lang="ru-RU" baseline="0" dirty="0" smtClean="0"/>
              <a:t>Став одним из основных потребителей услуг </a:t>
            </a:r>
            <a:r>
              <a:rPr lang="ru-RU" baseline="0" dirty="0" err="1" smtClean="0"/>
              <a:t>ИТ-парка</a:t>
            </a:r>
            <a:r>
              <a:rPr lang="ru-RU" baseline="0" dirty="0" smtClean="0"/>
              <a:t>, КАМАЗ ускорит окупаемость вложенных республиканских средств, в том числе и за счет привлечения других клиентов на своем примере.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Создав дополнительный дата-центр в Набережных Челнах, технически реализовывается так называемое </a:t>
            </a:r>
            <a:r>
              <a:rPr lang="en-US" baseline="0" dirty="0" smtClean="0"/>
              <a:t>“</a:t>
            </a:r>
            <a:r>
              <a:rPr lang="ru-RU" baseline="0" dirty="0" err="1" smtClean="0"/>
              <a:t>катастрофоустойчивое</a:t>
            </a:r>
            <a:r>
              <a:rPr lang="ru-RU" baseline="0" dirty="0" smtClean="0"/>
              <a:t> решение</a:t>
            </a:r>
            <a:r>
              <a:rPr lang="en-US" baseline="0" dirty="0" smtClean="0"/>
              <a:t>”:</a:t>
            </a:r>
          </a:p>
          <a:p>
            <a:r>
              <a:rPr lang="ru-RU" baseline="0" dirty="0" smtClean="0"/>
              <a:t>территориально удаленные, связанные </a:t>
            </a:r>
            <a:r>
              <a:rPr lang="ru-RU" baseline="0" dirty="0" err="1" smtClean="0"/>
              <a:t>дата-центры</a:t>
            </a:r>
            <a:r>
              <a:rPr lang="ru-RU" baseline="0" dirty="0" smtClean="0"/>
              <a:t>. Разрушение одного из них не остановит бизнес заказчиков услуг. 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Оснащенность новейшим оборудованием и программным обеспечением,</a:t>
            </a:r>
            <a:r>
              <a:rPr lang="ru-RU" baseline="0" dirty="0" smtClean="0"/>
              <a:t> условия труда в республиканских </a:t>
            </a:r>
            <a:r>
              <a:rPr lang="ru-RU" baseline="0" dirty="0" err="1" smtClean="0"/>
              <a:t>ИТ-парках</a:t>
            </a:r>
            <a:r>
              <a:rPr lang="ru-RU" baseline="0" dirty="0" smtClean="0"/>
              <a:t> позволят сохранить интеллектуальные ресурсы региона – решить одну из основных социальных проблем. Наши дети перестанут искать </a:t>
            </a:r>
            <a:r>
              <a:rPr lang="en-US" baseline="0" dirty="0" smtClean="0"/>
              <a:t>“</a:t>
            </a:r>
            <a:r>
              <a:rPr lang="ru-RU" baseline="0" dirty="0" smtClean="0"/>
              <a:t>счастье</a:t>
            </a:r>
            <a:r>
              <a:rPr lang="en-US" baseline="0" dirty="0" smtClean="0"/>
              <a:t>”</a:t>
            </a:r>
            <a:r>
              <a:rPr lang="ru-RU" baseline="0" dirty="0" smtClean="0"/>
              <a:t> за пределами своей малой родины.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aseline="0" dirty="0" smtClean="0"/>
              <a:t>предпосылки модернизации автоматизированных систем управления (АСУ) ОАО КАМАЗ</a:t>
            </a:r>
          </a:p>
          <a:p>
            <a:endParaRPr lang="ru-RU" baseline="0" dirty="0" smtClean="0"/>
          </a:p>
          <a:p>
            <a:r>
              <a:rPr lang="ru-RU" dirty="0" smtClean="0">
                <a:cs typeface="Times New Roman" pitchFamily="18" charset="0"/>
              </a:rPr>
              <a:t>С целью сохранения доли рынка КАМАЗ расширяет</a:t>
            </a:r>
            <a:r>
              <a:rPr lang="ru-RU" baseline="0" dirty="0" smtClean="0">
                <a:cs typeface="Times New Roman" pitchFamily="18" charset="0"/>
              </a:rPr>
              <a:t> модельный ряд с 8 до 22 к концу 2001 года.</a:t>
            </a:r>
          </a:p>
          <a:p>
            <a:r>
              <a:rPr lang="ru-RU" baseline="0" dirty="0" smtClean="0">
                <a:cs typeface="Times New Roman" pitchFamily="18" charset="0"/>
              </a:rPr>
              <a:t>На конец 2008 года предлагает покупателю уже 44 модели и более 2 000 различных модификаций.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Активно ведет подготовку к реализации двух производственных стратегий –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ru-RU" dirty="0" smtClean="0">
                <a:cs typeface="Times New Roman" pitchFamily="18" charset="0"/>
              </a:rPr>
              <a:t>на склад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ru-RU" dirty="0" smtClean="0">
                <a:cs typeface="Times New Roman" pitchFamily="18" charset="0"/>
              </a:rPr>
              <a:t> и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ru-RU" dirty="0" smtClean="0">
                <a:cs typeface="Times New Roman" pitchFamily="18" charset="0"/>
              </a:rPr>
              <a:t>под заказ клиента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Определяет</a:t>
            </a:r>
            <a:r>
              <a:rPr lang="ru-RU" baseline="0" dirty="0" smtClean="0">
                <a:cs typeface="Times New Roman" pitchFamily="18" charset="0"/>
              </a:rPr>
              <a:t> цель в 100 000 грузовиков к 2020 году.</a:t>
            </a:r>
          </a:p>
          <a:p>
            <a:endParaRPr lang="ru-RU" baseline="0" dirty="0" smtClean="0">
              <a:cs typeface="Times New Roman" pitchFamily="18" charset="0"/>
            </a:endParaRPr>
          </a:p>
          <a:p>
            <a:r>
              <a:rPr lang="ru-RU" baseline="0" dirty="0" smtClean="0">
                <a:cs typeface="Times New Roman" pitchFamily="18" charset="0"/>
              </a:rPr>
              <a:t>Это неизбежно приводит к значительному усложнению информационной модели грузовика и его компонентов. Спроектированные ранее локальные АСУ уже не способны обрабатывать подобный объем данных. </a:t>
            </a:r>
          </a:p>
          <a:p>
            <a:endParaRPr lang="ru-RU" baseline="0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aseline="0" dirty="0" smtClean="0"/>
              <a:t>Требования к автоматизации ключевого процесса создания ценности – производство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такой ситуации, при возрастающем темпе сборки, для обеспечения бесперебойного снабжения основного производства просматривались две классических модели планирования: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1 - Дискретное, помесячное планирование производственной программы с созданием доп. площадей для обеспечения необходимого страхового запаса ТМЦ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2 - Непрерывное (календарное) планирование, с учетом </a:t>
            </a:r>
            <a:r>
              <a:rPr lang="ru-RU" baseline="0" dirty="0" err="1" smtClean="0"/>
              <a:t>логистических</a:t>
            </a:r>
            <a:r>
              <a:rPr lang="ru-RU" baseline="0" dirty="0" smtClean="0"/>
              <a:t> ограничений заводов основной технологической цепочки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целом, КАМАЗ, как объект управления, представлен 150 организациями (Россия, СНГ и зарубежье). </a:t>
            </a:r>
            <a:r>
              <a:rPr lang="ru-RU" sz="120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В состав группы основной технологической цепочки входит 12 крупных заводов автомобильного производства. Из них 7 – непосредственно</a:t>
            </a:r>
            <a:r>
              <a:rPr lang="ru-RU" sz="1200" baseline="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 в Набережных Челнах.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Общее количество поставщиков авто-компонентов– 657.</a:t>
            </a:r>
            <a:r>
              <a:rPr lang="ru-RU" sz="120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Очевидно, что применение 1й модели планирования на подобном объекте экономически</a:t>
            </a:r>
            <a:r>
              <a:rPr lang="ru-RU" sz="1200" baseline="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 не выгодно.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3E4347"/>
                </a:solidFill>
                <a:latin typeface="Verdana"/>
                <a:ea typeface="Times New Roman"/>
                <a:cs typeface="Times New Roman"/>
              </a:rPr>
              <a:t>В случае реализации 2й модели обеспечивается снижение остатков ТМЦ и уменьшение НЗП.</a:t>
            </a:r>
            <a:endParaRPr lang="ru-RU" sz="1200" dirty="0" smtClean="0">
              <a:solidFill>
                <a:srgbClr val="3E4347"/>
              </a:solidFill>
              <a:latin typeface="Verdana"/>
              <a:ea typeface="Times New Roman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АСУ на 2008 год</a:t>
            </a:r>
          </a:p>
          <a:p>
            <a:endParaRPr lang="ru-RU" dirty="0" smtClean="0"/>
          </a:p>
          <a:p>
            <a:r>
              <a:rPr lang="ru-RU" dirty="0" smtClean="0"/>
              <a:t>К моменту принятия решения об</a:t>
            </a:r>
            <a:r>
              <a:rPr lang="ru-RU" baseline="0" dirty="0" smtClean="0"/>
              <a:t> использовании </a:t>
            </a:r>
            <a:r>
              <a:rPr lang="en-US" baseline="0" dirty="0" smtClean="0"/>
              <a:t>ERP SAP</a:t>
            </a:r>
            <a:r>
              <a:rPr lang="ru-RU" baseline="0" dirty="0" smtClean="0"/>
              <a:t> комплекс информационных систем управления уже насчитывал 106 баз данных различного класса.</a:t>
            </a:r>
          </a:p>
          <a:p>
            <a:r>
              <a:rPr lang="ru-RU" baseline="0" dirty="0" smtClean="0"/>
              <a:t>В основном это были локальные разработки. </a:t>
            </a:r>
          </a:p>
          <a:p>
            <a:r>
              <a:rPr lang="ru-RU" baseline="0" dirty="0" smtClean="0"/>
              <a:t>Подобные структуры плохо управляемы, имеют низкую достоверность, не обеспечивают поставленных целей.</a:t>
            </a:r>
          </a:p>
          <a:p>
            <a:r>
              <a:rPr lang="ru-RU" baseline="0" dirty="0" smtClean="0"/>
              <a:t>Элементы бережливого (ЛИН) производства, необходимого для минимизации потерь, в реализованные на тот момент системы (АСУ) не закладывались.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пилот-проект </a:t>
            </a:r>
            <a:r>
              <a:rPr lang="en-US" dirty="0" smtClean="0"/>
              <a:t>SAP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КАЛЕНДАРЬ</a:t>
            </a:r>
            <a:r>
              <a:rPr lang="en-US" dirty="0" smtClean="0"/>
              <a:t>” –</a:t>
            </a:r>
            <a:r>
              <a:rPr lang="ru-RU" dirty="0" smtClean="0"/>
              <a:t> старт масштабных</a:t>
            </a:r>
            <a:r>
              <a:rPr lang="ru-RU" baseline="0" dirty="0" smtClean="0"/>
              <a:t> преобразований бизнес-процессов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2008 году Правление приняло решение о переходе на </a:t>
            </a:r>
            <a:r>
              <a:rPr lang="en-US" baseline="0" dirty="0" smtClean="0"/>
              <a:t>ERP SAP.</a:t>
            </a:r>
          </a:p>
          <a:p>
            <a:r>
              <a:rPr lang="ru-RU" baseline="0" dirty="0" smtClean="0"/>
              <a:t>Проекты стартовали на Автомобильном и Металлургическом заводах.</a:t>
            </a:r>
          </a:p>
          <a:p>
            <a:r>
              <a:rPr lang="ru-RU" baseline="0" dirty="0" smtClean="0"/>
              <a:t>В зону охвата корневого проекта на АВЗ вошли автомобильный завод и заводы основной технологической цепочки для оптимизации логистики межзаводских поставок и централизованного управления затратами.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Руководство проекта поручено 1му заместителю ГД, исполнительному директору </a:t>
            </a:r>
            <a:r>
              <a:rPr lang="ru-RU" baseline="0" dirty="0" err="1" smtClean="0"/>
              <a:t>Ю.П.Клочкову</a:t>
            </a:r>
            <a:r>
              <a:rPr lang="ru-RU" baseline="0" dirty="0" smtClean="0"/>
              <a:t>. Подобные проекты без участия </a:t>
            </a:r>
            <a:r>
              <a:rPr lang="ru-RU" baseline="0" dirty="0" err="1" smtClean="0"/>
              <a:t>топ-менеджмента</a:t>
            </a:r>
            <a:r>
              <a:rPr lang="ru-RU" baseline="0" dirty="0" smtClean="0"/>
              <a:t>  - не реализуемы. 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Проект сопровождался организационными изменениями</a:t>
            </a:r>
            <a:r>
              <a:rPr lang="en-US" baseline="0" dirty="0" smtClean="0"/>
              <a:t>:</a:t>
            </a:r>
            <a:endParaRPr lang="ru-RU" baseline="0" dirty="0" smtClean="0"/>
          </a:p>
          <a:p>
            <a:r>
              <a:rPr lang="ru-RU" baseline="0" dirty="0" smtClean="0"/>
              <a:t>создан единый </a:t>
            </a:r>
            <a:r>
              <a:rPr lang="ru-RU" baseline="0" dirty="0" err="1" smtClean="0"/>
              <a:t>логистический</a:t>
            </a:r>
            <a:r>
              <a:rPr lang="ru-RU" baseline="0" dirty="0" smtClean="0"/>
              <a:t> центр</a:t>
            </a:r>
          </a:p>
          <a:p>
            <a:r>
              <a:rPr lang="ru-RU" baseline="0" dirty="0" smtClean="0"/>
              <a:t>подверглись ревизии практически все бизнес-процессы АВЗ и смежных служб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Комплекс организационно-технических преобразований  (непосредственно внедрение </a:t>
            </a:r>
            <a:r>
              <a:rPr lang="en-US" baseline="0" dirty="0" smtClean="0"/>
              <a:t>SAP, </a:t>
            </a:r>
            <a:r>
              <a:rPr lang="ru-RU" baseline="0" dirty="0" smtClean="0"/>
              <a:t>производственная система </a:t>
            </a:r>
            <a:r>
              <a:rPr lang="en-US" baseline="0" dirty="0" smtClean="0"/>
              <a:t>PSK) </a:t>
            </a:r>
            <a:r>
              <a:rPr lang="ru-RU" baseline="0" dirty="0" smtClean="0"/>
              <a:t>обеспечили получение экономического эффекта в 508 млн.руб.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задачи на период 2011-2015 по направлению автоматизированных систем, конечная цель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течении 5ти лет планируется создать централизованный контур ERP-системы всего </a:t>
            </a:r>
            <a:r>
              <a:rPr lang="ru-RU" dirty="0" err="1" smtClean="0"/>
              <a:t>КАМАЗа</a:t>
            </a:r>
            <a:r>
              <a:rPr lang="ru-RU" dirty="0" smtClean="0"/>
              <a:t>, в функционал которого входит планирование и </a:t>
            </a:r>
            <a:r>
              <a:rPr lang="ru-RU" dirty="0" err="1" smtClean="0"/>
              <a:t>бюджетирование</a:t>
            </a:r>
            <a:r>
              <a:rPr lang="ru-RU" dirty="0" smtClean="0"/>
              <a:t>, финансы и </a:t>
            </a:r>
            <a:r>
              <a:rPr lang="ru-RU" dirty="0" err="1" smtClean="0"/>
              <a:t>контроллинг</a:t>
            </a:r>
            <a:r>
              <a:rPr lang="ru-RU" dirty="0" smtClean="0"/>
              <a:t>, управление дочерними обществами, логистика.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работы с поставщиками и потребителями внедрить подсистемы </a:t>
            </a:r>
            <a:r>
              <a:rPr lang="en-US" baseline="0" dirty="0" smtClean="0"/>
              <a:t>SRM </a:t>
            </a:r>
            <a:r>
              <a:rPr lang="ru-RU" baseline="0" dirty="0" smtClean="0"/>
              <a:t>и </a:t>
            </a:r>
            <a:r>
              <a:rPr lang="en-US" baseline="0" dirty="0" smtClean="0"/>
              <a:t>CRM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Перевести на платформу </a:t>
            </a:r>
            <a:r>
              <a:rPr lang="en-US" baseline="0" dirty="0" smtClean="0"/>
              <a:t>SAP </a:t>
            </a:r>
            <a:r>
              <a:rPr lang="ru-RU" baseline="0" dirty="0" smtClean="0"/>
              <a:t>подсистему Управления персоналом.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Обеспечить интеграцию конструкторских систем САПР с </a:t>
            </a:r>
            <a:r>
              <a:rPr lang="en-US" baseline="0" dirty="0" smtClean="0"/>
              <a:t>ERP SAP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задачи на период 2011-2015 по направлению ИТ инфраструктуры, конечная цель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Представленная программа подразумевает не только типизацию АСУ, но и вывод из эксплуатации унаследованных систем, а также сокращение количества применяемых серверов и систем хранения данных.</a:t>
            </a:r>
          </a:p>
          <a:p>
            <a:r>
              <a:rPr lang="ru-RU" baseline="0" dirty="0" smtClean="0"/>
              <a:t>В конченом итоге – оптимальный баланс унаследованных и коммерческих ИС.</a:t>
            </a:r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прогноз затрат и</a:t>
            </a:r>
            <a:r>
              <a:rPr lang="ru-RU" baseline="0" dirty="0" smtClean="0"/>
              <a:t> насущная необходимость следования тенденциям информатизации республики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Однако, прогноз затрат на выполнение ИТ программы – весьма значительный.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r>
              <a:rPr lang="ru-RU" baseline="0" dirty="0" smtClean="0"/>
              <a:t>При решении задачи за счет собственных средств основная доля вынужденных инвестиций приходится на консалтинг.</a:t>
            </a:r>
          </a:p>
          <a:p>
            <a:r>
              <a:rPr lang="ru-RU" baseline="0" dirty="0" smtClean="0"/>
              <a:t>Неизбежны затраты на инфраструктуру вычислительных центров и их поддержание.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то же время, республика Татарстан уже инвестировала средства в </a:t>
            </a:r>
            <a:r>
              <a:rPr lang="ru-RU" baseline="0" dirty="0" err="1" smtClean="0"/>
              <a:t>дата-центры</a:t>
            </a:r>
            <a:r>
              <a:rPr lang="ru-RU" baseline="0" dirty="0" smtClean="0"/>
              <a:t> и компетенции, размещаемые в </a:t>
            </a:r>
            <a:r>
              <a:rPr lang="ru-RU" baseline="0" dirty="0" err="1" smtClean="0"/>
              <a:t>ИТ-парке</a:t>
            </a:r>
            <a:r>
              <a:rPr lang="ru-RU" baseline="0" dirty="0" smtClean="0"/>
              <a:t> Казани.</a:t>
            </a:r>
          </a:p>
          <a:p>
            <a:r>
              <a:rPr lang="ru-RU" dirty="0" smtClean="0"/>
              <a:t>Предварительный расчет показывает получение возможной экономии в</a:t>
            </a:r>
            <a:r>
              <a:rPr lang="ru-RU" baseline="0" dirty="0" smtClean="0"/>
              <a:t> 43% для предприятия в случае использования ресурсов </a:t>
            </a:r>
            <a:r>
              <a:rPr lang="ru-RU" baseline="0" dirty="0" err="1" smtClean="0"/>
              <a:t>ИТ-парков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Уровень надежности республиканских </a:t>
            </a:r>
            <a:r>
              <a:rPr lang="ru-RU" baseline="0" dirty="0" err="1" smtClean="0"/>
              <a:t>дата-центров</a:t>
            </a:r>
            <a:r>
              <a:rPr lang="ru-RU" baseline="0" dirty="0" smtClean="0"/>
              <a:t> значительно превышает создаваемые по остаточному принципу финансирования вычислительные центры предприятий. 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типовая стратегия внедрения коммерческих АСУ на предприятиях отрасли</a:t>
            </a:r>
          </a:p>
          <a:p>
            <a:endParaRPr lang="ru-RU" baseline="0" dirty="0" smtClean="0"/>
          </a:p>
          <a:p>
            <a:r>
              <a:rPr lang="ru-RU" dirty="0" smtClean="0"/>
              <a:t>Стратегия внедрения </a:t>
            </a:r>
            <a:r>
              <a:rPr lang="en-US" dirty="0" smtClean="0"/>
              <a:t>SAP-</a:t>
            </a:r>
            <a:r>
              <a:rPr lang="ru-RU" dirty="0" smtClean="0"/>
              <a:t>подобных проектов на предприятиях типовая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Консалтинговый пилот-проект, заключение договоров на лицензирование системы, </a:t>
            </a:r>
            <a:r>
              <a:rPr lang="ru-RU" dirty="0" err="1" smtClean="0"/>
              <a:t>создание\обновление</a:t>
            </a:r>
            <a:r>
              <a:rPr lang="ru-RU" dirty="0" smtClean="0"/>
              <a:t> </a:t>
            </a:r>
            <a:r>
              <a:rPr lang="ru-RU" dirty="0" err="1" smtClean="0"/>
              <a:t>ИТ-инфраструктуры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Затем,</a:t>
            </a:r>
            <a:r>
              <a:rPr lang="ru-RU" baseline="0" dirty="0" smtClean="0"/>
              <a:t> при достижении результатов и получении экономического эффекта п</a:t>
            </a:r>
            <a:r>
              <a:rPr lang="ru-RU" dirty="0" smtClean="0"/>
              <a:t>ринимается решение о расширении рамок</a:t>
            </a:r>
            <a:r>
              <a:rPr lang="ru-RU" baseline="0" dirty="0" smtClean="0"/>
              <a:t> проекта в долгосрочной перспективе. Предприятие получает спец. дисконт на лицензии и оборудование. Приобретенные в результате внедрения компетенции собственных сотрудников выделяются в отдельные структуры.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066F-93B5-43B1-A777-90841A1E39F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7BA6-7578-47E5-8DB4-DC9381CC2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B935-B702-4AE8-8882-E7833E8B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DB93-2855-4E0B-9F50-A9FAD39A2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64D4-B0D4-46B4-A7A5-D590A5DE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3675" y="62261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9CDF-5622-4E19-984C-A09E0F6FA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68D7-C0BA-4B60-AA9A-A61266CA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B4E8-F6BF-4613-A93F-2EDEF4F0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DC9F-D884-4C3D-ADC7-2F9582BA7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8AEC-9881-4775-9120-41F302970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DAC29-595C-4335-8B6F-89C32E51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93DC-9CEF-473D-A729-F23E377A9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125D-CA67-4632-B39C-C91BC8FDE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D4107D-B754-449D-B050-ED2BE3C9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4" Type="http://schemas.openxmlformats.org/officeDocument/2006/relationships/image" Target="../media/image2.jpeg"/><Relationship Id="rId9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5" descr="Аппарат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5"/>
          <p:cNvSpPr>
            <a:spLocks noChangeArrowheads="1"/>
          </p:cNvSpPr>
          <p:nvPr/>
        </p:nvSpPr>
        <p:spPr bwMode="auto">
          <a:xfrm>
            <a:off x="3657600" y="6170613"/>
            <a:ext cx="1590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b="1">
                <a:solidFill>
                  <a:schemeClr val="bg1"/>
                </a:solidFill>
              </a:rPr>
              <a:t>2011 </a:t>
            </a:r>
          </a:p>
        </p:txBody>
      </p:sp>
      <p:sp>
        <p:nvSpPr>
          <p:cNvPr id="7172" name="Text Box 31"/>
          <p:cNvSpPr txBox="1">
            <a:spLocks noChangeArrowheads="1"/>
          </p:cNvSpPr>
          <p:nvPr/>
        </p:nvSpPr>
        <p:spPr bwMode="auto">
          <a:xfrm>
            <a:off x="3687763" y="527050"/>
            <a:ext cx="40544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2514600" y="1741488"/>
            <a:ext cx="6362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Arial" charset="0"/>
              </a:rPr>
              <a:t>Внедрение </a:t>
            </a:r>
            <a:r>
              <a:rPr lang="en-US" sz="2400" b="1">
                <a:solidFill>
                  <a:srgbClr val="003399"/>
                </a:solidFill>
                <a:cs typeface="Arial" charset="0"/>
              </a:rPr>
              <a:t>SAP </a:t>
            </a:r>
            <a:r>
              <a:rPr lang="ru-RU" sz="2400" b="1">
                <a:solidFill>
                  <a:srgbClr val="003399"/>
                </a:solidFill>
                <a:cs typeface="Arial" charset="0"/>
              </a:rPr>
              <a:t>в ОАО «КАМАЗ» и тенденции информатизации республики Татарстан.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003399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003399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Arial" charset="0"/>
              </a:rPr>
              <a:t>Докладчик: </a:t>
            </a:r>
            <a:endParaRPr lang="en-US" sz="2400" b="1">
              <a:solidFill>
                <a:srgbClr val="003399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Arial" charset="0"/>
              </a:rPr>
              <a:t>Носов М.Ю.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pic>
        <p:nvPicPr>
          <p:cNvPr id="21508" name="Picture 2" descr="D:\Безимени-1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663" y="2998788"/>
            <a:ext cx="458946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4230688" y="4921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2 СЦЕНАРИЯ ДВИЖЕНИЯ МАТЕРИАЛЬНЫХ ПОТОКОВ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9663" y="1185863"/>
            <a:ext cx="1992312" cy="736600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Объемы работ для получения скидок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3" y="3165475"/>
            <a:ext cx="4148137" cy="500063"/>
          </a:xfrm>
          <a:prstGeom prst="roundRect">
            <a:avLst>
              <a:gd name="adj" fmla="val 11813"/>
            </a:avLst>
          </a:prstGeom>
          <a:solidFill>
            <a:srgbClr val="FFA7A7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Европа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3" y="2508250"/>
            <a:ext cx="4148137" cy="490538"/>
          </a:xfrm>
          <a:prstGeom prst="roundRect">
            <a:avLst>
              <a:gd name="adj" fmla="val 11813"/>
            </a:avLst>
          </a:prstGeom>
          <a:solidFill>
            <a:srgbClr val="FFA7A7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«Москва»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769769" y="2091531"/>
            <a:ext cx="319088" cy="282575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41875" y="2508250"/>
            <a:ext cx="2022475" cy="862013"/>
          </a:xfrm>
          <a:prstGeom prst="roundRect">
            <a:avLst>
              <a:gd name="adj" fmla="val 11813"/>
            </a:avLst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Республиканские ЦОД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(</a:t>
            </a:r>
            <a:r>
              <a:rPr lang="ru-RU" sz="1600" b="1" dirty="0" err="1">
                <a:solidFill>
                  <a:schemeClr val="bg1"/>
                </a:solidFill>
              </a:rPr>
              <a:t>ИТ-парк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46149" y="4457002"/>
            <a:ext cx="4584424" cy="18158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Эффект синергии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Развитие республиканского бизнеса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Повышение локальных компетенций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Снижение срока окупаемости инвестиций в ИТ-парк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В республике остаются финансовые и интеллектуальные ресурсы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26" y="4186016"/>
            <a:ext cx="4414874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Финансовые потоки </a:t>
            </a:r>
            <a:r>
              <a:rPr lang="en-US" sz="1600" dirty="0">
                <a:latin typeface="Arial" pitchFamily="34" charset="0"/>
              </a:rPr>
              <a:t>“</a:t>
            </a:r>
            <a:r>
              <a:rPr lang="ru-RU" sz="1600" dirty="0">
                <a:latin typeface="Arial" pitchFamily="34" charset="0"/>
              </a:rPr>
              <a:t>уходят</a:t>
            </a:r>
            <a:r>
              <a:rPr lang="en-US" sz="1600" dirty="0">
                <a:latin typeface="Arial" pitchFamily="34" charset="0"/>
              </a:rPr>
              <a:t>”</a:t>
            </a:r>
            <a:r>
              <a:rPr lang="ru-RU" sz="1600" dirty="0">
                <a:latin typeface="Arial" pitchFamily="34" charset="0"/>
              </a:rPr>
              <a:t> из республики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Развитие компетенций вне региона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Изолированность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</a:rPr>
              <a:t>ИТ-развития</a:t>
            </a:r>
            <a:r>
              <a:rPr lang="ru-RU" sz="1600" dirty="0">
                <a:latin typeface="Arial" pitchFamily="34" charset="0"/>
              </a:rPr>
              <a:t> отраслевых предприятий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950" y="1185863"/>
            <a:ext cx="1992313" cy="736600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Корпоративное соглашение по оборудованию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40563" y="1185863"/>
            <a:ext cx="1992312" cy="736600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Объемы работ для получения скидок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73625" y="1185863"/>
            <a:ext cx="1990725" cy="736600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Корпоративное соглашение по оборудованию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7876382" y="2091531"/>
            <a:ext cx="319088" cy="282575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3302794" y="2066131"/>
            <a:ext cx="319088" cy="282575"/>
          </a:xfrm>
          <a:prstGeom prst="rightArrow">
            <a:avLst/>
          </a:prstGeom>
          <a:solidFill>
            <a:srgbClr val="FFA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45332" y="2066131"/>
            <a:ext cx="319088" cy="282575"/>
          </a:xfrm>
          <a:prstGeom prst="rightArrow">
            <a:avLst/>
          </a:prstGeom>
          <a:solidFill>
            <a:srgbClr val="FFA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481513" y="779463"/>
            <a:ext cx="0" cy="51816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24688" y="2498725"/>
            <a:ext cx="2022475" cy="862013"/>
          </a:xfrm>
          <a:prstGeom prst="roundRect">
            <a:avLst>
              <a:gd name="adj" fmla="val 11813"/>
            </a:avLst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Республиканские компетенции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(</a:t>
            </a:r>
            <a:r>
              <a:rPr lang="ru-RU" sz="1600" b="1" dirty="0" err="1">
                <a:solidFill>
                  <a:schemeClr val="bg1"/>
                </a:solidFill>
              </a:rPr>
              <a:t>ИТ-парк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138113" y="717550"/>
            <a:ext cx="423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Типовой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4873625" y="717550"/>
            <a:ext cx="415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Предлагаемый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1531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6800850" y="6226175"/>
            <a:ext cx="2133600" cy="476250"/>
          </a:xfrm>
          <a:noFill/>
        </p:spPr>
        <p:txBody>
          <a:bodyPr/>
          <a:lstStyle/>
          <a:p>
            <a:fld id="{D0944A02-1947-41E1-B2E4-57EEBD194210}" type="slidenum">
              <a:rPr lang="ru-RU" smtClean="0"/>
              <a:pPr/>
              <a:t>10</a:t>
            </a:fld>
            <a:r>
              <a:rPr lang="ru-RU" smtClean="0"/>
              <a:t>\10</a:t>
            </a:r>
          </a:p>
        </p:txBody>
      </p:sp>
      <p:sp>
        <p:nvSpPr>
          <p:cNvPr id="21532" name="Нижний колонтитул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4202113" y="60325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ПРЕДПОСЫЛКИ МОДЕРНИЗАЦИИ АСУ </a:t>
            </a:r>
          </a:p>
        </p:txBody>
      </p:sp>
      <p:sp>
        <p:nvSpPr>
          <p:cNvPr id="1037" name="Номер слайда 439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F4C35B-5ECB-4A1F-96DA-33A28A02EF19}" type="slidenum">
              <a:rPr lang="ru-RU" smtClean="0"/>
              <a:pPr/>
              <a:t>2</a:t>
            </a:fld>
            <a:r>
              <a:rPr lang="ru-RU" dirty="0" smtClean="0"/>
              <a:t>\10</a:t>
            </a:r>
          </a:p>
        </p:txBody>
      </p:sp>
      <p:sp>
        <p:nvSpPr>
          <p:cNvPr id="1038" name="Нижний колонтитул 439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0960" name="Picture 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239963"/>
            <a:ext cx="11509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381250"/>
            <a:ext cx="13382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311400"/>
            <a:ext cx="11525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3" name="Text Box 135"/>
          <p:cNvSpPr txBox="1">
            <a:spLocks noChangeArrowheads="1"/>
          </p:cNvSpPr>
          <p:nvPr/>
        </p:nvSpPr>
        <p:spPr bwMode="gray">
          <a:xfrm>
            <a:off x="238125" y="877888"/>
            <a:ext cx="5640303" cy="11101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44475" indent="-244475">
              <a:buClr>
                <a:srgbClr val="F0AB00"/>
              </a:buClr>
              <a:buSzPct val="80000"/>
              <a:buFont typeface="Wingdings" pitchFamily="2" charset="2"/>
              <a:buChar char="n"/>
            </a:pP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Расширение модельного ряда ( </a:t>
            </a:r>
            <a:r>
              <a:rPr lang="ru-RU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  до  </a:t>
            </a:r>
            <a:r>
              <a:rPr lang="en-US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52</a:t>
            </a: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44475" indent="-244475">
              <a:buClr>
                <a:srgbClr val="F0AB00"/>
              </a:buClr>
              <a:buSzPct val="80000"/>
              <a:buFont typeface="Wingdings" pitchFamily="2" charset="2"/>
              <a:buChar char="n"/>
            </a:pP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Широчайший спектр модификаций ( более 2 000)</a:t>
            </a:r>
            <a:endParaRPr lang="en-US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44475" indent="-244475">
              <a:buClr>
                <a:srgbClr val="F0AB00"/>
              </a:buClr>
              <a:buSzPct val="80000"/>
              <a:buFont typeface="Wingdings" pitchFamily="2" charset="2"/>
              <a:buChar char="n"/>
            </a:pP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Реализация двух стратегий (производство на склад и под заказ клиента)</a:t>
            </a:r>
          </a:p>
          <a:p>
            <a:pPr marL="244475" indent="-244475">
              <a:buClr>
                <a:srgbClr val="F0AB00"/>
              </a:buClr>
              <a:buSzPct val="80000"/>
              <a:buFont typeface="Wingdings" pitchFamily="2" charset="2"/>
              <a:buChar char="n"/>
            </a:pPr>
            <a:r>
              <a:rPr lang="ru-RU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Увеличение производственной программы (до 100 000 к 2020 году)</a:t>
            </a:r>
            <a:endParaRPr lang="en-US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64" name="Hexagon 11"/>
          <p:cNvSpPr/>
          <p:nvPr/>
        </p:nvSpPr>
        <p:spPr bwMode="auto">
          <a:xfrm>
            <a:off x="242888" y="3568701"/>
            <a:ext cx="1846262" cy="465136"/>
          </a:xfrm>
          <a:prstGeom prst="hexagon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KAMAZ-43114</a:t>
            </a:r>
          </a:p>
        </p:txBody>
      </p:sp>
      <p:sp>
        <p:nvSpPr>
          <p:cNvPr id="20969" name="AutoShape 44"/>
          <p:cNvSpPr>
            <a:spLocks noChangeArrowheads="1"/>
          </p:cNvSpPr>
          <p:nvPr/>
        </p:nvSpPr>
        <p:spPr bwMode="auto">
          <a:xfrm>
            <a:off x="4298950" y="4908550"/>
            <a:ext cx="288925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73" name="AutoShape 51"/>
          <p:cNvSpPr>
            <a:spLocks noChangeArrowheads="1"/>
          </p:cNvSpPr>
          <p:nvPr/>
        </p:nvSpPr>
        <p:spPr bwMode="auto">
          <a:xfrm>
            <a:off x="1692275" y="5375275"/>
            <a:ext cx="288925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75" name="AutoShape 56"/>
          <p:cNvSpPr>
            <a:spLocks noChangeArrowheads="1"/>
          </p:cNvSpPr>
          <p:nvPr/>
        </p:nvSpPr>
        <p:spPr bwMode="auto">
          <a:xfrm>
            <a:off x="2987675" y="5375275"/>
            <a:ext cx="288925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977" name="AutoShape 61"/>
          <p:cNvCxnSpPr>
            <a:cxnSpLocks noChangeShapeType="1"/>
            <a:stCxn id="20969" idx="3"/>
            <a:endCxn id="20973" idx="0"/>
          </p:cNvCxnSpPr>
          <p:nvPr/>
        </p:nvCxnSpPr>
        <p:spPr bwMode="auto">
          <a:xfrm rot="5400000">
            <a:off x="3050382" y="3982244"/>
            <a:ext cx="179387" cy="2606675"/>
          </a:xfrm>
          <a:prstGeom prst="bentConnector3">
            <a:avLst>
              <a:gd name="adj1" fmla="val 4955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978" name="AutoShape 62"/>
          <p:cNvCxnSpPr>
            <a:cxnSpLocks noChangeShapeType="1"/>
            <a:stCxn id="20969" idx="3"/>
            <a:endCxn id="20975" idx="0"/>
          </p:cNvCxnSpPr>
          <p:nvPr/>
        </p:nvCxnSpPr>
        <p:spPr bwMode="auto">
          <a:xfrm rot="5400000">
            <a:off x="3698082" y="4629944"/>
            <a:ext cx="179387" cy="1311275"/>
          </a:xfrm>
          <a:prstGeom prst="bentConnector3">
            <a:avLst>
              <a:gd name="adj1" fmla="val 4955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982" name="Oval 75"/>
          <p:cNvSpPr>
            <a:spLocks noChangeArrowheads="1"/>
          </p:cNvSpPr>
          <p:nvPr/>
        </p:nvSpPr>
        <p:spPr bwMode="auto">
          <a:xfrm>
            <a:off x="2063750" y="5472113"/>
            <a:ext cx="144463" cy="144462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3" name="Oval 76"/>
          <p:cNvSpPr>
            <a:spLocks noChangeArrowheads="1"/>
          </p:cNvSpPr>
          <p:nvPr/>
        </p:nvSpPr>
        <p:spPr bwMode="auto">
          <a:xfrm>
            <a:off x="2266950" y="5472113"/>
            <a:ext cx="144463" cy="144462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4" name="Oval 77"/>
          <p:cNvSpPr>
            <a:spLocks noChangeArrowheads="1"/>
          </p:cNvSpPr>
          <p:nvPr/>
        </p:nvSpPr>
        <p:spPr bwMode="auto">
          <a:xfrm>
            <a:off x="2482850" y="5472113"/>
            <a:ext cx="144463" cy="144462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5" name="Oval 78"/>
          <p:cNvSpPr>
            <a:spLocks noChangeArrowheads="1"/>
          </p:cNvSpPr>
          <p:nvPr/>
        </p:nvSpPr>
        <p:spPr bwMode="auto">
          <a:xfrm>
            <a:off x="3348038" y="5472113"/>
            <a:ext cx="144462" cy="144462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6" name="Oval 79"/>
          <p:cNvSpPr>
            <a:spLocks noChangeArrowheads="1"/>
          </p:cNvSpPr>
          <p:nvPr/>
        </p:nvSpPr>
        <p:spPr bwMode="auto">
          <a:xfrm>
            <a:off x="3563938" y="5472113"/>
            <a:ext cx="144462" cy="144462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7" name="AutoShape 80"/>
          <p:cNvSpPr>
            <a:spLocks noChangeArrowheads="1"/>
          </p:cNvSpPr>
          <p:nvPr/>
        </p:nvSpPr>
        <p:spPr bwMode="auto">
          <a:xfrm>
            <a:off x="4859338" y="5375275"/>
            <a:ext cx="288925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8" name="AutoShape 85"/>
          <p:cNvSpPr>
            <a:spLocks noChangeArrowheads="1"/>
          </p:cNvSpPr>
          <p:nvPr/>
        </p:nvSpPr>
        <p:spPr bwMode="auto">
          <a:xfrm>
            <a:off x="7091363" y="5373688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89" name="AutoShape 90"/>
          <p:cNvSpPr>
            <a:spLocks noChangeArrowheads="1"/>
          </p:cNvSpPr>
          <p:nvPr/>
        </p:nvSpPr>
        <p:spPr bwMode="auto">
          <a:xfrm>
            <a:off x="4211638" y="5840413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1" name="AutoShape 95"/>
          <p:cNvSpPr>
            <a:spLocks noChangeArrowheads="1"/>
          </p:cNvSpPr>
          <p:nvPr/>
        </p:nvSpPr>
        <p:spPr bwMode="auto">
          <a:xfrm>
            <a:off x="5292725" y="5840413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6" name="Oval 112"/>
          <p:cNvSpPr>
            <a:spLocks noChangeArrowheads="1"/>
          </p:cNvSpPr>
          <p:nvPr/>
        </p:nvSpPr>
        <p:spPr bwMode="auto">
          <a:xfrm>
            <a:off x="4583113" y="59372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7" name="Oval 113"/>
          <p:cNvSpPr>
            <a:spLocks noChangeArrowheads="1"/>
          </p:cNvSpPr>
          <p:nvPr/>
        </p:nvSpPr>
        <p:spPr bwMode="auto">
          <a:xfrm>
            <a:off x="4786313" y="59372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8" name="Oval 114"/>
          <p:cNvSpPr>
            <a:spLocks noChangeArrowheads="1"/>
          </p:cNvSpPr>
          <p:nvPr/>
        </p:nvSpPr>
        <p:spPr bwMode="auto">
          <a:xfrm>
            <a:off x="5002213" y="59372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9" name="Oval 115"/>
          <p:cNvSpPr>
            <a:spLocks noChangeArrowheads="1"/>
          </p:cNvSpPr>
          <p:nvPr/>
        </p:nvSpPr>
        <p:spPr bwMode="auto">
          <a:xfrm>
            <a:off x="5653088" y="59372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0" name="Oval 116"/>
          <p:cNvSpPr>
            <a:spLocks noChangeArrowheads="1"/>
          </p:cNvSpPr>
          <p:nvPr/>
        </p:nvSpPr>
        <p:spPr bwMode="auto">
          <a:xfrm>
            <a:off x="5868988" y="59372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1" name="AutoShape 117"/>
          <p:cNvSpPr>
            <a:spLocks noChangeArrowheads="1"/>
          </p:cNvSpPr>
          <p:nvPr/>
        </p:nvSpPr>
        <p:spPr bwMode="auto">
          <a:xfrm>
            <a:off x="6227763" y="5827713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3" name="AutoShape 122"/>
          <p:cNvSpPr>
            <a:spLocks noChangeArrowheads="1"/>
          </p:cNvSpPr>
          <p:nvPr/>
        </p:nvSpPr>
        <p:spPr bwMode="auto">
          <a:xfrm>
            <a:off x="7080250" y="5827713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7" name="Oval 135"/>
          <p:cNvSpPr>
            <a:spLocks noChangeArrowheads="1"/>
          </p:cNvSpPr>
          <p:nvPr/>
        </p:nvSpPr>
        <p:spPr bwMode="auto">
          <a:xfrm>
            <a:off x="6599238" y="59245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8" name="Oval 136"/>
          <p:cNvSpPr>
            <a:spLocks noChangeArrowheads="1"/>
          </p:cNvSpPr>
          <p:nvPr/>
        </p:nvSpPr>
        <p:spPr bwMode="auto">
          <a:xfrm>
            <a:off x="6802438" y="59245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09" name="Oval 137"/>
          <p:cNvSpPr>
            <a:spLocks noChangeArrowheads="1"/>
          </p:cNvSpPr>
          <p:nvPr/>
        </p:nvSpPr>
        <p:spPr bwMode="auto">
          <a:xfrm>
            <a:off x="7440613" y="59245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10" name="Oval 138"/>
          <p:cNvSpPr>
            <a:spLocks noChangeArrowheads="1"/>
          </p:cNvSpPr>
          <p:nvPr/>
        </p:nvSpPr>
        <p:spPr bwMode="auto">
          <a:xfrm>
            <a:off x="7656513" y="5924550"/>
            <a:ext cx="144462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011" name="AutoShape 139"/>
          <p:cNvCxnSpPr>
            <a:cxnSpLocks noChangeShapeType="1"/>
            <a:stCxn id="20987" idx="3"/>
            <a:endCxn id="20989" idx="0"/>
          </p:cNvCxnSpPr>
          <p:nvPr/>
        </p:nvCxnSpPr>
        <p:spPr bwMode="auto">
          <a:xfrm rot="5400000">
            <a:off x="4591050" y="5427663"/>
            <a:ext cx="177800" cy="647700"/>
          </a:xfrm>
          <a:prstGeom prst="bentConnector3">
            <a:avLst>
              <a:gd name="adj1" fmla="val 4910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012" name="AutoShape 140"/>
          <p:cNvCxnSpPr>
            <a:cxnSpLocks noChangeShapeType="1"/>
            <a:stCxn id="20987" idx="3"/>
            <a:endCxn id="20991" idx="0"/>
          </p:cNvCxnSpPr>
          <p:nvPr/>
        </p:nvCxnSpPr>
        <p:spPr bwMode="auto">
          <a:xfrm rot="16200000" flipH="1">
            <a:off x="5131594" y="5534819"/>
            <a:ext cx="177800" cy="433388"/>
          </a:xfrm>
          <a:prstGeom prst="bentConnector3">
            <a:avLst>
              <a:gd name="adj1" fmla="val 4910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013" name="AutoShape 141"/>
          <p:cNvCxnSpPr>
            <a:cxnSpLocks noChangeShapeType="1"/>
            <a:stCxn id="20969" idx="3"/>
            <a:endCxn id="20987" idx="0"/>
          </p:cNvCxnSpPr>
          <p:nvPr/>
        </p:nvCxnSpPr>
        <p:spPr bwMode="auto">
          <a:xfrm rot="16200000" flipH="1">
            <a:off x="4633913" y="5005388"/>
            <a:ext cx="179387" cy="560387"/>
          </a:xfrm>
          <a:prstGeom prst="bentConnector3">
            <a:avLst>
              <a:gd name="adj1" fmla="val 4955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014" name="AutoShape 142"/>
          <p:cNvCxnSpPr>
            <a:cxnSpLocks noChangeShapeType="1"/>
            <a:stCxn id="20969" idx="3"/>
            <a:endCxn id="20988" idx="0"/>
          </p:cNvCxnSpPr>
          <p:nvPr/>
        </p:nvCxnSpPr>
        <p:spPr bwMode="auto">
          <a:xfrm rot="16200000" flipH="1">
            <a:off x="5750719" y="3888582"/>
            <a:ext cx="177800" cy="2792412"/>
          </a:xfrm>
          <a:prstGeom prst="bentConnector3">
            <a:avLst>
              <a:gd name="adj1" fmla="val 4910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015" name="AutoShape 143"/>
          <p:cNvSpPr>
            <a:spLocks noChangeArrowheads="1"/>
          </p:cNvSpPr>
          <p:nvPr/>
        </p:nvSpPr>
        <p:spPr bwMode="auto">
          <a:xfrm>
            <a:off x="7954963" y="5827713"/>
            <a:ext cx="288925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17" name="Oval 148"/>
          <p:cNvSpPr>
            <a:spLocks noChangeArrowheads="1"/>
          </p:cNvSpPr>
          <p:nvPr/>
        </p:nvSpPr>
        <p:spPr bwMode="auto">
          <a:xfrm>
            <a:off x="8315325" y="5924550"/>
            <a:ext cx="144463" cy="144463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Char char="n"/>
            </a:pPr>
            <a:endParaRPr lang="ru-R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018" name="AutoShape 149"/>
          <p:cNvCxnSpPr>
            <a:cxnSpLocks noChangeShapeType="1"/>
            <a:stCxn id="20988" idx="3"/>
            <a:endCxn id="21003" idx="0"/>
          </p:cNvCxnSpPr>
          <p:nvPr/>
        </p:nvCxnSpPr>
        <p:spPr bwMode="auto">
          <a:xfrm rot="5400000">
            <a:off x="7146925" y="5738813"/>
            <a:ext cx="166688" cy="11112"/>
          </a:xfrm>
          <a:prstGeom prst="bentConnector3">
            <a:avLst>
              <a:gd name="adj1" fmla="val 4952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019" name="AutoShape 150"/>
          <p:cNvCxnSpPr>
            <a:cxnSpLocks noChangeShapeType="1"/>
            <a:stCxn id="21001" idx="0"/>
            <a:endCxn id="20988" idx="3"/>
          </p:cNvCxnSpPr>
          <p:nvPr/>
        </p:nvCxnSpPr>
        <p:spPr bwMode="auto">
          <a:xfrm rot="16200000">
            <a:off x="6720681" y="5312569"/>
            <a:ext cx="166688" cy="863600"/>
          </a:xfrm>
          <a:prstGeom prst="bentConnector3">
            <a:avLst>
              <a:gd name="adj1" fmla="val 5047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020" name="AutoShape 151"/>
          <p:cNvCxnSpPr>
            <a:cxnSpLocks noChangeShapeType="1"/>
            <a:stCxn id="20988" idx="3"/>
            <a:endCxn id="21015" idx="0"/>
          </p:cNvCxnSpPr>
          <p:nvPr/>
        </p:nvCxnSpPr>
        <p:spPr bwMode="auto">
          <a:xfrm rot="16200000" flipH="1">
            <a:off x="7584281" y="5312569"/>
            <a:ext cx="166688" cy="863600"/>
          </a:xfrm>
          <a:prstGeom prst="bentConnector3">
            <a:avLst>
              <a:gd name="adj1" fmla="val 4952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21113" name="Группа 21112"/>
          <p:cNvGrpSpPr/>
          <p:nvPr/>
        </p:nvGrpSpPr>
        <p:grpSpPr>
          <a:xfrm>
            <a:off x="4659313" y="5002213"/>
            <a:ext cx="704850" cy="147637"/>
            <a:chOff x="4659313" y="5002213"/>
            <a:chExt cx="704850" cy="147637"/>
          </a:xfrm>
        </p:grpSpPr>
        <p:sp>
          <p:nvSpPr>
            <p:cNvPr id="20971" name="Oval 49"/>
            <p:cNvSpPr>
              <a:spLocks noChangeArrowheads="1"/>
            </p:cNvSpPr>
            <p:nvPr/>
          </p:nvSpPr>
          <p:spPr bwMode="auto">
            <a:xfrm>
              <a:off x="4659313" y="50053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022" name="Oval 160"/>
            <p:cNvSpPr>
              <a:spLocks noChangeArrowheads="1"/>
            </p:cNvSpPr>
            <p:nvPr/>
          </p:nvSpPr>
          <p:spPr bwMode="auto">
            <a:xfrm>
              <a:off x="494665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024" name="Oval 165"/>
            <p:cNvSpPr>
              <a:spLocks noChangeArrowheads="1"/>
            </p:cNvSpPr>
            <p:nvPr/>
          </p:nvSpPr>
          <p:spPr bwMode="auto">
            <a:xfrm>
              <a:off x="521970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025" name="Text Box 171"/>
          <p:cNvSpPr txBox="1">
            <a:spLocks noChangeArrowheads="1"/>
          </p:cNvSpPr>
          <p:nvPr/>
        </p:nvSpPr>
        <p:spPr bwMode="auto">
          <a:xfrm rot="19153706">
            <a:off x="4603750" y="4662488"/>
            <a:ext cx="539750" cy="165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None/>
            </a:pPr>
            <a:r>
              <a:rPr lang="de-DE" altLang="zh-CN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Model 1</a:t>
            </a:r>
          </a:p>
        </p:txBody>
      </p:sp>
      <p:sp>
        <p:nvSpPr>
          <p:cNvPr id="21026" name="Text Box 172"/>
          <p:cNvSpPr txBox="1">
            <a:spLocks noChangeArrowheads="1"/>
          </p:cNvSpPr>
          <p:nvPr/>
        </p:nvSpPr>
        <p:spPr bwMode="auto">
          <a:xfrm rot="19153706">
            <a:off x="4892675" y="4662488"/>
            <a:ext cx="539750" cy="165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None/>
            </a:pPr>
            <a:r>
              <a:rPr lang="de-DE" altLang="zh-CN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Model </a:t>
            </a:r>
            <a:r>
              <a:rPr lang="de-DE" altLang="zh-CN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21027" name="Text Box 173"/>
          <p:cNvSpPr txBox="1">
            <a:spLocks noChangeArrowheads="1"/>
          </p:cNvSpPr>
          <p:nvPr/>
        </p:nvSpPr>
        <p:spPr bwMode="auto">
          <a:xfrm rot="19153706">
            <a:off x="5181600" y="4662488"/>
            <a:ext cx="539750" cy="165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 eaLnBrk="0" hangingPunct="0">
              <a:lnSpc>
                <a:spcPct val="90000"/>
              </a:lnSpc>
              <a:spcBef>
                <a:spcPct val="50000"/>
              </a:spcBef>
              <a:buClr>
                <a:srgbClr val="666666"/>
              </a:buClr>
              <a:buFont typeface="Wingdings" pitchFamily="2" charset="2"/>
              <a:buNone/>
            </a:pPr>
            <a:r>
              <a:rPr lang="de-DE" altLang="zh-CN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Model 3</a:t>
            </a:r>
          </a:p>
        </p:txBody>
      </p:sp>
      <p:sp>
        <p:nvSpPr>
          <p:cNvPr id="21030" name="AutoShape 281"/>
          <p:cNvSpPr>
            <a:spLocks noChangeArrowheads="1"/>
          </p:cNvSpPr>
          <p:nvPr/>
        </p:nvSpPr>
        <p:spPr bwMode="gray">
          <a:xfrm rot="1895348">
            <a:off x="4173538" y="4822825"/>
            <a:ext cx="230187" cy="153988"/>
          </a:xfrm>
          <a:prstGeom prst="rightArrow">
            <a:avLst>
              <a:gd name="adj1" fmla="val 50000"/>
              <a:gd name="adj2" fmla="val 3737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31" name="AutoShape 282"/>
          <p:cNvSpPr>
            <a:spLocks noChangeArrowheads="1"/>
          </p:cNvSpPr>
          <p:nvPr/>
        </p:nvSpPr>
        <p:spPr bwMode="gray">
          <a:xfrm>
            <a:off x="781050" y="3000375"/>
            <a:ext cx="714375" cy="619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32" name="AutoShape 283"/>
          <p:cNvSpPr>
            <a:spLocks noChangeArrowheads="1"/>
          </p:cNvSpPr>
          <p:nvPr/>
        </p:nvSpPr>
        <p:spPr bwMode="gray">
          <a:xfrm rot="1895348">
            <a:off x="622300" y="3052763"/>
            <a:ext cx="382588" cy="238125"/>
          </a:xfrm>
          <a:prstGeom prst="rightArrow">
            <a:avLst>
              <a:gd name="adj1" fmla="val 50000"/>
              <a:gd name="adj2" fmla="val 401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33" name="Hexagon 11"/>
          <p:cNvSpPr/>
          <p:nvPr/>
        </p:nvSpPr>
        <p:spPr bwMode="auto">
          <a:xfrm>
            <a:off x="2430463" y="3575051"/>
            <a:ext cx="1846262" cy="465136"/>
          </a:xfrm>
          <a:prstGeom prst="hexagon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KAMAZ-6540</a:t>
            </a:r>
          </a:p>
        </p:txBody>
      </p:sp>
      <p:sp>
        <p:nvSpPr>
          <p:cNvPr id="21034" name="AutoShape 286"/>
          <p:cNvSpPr>
            <a:spLocks noChangeArrowheads="1"/>
          </p:cNvSpPr>
          <p:nvPr/>
        </p:nvSpPr>
        <p:spPr bwMode="gray">
          <a:xfrm rot="1895348">
            <a:off x="2809875" y="3059113"/>
            <a:ext cx="382588" cy="238125"/>
          </a:xfrm>
          <a:prstGeom prst="rightArrow">
            <a:avLst>
              <a:gd name="adj1" fmla="val 50000"/>
              <a:gd name="adj2" fmla="val 401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35" name="Hexagon 11"/>
          <p:cNvSpPr/>
          <p:nvPr/>
        </p:nvSpPr>
        <p:spPr bwMode="auto">
          <a:xfrm>
            <a:off x="4516438" y="3565526"/>
            <a:ext cx="1846262" cy="465136"/>
          </a:xfrm>
          <a:prstGeom prst="hexagon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KAMAZ-65225</a:t>
            </a:r>
          </a:p>
        </p:txBody>
      </p:sp>
      <p:sp>
        <p:nvSpPr>
          <p:cNvPr id="21036" name="AutoShape 289"/>
          <p:cNvSpPr>
            <a:spLocks noChangeArrowheads="1"/>
          </p:cNvSpPr>
          <p:nvPr/>
        </p:nvSpPr>
        <p:spPr bwMode="gray">
          <a:xfrm rot="1895348">
            <a:off x="4895850" y="3049588"/>
            <a:ext cx="382588" cy="238125"/>
          </a:xfrm>
          <a:prstGeom prst="rightArrow">
            <a:avLst>
              <a:gd name="adj1" fmla="val 50000"/>
              <a:gd name="adj2" fmla="val 401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37" name="Hexagon 11"/>
          <p:cNvSpPr/>
          <p:nvPr/>
        </p:nvSpPr>
        <p:spPr bwMode="auto">
          <a:xfrm>
            <a:off x="6669088" y="3565526"/>
            <a:ext cx="1846262" cy="465136"/>
          </a:xfrm>
          <a:prstGeom prst="hexagon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KAMAZ-65111</a:t>
            </a:r>
          </a:p>
        </p:txBody>
      </p:sp>
      <p:sp>
        <p:nvSpPr>
          <p:cNvPr id="21038" name="AutoShape 292"/>
          <p:cNvSpPr>
            <a:spLocks noChangeArrowheads="1"/>
          </p:cNvSpPr>
          <p:nvPr/>
        </p:nvSpPr>
        <p:spPr bwMode="gray">
          <a:xfrm rot="1895348">
            <a:off x="7048500" y="3049588"/>
            <a:ext cx="382588" cy="238125"/>
          </a:xfrm>
          <a:prstGeom prst="rightArrow">
            <a:avLst>
              <a:gd name="adj1" fmla="val 50000"/>
              <a:gd name="adj2" fmla="val 401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039" name="Picture 1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0975" y="2389188"/>
            <a:ext cx="1203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40" name="AutoShape 285"/>
          <p:cNvSpPr>
            <a:spLocks noChangeArrowheads="1"/>
          </p:cNvSpPr>
          <p:nvPr/>
        </p:nvSpPr>
        <p:spPr bwMode="gray">
          <a:xfrm>
            <a:off x="2968625" y="3006725"/>
            <a:ext cx="714375" cy="619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41" name="AutoShape 288"/>
          <p:cNvSpPr>
            <a:spLocks noChangeArrowheads="1"/>
          </p:cNvSpPr>
          <p:nvPr/>
        </p:nvSpPr>
        <p:spPr bwMode="gray">
          <a:xfrm>
            <a:off x="5054600" y="2997200"/>
            <a:ext cx="714375" cy="619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042" name="AutoShape 291"/>
          <p:cNvSpPr>
            <a:spLocks noChangeArrowheads="1"/>
          </p:cNvSpPr>
          <p:nvPr/>
        </p:nvSpPr>
        <p:spPr bwMode="gray">
          <a:xfrm>
            <a:off x="7207250" y="2997200"/>
            <a:ext cx="714375" cy="619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0AB00"/>
              </a:buClr>
              <a:buSzPct val="80000"/>
              <a:buFont typeface="Wingdings" pitchFamily="2" charset="2"/>
              <a:buNone/>
            </a:pPr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1114" name="Группа 21113"/>
          <p:cNvGrpSpPr/>
          <p:nvPr/>
        </p:nvGrpSpPr>
        <p:grpSpPr>
          <a:xfrm>
            <a:off x="1944688" y="3363913"/>
            <a:ext cx="704850" cy="147637"/>
            <a:chOff x="4659313" y="5002213"/>
            <a:chExt cx="704850" cy="147637"/>
          </a:xfrm>
        </p:grpSpPr>
        <p:sp>
          <p:nvSpPr>
            <p:cNvPr id="21115" name="Oval 49"/>
            <p:cNvSpPr>
              <a:spLocks noChangeArrowheads="1"/>
            </p:cNvSpPr>
            <p:nvPr/>
          </p:nvSpPr>
          <p:spPr bwMode="auto">
            <a:xfrm>
              <a:off x="4659313" y="50053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16" name="Oval 160"/>
            <p:cNvSpPr>
              <a:spLocks noChangeArrowheads="1"/>
            </p:cNvSpPr>
            <p:nvPr/>
          </p:nvSpPr>
          <p:spPr bwMode="auto">
            <a:xfrm>
              <a:off x="494665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17" name="Oval 165"/>
            <p:cNvSpPr>
              <a:spLocks noChangeArrowheads="1"/>
            </p:cNvSpPr>
            <p:nvPr/>
          </p:nvSpPr>
          <p:spPr bwMode="auto">
            <a:xfrm>
              <a:off x="521970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1118" name="Группа 21117"/>
          <p:cNvGrpSpPr/>
          <p:nvPr/>
        </p:nvGrpSpPr>
        <p:grpSpPr>
          <a:xfrm>
            <a:off x="4030663" y="3335338"/>
            <a:ext cx="704850" cy="147637"/>
            <a:chOff x="4659313" y="5002213"/>
            <a:chExt cx="704850" cy="147637"/>
          </a:xfrm>
        </p:grpSpPr>
        <p:sp>
          <p:nvSpPr>
            <p:cNvPr id="21119" name="Oval 49"/>
            <p:cNvSpPr>
              <a:spLocks noChangeArrowheads="1"/>
            </p:cNvSpPr>
            <p:nvPr/>
          </p:nvSpPr>
          <p:spPr bwMode="auto">
            <a:xfrm>
              <a:off x="4659313" y="50053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20" name="Oval 160"/>
            <p:cNvSpPr>
              <a:spLocks noChangeArrowheads="1"/>
            </p:cNvSpPr>
            <p:nvPr/>
          </p:nvSpPr>
          <p:spPr bwMode="auto">
            <a:xfrm>
              <a:off x="494665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21" name="Oval 165"/>
            <p:cNvSpPr>
              <a:spLocks noChangeArrowheads="1"/>
            </p:cNvSpPr>
            <p:nvPr/>
          </p:nvSpPr>
          <p:spPr bwMode="auto">
            <a:xfrm>
              <a:off x="521970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1122" name="Группа 21121"/>
          <p:cNvGrpSpPr/>
          <p:nvPr/>
        </p:nvGrpSpPr>
        <p:grpSpPr>
          <a:xfrm>
            <a:off x="6135688" y="3354388"/>
            <a:ext cx="704850" cy="147637"/>
            <a:chOff x="4659313" y="5002213"/>
            <a:chExt cx="704850" cy="147637"/>
          </a:xfrm>
        </p:grpSpPr>
        <p:sp>
          <p:nvSpPr>
            <p:cNvPr id="21123" name="Oval 49"/>
            <p:cNvSpPr>
              <a:spLocks noChangeArrowheads="1"/>
            </p:cNvSpPr>
            <p:nvPr/>
          </p:nvSpPr>
          <p:spPr bwMode="auto">
            <a:xfrm>
              <a:off x="4659313" y="50053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24" name="Oval 160"/>
            <p:cNvSpPr>
              <a:spLocks noChangeArrowheads="1"/>
            </p:cNvSpPr>
            <p:nvPr/>
          </p:nvSpPr>
          <p:spPr bwMode="auto">
            <a:xfrm>
              <a:off x="494665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25" name="Oval 165"/>
            <p:cNvSpPr>
              <a:spLocks noChangeArrowheads="1"/>
            </p:cNvSpPr>
            <p:nvPr/>
          </p:nvSpPr>
          <p:spPr bwMode="auto">
            <a:xfrm>
              <a:off x="5219700" y="50022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666666"/>
                </a:buClr>
                <a:buFont typeface="Wingdings" pitchFamily="2" charset="2"/>
                <a:buChar char="n"/>
              </a:pPr>
              <a:endParaRPr lang="ru-RU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0" descr="Аппарат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4202113" y="60325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ТРЕБОВАНИЯ ПРОИЗВОДСТВА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2059" name="Group 4396"/>
          <p:cNvGrpSpPr>
            <a:grpSpLocks/>
          </p:cNvGrpSpPr>
          <p:nvPr/>
        </p:nvGrpSpPr>
        <p:grpSpPr bwMode="auto">
          <a:xfrm>
            <a:off x="306388" y="968375"/>
            <a:ext cx="8477250" cy="5184775"/>
            <a:chOff x="262" y="482"/>
            <a:chExt cx="5340" cy="3266"/>
          </a:xfrm>
        </p:grpSpPr>
        <p:sp>
          <p:nvSpPr>
            <p:cNvPr id="2076" name="Line 4397"/>
            <p:cNvSpPr>
              <a:spLocks noChangeShapeType="1"/>
            </p:cNvSpPr>
            <p:nvPr/>
          </p:nvSpPr>
          <p:spPr bwMode="auto">
            <a:xfrm>
              <a:off x="2815" y="2211"/>
              <a:ext cx="110" cy="85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4398"/>
            <p:cNvSpPr>
              <a:spLocks/>
            </p:cNvSpPr>
            <p:nvPr/>
          </p:nvSpPr>
          <p:spPr bwMode="auto">
            <a:xfrm flipV="1">
              <a:off x="3101" y="2311"/>
              <a:ext cx="802" cy="44"/>
            </a:xfrm>
            <a:custGeom>
              <a:avLst/>
              <a:gdLst>
                <a:gd name="T0" fmla="*/ 0 w 3438"/>
                <a:gd name="T1" fmla="*/ 0 h 44"/>
                <a:gd name="T2" fmla="*/ 0 w 3438"/>
                <a:gd name="T3" fmla="*/ 0 h 44"/>
                <a:gd name="T4" fmla="*/ 0 w 3438"/>
                <a:gd name="T5" fmla="*/ 0 h 44"/>
                <a:gd name="T6" fmla="*/ 0 w 3438"/>
                <a:gd name="T7" fmla="*/ 0 h 44"/>
                <a:gd name="T8" fmla="*/ 0 w 343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8"/>
                <a:gd name="T16" fmla="*/ 0 h 44"/>
                <a:gd name="T17" fmla="*/ 3438 w 343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8" h="44">
                  <a:moveTo>
                    <a:pt x="0" y="0"/>
                  </a:moveTo>
                  <a:lnTo>
                    <a:pt x="858" y="0"/>
                  </a:lnTo>
                  <a:lnTo>
                    <a:pt x="1719" y="0"/>
                  </a:lnTo>
                  <a:lnTo>
                    <a:pt x="2577" y="0"/>
                  </a:lnTo>
                  <a:lnTo>
                    <a:pt x="3438" y="0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4399"/>
            <p:cNvSpPr>
              <a:spLocks noChangeShapeType="1"/>
            </p:cNvSpPr>
            <p:nvPr/>
          </p:nvSpPr>
          <p:spPr bwMode="auto">
            <a:xfrm>
              <a:off x="3042" y="2359"/>
              <a:ext cx="633" cy="365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4400"/>
            <p:cNvSpPr>
              <a:spLocks noChangeShapeType="1"/>
            </p:cNvSpPr>
            <p:nvPr/>
          </p:nvSpPr>
          <p:spPr bwMode="auto">
            <a:xfrm>
              <a:off x="3673" y="2725"/>
              <a:ext cx="1" cy="496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4401"/>
            <p:cNvSpPr>
              <a:spLocks noChangeShapeType="1"/>
            </p:cNvSpPr>
            <p:nvPr/>
          </p:nvSpPr>
          <p:spPr bwMode="auto">
            <a:xfrm>
              <a:off x="3673" y="3221"/>
              <a:ext cx="431" cy="250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4402"/>
            <p:cNvSpPr>
              <a:spLocks noChangeShapeType="1"/>
            </p:cNvSpPr>
            <p:nvPr/>
          </p:nvSpPr>
          <p:spPr bwMode="auto">
            <a:xfrm>
              <a:off x="4532" y="2730"/>
              <a:ext cx="1" cy="500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4403"/>
            <p:cNvSpPr>
              <a:spLocks noChangeShapeType="1"/>
            </p:cNvSpPr>
            <p:nvPr/>
          </p:nvSpPr>
          <p:spPr bwMode="auto">
            <a:xfrm>
              <a:off x="4962" y="2478"/>
              <a:ext cx="1" cy="503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4404"/>
            <p:cNvSpPr>
              <a:spLocks noChangeShapeType="1"/>
            </p:cNvSpPr>
            <p:nvPr/>
          </p:nvSpPr>
          <p:spPr bwMode="auto">
            <a:xfrm>
              <a:off x="4962" y="2478"/>
              <a:ext cx="430" cy="248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4405"/>
            <p:cNvSpPr>
              <a:spLocks/>
            </p:cNvSpPr>
            <p:nvPr/>
          </p:nvSpPr>
          <p:spPr bwMode="auto">
            <a:xfrm>
              <a:off x="4105" y="2974"/>
              <a:ext cx="855" cy="1"/>
            </a:xfrm>
            <a:custGeom>
              <a:avLst/>
              <a:gdLst>
                <a:gd name="T0" fmla="*/ 0 w 1712"/>
                <a:gd name="T1" fmla="*/ 0 h 1"/>
                <a:gd name="T2" fmla="*/ 6 w 1712"/>
                <a:gd name="T3" fmla="*/ 0 h 1"/>
                <a:gd name="T4" fmla="*/ 13 w 1712"/>
                <a:gd name="T5" fmla="*/ 0 h 1"/>
                <a:gd name="T6" fmla="*/ 0 60000 65536"/>
                <a:gd name="T7" fmla="*/ 0 60000 65536"/>
                <a:gd name="T8" fmla="*/ 0 60000 65536"/>
                <a:gd name="T9" fmla="*/ 0 w 1712"/>
                <a:gd name="T10" fmla="*/ 0 h 1"/>
                <a:gd name="T11" fmla="*/ 1712 w 17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" h="1">
                  <a:moveTo>
                    <a:pt x="0" y="0"/>
                  </a:moveTo>
                  <a:lnTo>
                    <a:pt x="855" y="0"/>
                  </a:lnTo>
                  <a:lnTo>
                    <a:pt x="1712" y="0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4406"/>
            <p:cNvSpPr>
              <a:spLocks/>
            </p:cNvSpPr>
            <p:nvPr/>
          </p:nvSpPr>
          <p:spPr bwMode="auto">
            <a:xfrm>
              <a:off x="4103" y="2477"/>
              <a:ext cx="1" cy="994"/>
            </a:xfrm>
            <a:custGeom>
              <a:avLst/>
              <a:gdLst>
                <a:gd name="T0" fmla="*/ 0 w 1"/>
                <a:gd name="T1" fmla="*/ 0 h 1989"/>
                <a:gd name="T2" fmla="*/ 0 w 1"/>
                <a:gd name="T3" fmla="*/ 7 h 1989"/>
                <a:gd name="T4" fmla="*/ 0 w 1"/>
                <a:gd name="T5" fmla="*/ 15 h 1989"/>
                <a:gd name="T6" fmla="*/ 0 60000 65536"/>
                <a:gd name="T7" fmla="*/ 0 60000 65536"/>
                <a:gd name="T8" fmla="*/ 0 60000 65536"/>
                <a:gd name="T9" fmla="*/ 0 w 1"/>
                <a:gd name="T10" fmla="*/ 0 h 1989"/>
                <a:gd name="T11" fmla="*/ 1 w 1"/>
                <a:gd name="T12" fmla="*/ 1989 h 1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89">
                  <a:moveTo>
                    <a:pt x="0" y="0"/>
                  </a:moveTo>
                  <a:lnTo>
                    <a:pt x="0" y="993"/>
                  </a:lnTo>
                  <a:lnTo>
                    <a:pt x="0" y="198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4407"/>
            <p:cNvSpPr>
              <a:spLocks/>
            </p:cNvSpPr>
            <p:nvPr/>
          </p:nvSpPr>
          <p:spPr bwMode="auto">
            <a:xfrm>
              <a:off x="3673" y="2725"/>
              <a:ext cx="1719" cy="1"/>
            </a:xfrm>
            <a:custGeom>
              <a:avLst/>
              <a:gdLst>
                <a:gd name="T0" fmla="*/ 0 w 3438"/>
                <a:gd name="T1" fmla="*/ 0 h 1"/>
                <a:gd name="T2" fmla="*/ 7 w 3438"/>
                <a:gd name="T3" fmla="*/ 0 h 1"/>
                <a:gd name="T4" fmla="*/ 13 w 3438"/>
                <a:gd name="T5" fmla="*/ 0 h 1"/>
                <a:gd name="T6" fmla="*/ 21 w 3438"/>
                <a:gd name="T7" fmla="*/ 0 h 1"/>
                <a:gd name="T8" fmla="*/ 27 w 3438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8"/>
                <a:gd name="T16" fmla="*/ 0 h 1"/>
                <a:gd name="T17" fmla="*/ 3438 w 3438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8" h="1">
                  <a:moveTo>
                    <a:pt x="0" y="0"/>
                  </a:moveTo>
                  <a:lnTo>
                    <a:pt x="859" y="0"/>
                  </a:lnTo>
                  <a:lnTo>
                    <a:pt x="1719" y="0"/>
                  </a:lnTo>
                  <a:lnTo>
                    <a:pt x="2578" y="0"/>
                  </a:lnTo>
                  <a:lnTo>
                    <a:pt x="3438" y="0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4408"/>
            <p:cNvSpPr>
              <a:spLocks/>
            </p:cNvSpPr>
            <p:nvPr/>
          </p:nvSpPr>
          <p:spPr bwMode="auto">
            <a:xfrm>
              <a:off x="4103" y="2479"/>
              <a:ext cx="860" cy="1"/>
            </a:xfrm>
            <a:custGeom>
              <a:avLst/>
              <a:gdLst>
                <a:gd name="T0" fmla="*/ 0 w 1721"/>
                <a:gd name="T1" fmla="*/ 0 h 1"/>
                <a:gd name="T2" fmla="*/ 6 w 1721"/>
                <a:gd name="T3" fmla="*/ 0 h 1"/>
                <a:gd name="T4" fmla="*/ 13 w 1721"/>
                <a:gd name="T5" fmla="*/ 0 h 1"/>
                <a:gd name="T6" fmla="*/ 0 60000 65536"/>
                <a:gd name="T7" fmla="*/ 0 60000 65536"/>
                <a:gd name="T8" fmla="*/ 0 60000 65536"/>
                <a:gd name="T9" fmla="*/ 0 w 1721"/>
                <a:gd name="T10" fmla="*/ 0 h 1"/>
                <a:gd name="T11" fmla="*/ 1721 w 17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1" h="1">
                  <a:moveTo>
                    <a:pt x="0" y="0"/>
                  </a:moveTo>
                  <a:lnTo>
                    <a:pt x="861" y="0"/>
                  </a:lnTo>
                  <a:lnTo>
                    <a:pt x="1721" y="0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4409"/>
            <p:cNvSpPr>
              <a:spLocks/>
            </p:cNvSpPr>
            <p:nvPr/>
          </p:nvSpPr>
          <p:spPr bwMode="auto">
            <a:xfrm>
              <a:off x="3673" y="3221"/>
              <a:ext cx="858" cy="1"/>
            </a:xfrm>
            <a:custGeom>
              <a:avLst/>
              <a:gdLst>
                <a:gd name="T0" fmla="*/ 0 w 1717"/>
                <a:gd name="T1" fmla="*/ 0 h 1"/>
                <a:gd name="T2" fmla="*/ 6 w 1717"/>
                <a:gd name="T3" fmla="*/ 0 h 1"/>
                <a:gd name="T4" fmla="*/ 13 w 1717"/>
                <a:gd name="T5" fmla="*/ 0 h 1"/>
                <a:gd name="T6" fmla="*/ 0 60000 65536"/>
                <a:gd name="T7" fmla="*/ 0 60000 65536"/>
                <a:gd name="T8" fmla="*/ 0 60000 65536"/>
                <a:gd name="T9" fmla="*/ 0 w 1717"/>
                <a:gd name="T10" fmla="*/ 0 h 1"/>
                <a:gd name="T11" fmla="*/ 1717 w 17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7" h="1">
                  <a:moveTo>
                    <a:pt x="0" y="0"/>
                  </a:moveTo>
                  <a:lnTo>
                    <a:pt x="859" y="0"/>
                  </a:lnTo>
                  <a:lnTo>
                    <a:pt x="1717" y="0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410"/>
            <p:cNvSpPr>
              <a:spLocks/>
            </p:cNvSpPr>
            <p:nvPr/>
          </p:nvSpPr>
          <p:spPr bwMode="auto">
            <a:xfrm>
              <a:off x="3643" y="3283"/>
              <a:ext cx="14" cy="6"/>
            </a:xfrm>
            <a:custGeom>
              <a:avLst/>
              <a:gdLst>
                <a:gd name="T0" fmla="*/ 1 w 28"/>
                <a:gd name="T1" fmla="*/ 1 h 10"/>
                <a:gd name="T2" fmla="*/ 1 w 28"/>
                <a:gd name="T3" fmla="*/ 1 h 10"/>
                <a:gd name="T4" fmla="*/ 0 w 28"/>
                <a:gd name="T5" fmla="*/ 1 h 10"/>
                <a:gd name="T6" fmla="*/ 1 w 28"/>
                <a:gd name="T7" fmla="*/ 1 h 10"/>
                <a:gd name="T8" fmla="*/ 1 w 28"/>
                <a:gd name="T9" fmla="*/ 1 h 10"/>
                <a:gd name="T10" fmla="*/ 1 w 28"/>
                <a:gd name="T11" fmla="*/ 1 h 10"/>
                <a:gd name="T12" fmla="*/ 1 w 28"/>
                <a:gd name="T13" fmla="*/ 0 h 10"/>
                <a:gd name="T14" fmla="*/ 1 w 28"/>
                <a:gd name="T15" fmla="*/ 0 h 10"/>
                <a:gd name="T16" fmla="*/ 1 w 28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0"/>
                <a:gd name="T29" fmla="*/ 28 w 2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0">
                  <a:moveTo>
                    <a:pt x="10" y="7"/>
                  </a:move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7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4411"/>
            <p:cNvSpPr>
              <a:spLocks/>
            </p:cNvSpPr>
            <p:nvPr/>
          </p:nvSpPr>
          <p:spPr bwMode="auto">
            <a:xfrm>
              <a:off x="3645" y="3283"/>
              <a:ext cx="14" cy="6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 h 10"/>
                <a:gd name="T4" fmla="*/ 0 w 29"/>
                <a:gd name="T5" fmla="*/ 1 h 10"/>
                <a:gd name="T6" fmla="*/ 0 w 29"/>
                <a:gd name="T7" fmla="*/ 1 h 10"/>
                <a:gd name="T8" fmla="*/ 0 w 29"/>
                <a:gd name="T9" fmla="*/ 1 h 10"/>
                <a:gd name="T10" fmla="*/ 0 w 29"/>
                <a:gd name="T11" fmla="*/ 1 h 10"/>
                <a:gd name="T12" fmla="*/ 0 w 29"/>
                <a:gd name="T13" fmla="*/ 1 h 10"/>
                <a:gd name="T14" fmla="*/ 0 w 29"/>
                <a:gd name="T15" fmla="*/ 1 h 10"/>
                <a:gd name="T16" fmla="*/ 0 w 29"/>
                <a:gd name="T17" fmla="*/ 1 h 10"/>
                <a:gd name="T18" fmla="*/ 0 w 29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0"/>
                <a:gd name="T32" fmla="*/ 29 w 2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0">
                  <a:moveTo>
                    <a:pt x="29" y="0"/>
                  </a:moveTo>
                  <a:lnTo>
                    <a:pt x="27" y="1"/>
                  </a:lnTo>
                  <a:lnTo>
                    <a:pt x="15" y="7"/>
                  </a:lnTo>
                  <a:lnTo>
                    <a:pt x="11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412"/>
            <p:cNvSpPr>
              <a:spLocks/>
            </p:cNvSpPr>
            <p:nvPr/>
          </p:nvSpPr>
          <p:spPr bwMode="auto">
            <a:xfrm>
              <a:off x="3642" y="3289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0 w 7"/>
                <a:gd name="T7" fmla="*/ 1 h 2"/>
                <a:gd name="T8" fmla="*/ 1 w 7"/>
                <a:gd name="T9" fmla="*/ 1 h 2"/>
                <a:gd name="T10" fmla="*/ 1 w 7"/>
                <a:gd name="T11" fmla="*/ 0 h 2"/>
                <a:gd name="T12" fmla="*/ 1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7" y="0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413"/>
            <p:cNvSpPr>
              <a:spLocks/>
            </p:cNvSpPr>
            <p:nvPr/>
          </p:nvSpPr>
          <p:spPr bwMode="auto">
            <a:xfrm>
              <a:off x="3641" y="3289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0 w 7"/>
                <a:gd name="T7" fmla="*/ 1 h 2"/>
                <a:gd name="T8" fmla="*/ 1 w 7"/>
                <a:gd name="T9" fmla="*/ 0 h 2"/>
                <a:gd name="T10" fmla="*/ 1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414"/>
            <p:cNvSpPr>
              <a:spLocks/>
            </p:cNvSpPr>
            <p:nvPr/>
          </p:nvSpPr>
          <p:spPr bwMode="auto">
            <a:xfrm>
              <a:off x="3654" y="3281"/>
              <a:ext cx="12" cy="3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0 w 25"/>
                <a:gd name="T7" fmla="*/ 0 h 7"/>
                <a:gd name="T8" fmla="*/ 0 w 25"/>
                <a:gd name="T9" fmla="*/ 0 h 7"/>
                <a:gd name="T10" fmla="*/ 0 w 25"/>
                <a:gd name="T11" fmla="*/ 0 h 7"/>
                <a:gd name="T12" fmla="*/ 0 w 25"/>
                <a:gd name="T13" fmla="*/ 0 h 7"/>
                <a:gd name="T14" fmla="*/ 0 w 25"/>
                <a:gd name="T15" fmla="*/ 0 h 7"/>
                <a:gd name="T16" fmla="*/ 0 w 25"/>
                <a:gd name="T17" fmla="*/ 0 h 7"/>
                <a:gd name="T18" fmla="*/ 0 w 25"/>
                <a:gd name="T19" fmla="*/ 0 h 7"/>
                <a:gd name="T20" fmla="*/ 0 w 25"/>
                <a:gd name="T21" fmla="*/ 0 h 7"/>
                <a:gd name="T22" fmla="*/ 0 w 25"/>
                <a:gd name="T23" fmla="*/ 0 h 7"/>
                <a:gd name="T24" fmla="*/ 0 w 25"/>
                <a:gd name="T25" fmla="*/ 0 h 7"/>
                <a:gd name="T26" fmla="*/ 0 w 25"/>
                <a:gd name="T27" fmla="*/ 0 h 7"/>
                <a:gd name="T28" fmla="*/ 0 w 25"/>
                <a:gd name="T29" fmla="*/ 0 h 7"/>
                <a:gd name="T30" fmla="*/ 0 w 25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7"/>
                <a:gd name="T50" fmla="*/ 25 w 25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7">
                  <a:moveTo>
                    <a:pt x="16" y="2"/>
                  </a:moveTo>
                  <a:lnTo>
                    <a:pt x="13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9" y="7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415"/>
            <p:cNvSpPr>
              <a:spLocks/>
            </p:cNvSpPr>
            <p:nvPr/>
          </p:nvSpPr>
          <p:spPr bwMode="auto">
            <a:xfrm>
              <a:off x="3663" y="3280"/>
              <a:ext cx="4" cy="2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0 w 9"/>
                <a:gd name="T7" fmla="*/ 1 h 4"/>
                <a:gd name="T8" fmla="*/ 0 w 9"/>
                <a:gd name="T9" fmla="*/ 1 h 4"/>
                <a:gd name="T10" fmla="*/ 0 w 9"/>
                <a:gd name="T11" fmla="*/ 1 h 4"/>
                <a:gd name="T12" fmla="*/ 0 w 9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4416"/>
            <p:cNvSpPr>
              <a:spLocks/>
            </p:cNvSpPr>
            <p:nvPr/>
          </p:nvSpPr>
          <p:spPr bwMode="auto">
            <a:xfrm>
              <a:off x="3664" y="3280"/>
              <a:ext cx="3" cy="2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1 h 4"/>
                <a:gd name="T4" fmla="*/ 0 w 7"/>
                <a:gd name="T5" fmla="*/ 1 h 4"/>
                <a:gd name="T6" fmla="*/ 0 w 7"/>
                <a:gd name="T7" fmla="*/ 0 h 4"/>
                <a:gd name="T8" fmla="*/ 0 w 7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4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4417"/>
            <p:cNvSpPr>
              <a:spLocks/>
            </p:cNvSpPr>
            <p:nvPr/>
          </p:nvSpPr>
          <p:spPr bwMode="auto">
            <a:xfrm>
              <a:off x="3663" y="3280"/>
              <a:ext cx="4" cy="2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1 h 4"/>
                <a:gd name="T4" fmla="*/ 0 w 9"/>
                <a:gd name="T5" fmla="*/ 0 h 4"/>
                <a:gd name="T6" fmla="*/ 0 w 9"/>
                <a:gd name="T7" fmla="*/ 0 h 4"/>
                <a:gd name="T8" fmla="*/ 0 w 9"/>
                <a:gd name="T9" fmla="*/ 0 h 4"/>
                <a:gd name="T10" fmla="*/ 0 w 9"/>
                <a:gd name="T11" fmla="*/ 1 h 4"/>
                <a:gd name="T12" fmla="*/ 0 w 9"/>
                <a:gd name="T13" fmla="*/ 1 h 4"/>
                <a:gd name="T14" fmla="*/ 0 w 9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6" y="2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4418"/>
            <p:cNvSpPr>
              <a:spLocks/>
            </p:cNvSpPr>
            <p:nvPr/>
          </p:nvSpPr>
          <p:spPr bwMode="auto">
            <a:xfrm>
              <a:off x="3665" y="3280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1 h 2"/>
                <a:gd name="T8" fmla="*/ 0 w 3"/>
                <a:gd name="T9" fmla="*/ 1 h 2"/>
                <a:gd name="T10" fmla="*/ 1 w 3"/>
                <a:gd name="T11" fmla="*/ 1 h 2"/>
                <a:gd name="T12" fmla="*/ 1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0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4419"/>
            <p:cNvSpPr>
              <a:spLocks/>
            </p:cNvSpPr>
            <p:nvPr/>
          </p:nvSpPr>
          <p:spPr bwMode="auto">
            <a:xfrm>
              <a:off x="3655" y="3284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1 h 2"/>
                <a:gd name="T6" fmla="*/ 1 w 5"/>
                <a:gd name="T7" fmla="*/ 1 h 2"/>
                <a:gd name="T8" fmla="*/ 0 w 5"/>
                <a:gd name="T9" fmla="*/ 1 h 2"/>
                <a:gd name="T10" fmla="*/ 1 w 5"/>
                <a:gd name="T11" fmla="*/ 0 h 2"/>
                <a:gd name="T12" fmla="*/ 1 w 5"/>
                <a:gd name="T13" fmla="*/ 0 h 2"/>
                <a:gd name="T14" fmla="*/ 1 w 5"/>
                <a:gd name="T15" fmla="*/ 1 h 2"/>
                <a:gd name="T16" fmla="*/ 1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4420"/>
            <p:cNvSpPr>
              <a:spLocks/>
            </p:cNvSpPr>
            <p:nvPr/>
          </p:nvSpPr>
          <p:spPr bwMode="auto">
            <a:xfrm>
              <a:off x="3663" y="3281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Freeform 4421"/>
            <p:cNvSpPr>
              <a:spLocks/>
            </p:cNvSpPr>
            <p:nvPr/>
          </p:nvSpPr>
          <p:spPr bwMode="auto">
            <a:xfrm>
              <a:off x="3664" y="3281"/>
              <a:ext cx="1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Freeform 4422"/>
            <p:cNvSpPr>
              <a:spLocks/>
            </p:cNvSpPr>
            <p:nvPr/>
          </p:nvSpPr>
          <p:spPr bwMode="auto">
            <a:xfrm>
              <a:off x="3662" y="3281"/>
              <a:ext cx="1" cy="1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Freeform 4423"/>
            <p:cNvSpPr>
              <a:spLocks/>
            </p:cNvSpPr>
            <p:nvPr/>
          </p:nvSpPr>
          <p:spPr bwMode="auto">
            <a:xfrm>
              <a:off x="3642" y="3266"/>
              <a:ext cx="3" cy="1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0 h 2"/>
                <a:gd name="T4" fmla="*/ 1 w 5"/>
                <a:gd name="T5" fmla="*/ 1 h 2"/>
                <a:gd name="T6" fmla="*/ 1 w 5"/>
                <a:gd name="T7" fmla="*/ 0 h 2"/>
                <a:gd name="T8" fmla="*/ 1 w 5"/>
                <a:gd name="T9" fmla="*/ 0 h 2"/>
                <a:gd name="T10" fmla="*/ 0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Freeform 4424"/>
            <p:cNvSpPr>
              <a:spLocks/>
            </p:cNvSpPr>
            <p:nvPr/>
          </p:nvSpPr>
          <p:spPr bwMode="auto">
            <a:xfrm>
              <a:off x="3643" y="3288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Freeform 4425"/>
            <p:cNvSpPr>
              <a:spLocks/>
            </p:cNvSpPr>
            <p:nvPr/>
          </p:nvSpPr>
          <p:spPr bwMode="auto">
            <a:xfrm>
              <a:off x="3641" y="3288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0 w 4"/>
                <a:gd name="T5" fmla="*/ 1 h 3"/>
                <a:gd name="T6" fmla="*/ 1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4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Freeform 4426"/>
            <p:cNvSpPr>
              <a:spLocks/>
            </p:cNvSpPr>
            <p:nvPr/>
          </p:nvSpPr>
          <p:spPr bwMode="auto">
            <a:xfrm>
              <a:off x="3641" y="3275"/>
              <a:ext cx="3" cy="14"/>
            </a:xfrm>
            <a:custGeom>
              <a:avLst/>
              <a:gdLst>
                <a:gd name="T0" fmla="*/ 1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1 w 5"/>
                <a:gd name="T7" fmla="*/ 1 h 27"/>
                <a:gd name="T8" fmla="*/ 1 w 5"/>
                <a:gd name="T9" fmla="*/ 1 h 27"/>
                <a:gd name="T10" fmla="*/ 1 w 5"/>
                <a:gd name="T11" fmla="*/ 1 h 27"/>
                <a:gd name="T12" fmla="*/ 0 w 5"/>
                <a:gd name="T13" fmla="*/ 1 h 27"/>
                <a:gd name="T14" fmla="*/ 0 w 5"/>
                <a:gd name="T15" fmla="*/ 1 h 27"/>
                <a:gd name="T16" fmla="*/ 0 w 5"/>
                <a:gd name="T17" fmla="*/ 1 h 27"/>
                <a:gd name="T18" fmla="*/ 0 w 5"/>
                <a:gd name="T19" fmla="*/ 0 h 27"/>
                <a:gd name="T20" fmla="*/ 1 w 5"/>
                <a:gd name="T21" fmla="*/ 0 h 27"/>
                <a:gd name="T22" fmla="*/ 1 w 5"/>
                <a:gd name="T23" fmla="*/ 0 h 27"/>
                <a:gd name="T24" fmla="*/ 1 w 5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27"/>
                <a:gd name="T41" fmla="*/ 5 w 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27">
                  <a:moveTo>
                    <a:pt x="5" y="20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Freeform 4427"/>
            <p:cNvSpPr>
              <a:spLocks/>
            </p:cNvSpPr>
            <p:nvPr/>
          </p:nvSpPr>
          <p:spPr bwMode="auto">
            <a:xfrm>
              <a:off x="3642" y="3275"/>
              <a:ext cx="4" cy="14"/>
            </a:xfrm>
            <a:custGeom>
              <a:avLst/>
              <a:gdLst>
                <a:gd name="T0" fmla="*/ 1 w 7"/>
                <a:gd name="T1" fmla="*/ 0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1 w 7"/>
                <a:gd name="T11" fmla="*/ 1 h 27"/>
                <a:gd name="T12" fmla="*/ 1 w 7"/>
                <a:gd name="T13" fmla="*/ 1 h 27"/>
                <a:gd name="T14" fmla="*/ 1 w 7"/>
                <a:gd name="T15" fmla="*/ 1 h 27"/>
                <a:gd name="T16" fmla="*/ 1 w 7"/>
                <a:gd name="T17" fmla="*/ 1 h 27"/>
                <a:gd name="T18" fmla="*/ 1 w 7"/>
                <a:gd name="T19" fmla="*/ 1 h 27"/>
                <a:gd name="T20" fmla="*/ 0 w 7"/>
                <a:gd name="T21" fmla="*/ 1 h 27"/>
                <a:gd name="T22" fmla="*/ 0 w 7"/>
                <a:gd name="T23" fmla="*/ 1 h 27"/>
                <a:gd name="T24" fmla="*/ 1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7" y="0"/>
                  </a:moveTo>
                  <a:lnTo>
                    <a:pt x="7" y="4"/>
                  </a:lnTo>
                  <a:lnTo>
                    <a:pt x="7" y="9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Freeform 4428"/>
            <p:cNvSpPr>
              <a:spLocks/>
            </p:cNvSpPr>
            <p:nvPr/>
          </p:nvSpPr>
          <p:spPr bwMode="auto">
            <a:xfrm>
              <a:off x="3640" y="3269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0 w 16"/>
                <a:gd name="T11" fmla="*/ 1 h 18"/>
                <a:gd name="T12" fmla="*/ 0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1 h 18"/>
                <a:gd name="T42" fmla="*/ 1 w 16"/>
                <a:gd name="T43" fmla="*/ 1 h 18"/>
                <a:gd name="T44" fmla="*/ 1 w 16"/>
                <a:gd name="T45" fmla="*/ 1 h 18"/>
                <a:gd name="T46" fmla="*/ 1 w 16"/>
                <a:gd name="T47" fmla="*/ 0 h 18"/>
                <a:gd name="T48" fmla="*/ 1 w 16"/>
                <a:gd name="T49" fmla="*/ 0 h 18"/>
                <a:gd name="T50" fmla="*/ 1 w 16"/>
                <a:gd name="T51" fmla="*/ 1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8"/>
                <a:gd name="T80" fmla="*/ 16 w 16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8">
                  <a:moveTo>
                    <a:pt x="4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Freeform 4429"/>
            <p:cNvSpPr>
              <a:spLocks/>
            </p:cNvSpPr>
            <p:nvPr/>
          </p:nvSpPr>
          <p:spPr bwMode="auto">
            <a:xfrm>
              <a:off x="3642" y="3266"/>
              <a:ext cx="2" cy="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0 w 3"/>
                <a:gd name="T5" fmla="*/ 1 h 8"/>
                <a:gd name="T6" fmla="*/ 0 w 3"/>
                <a:gd name="T7" fmla="*/ 1 h 8"/>
                <a:gd name="T8" fmla="*/ 0 w 3"/>
                <a:gd name="T9" fmla="*/ 1 h 8"/>
                <a:gd name="T10" fmla="*/ 1 w 3"/>
                <a:gd name="T11" fmla="*/ 1 h 8"/>
                <a:gd name="T12" fmla="*/ 1 w 3"/>
                <a:gd name="T13" fmla="*/ 1 h 8"/>
                <a:gd name="T14" fmla="*/ 1 w 3"/>
                <a:gd name="T15" fmla="*/ 1 h 8"/>
                <a:gd name="T16" fmla="*/ 1 w 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8"/>
                <a:gd name="T29" fmla="*/ 3 w 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8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4430"/>
            <p:cNvSpPr>
              <a:spLocks/>
            </p:cNvSpPr>
            <p:nvPr/>
          </p:nvSpPr>
          <p:spPr bwMode="auto">
            <a:xfrm>
              <a:off x="3644" y="3266"/>
              <a:ext cx="1" cy="4"/>
            </a:xfrm>
            <a:custGeom>
              <a:avLst/>
              <a:gdLst>
                <a:gd name="T0" fmla="*/ 0 w 2"/>
                <a:gd name="T1" fmla="*/ 1 h 8"/>
                <a:gd name="T2" fmla="*/ 1 w 2"/>
                <a:gd name="T3" fmla="*/ 1 h 8"/>
                <a:gd name="T4" fmla="*/ 1 w 2"/>
                <a:gd name="T5" fmla="*/ 1 h 8"/>
                <a:gd name="T6" fmla="*/ 1 w 2"/>
                <a:gd name="T7" fmla="*/ 1 h 8"/>
                <a:gd name="T8" fmla="*/ 0 w 2"/>
                <a:gd name="T9" fmla="*/ 0 h 8"/>
                <a:gd name="T10" fmla="*/ 0 w 2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0" y="8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4431"/>
            <p:cNvSpPr>
              <a:spLocks/>
            </p:cNvSpPr>
            <p:nvPr/>
          </p:nvSpPr>
          <p:spPr bwMode="auto">
            <a:xfrm>
              <a:off x="3642" y="3266"/>
              <a:ext cx="3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1 w 5"/>
                <a:gd name="T5" fmla="*/ 1 h 8"/>
                <a:gd name="T6" fmla="*/ 1 w 5"/>
                <a:gd name="T7" fmla="*/ 0 h 8"/>
                <a:gd name="T8" fmla="*/ 1 w 5"/>
                <a:gd name="T9" fmla="*/ 0 h 8"/>
                <a:gd name="T10" fmla="*/ 0 w 5"/>
                <a:gd name="T11" fmla="*/ 1 h 8"/>
                <a:gd name="T12" fmla="*/ 0 w 5"/>
                <a:gd name="T13" fmla="*/ 1 h 8"/>
                <a:gd name="T14" fmla="*/ 0 w 5"/>
                <a:gd name="T15" fmla="*/ 1 h 8"/>
                <a:gd name="T16" fmla="*/ 1 w 5"/>
                <a:gd name="T17" fmla="*/ 1 h 8"/>
                <a:gd name="T18" fmla="*/ 1 w 5"/>
                <a:gd name="T19" fmla="*/ 1 h 8"/>
                <a:gd name="T20" fmla="*/ 1 w 5"/>
                <a:gd name="T21" fmla="*/ 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5" y="6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Freeform 4432"/>
            <p:cNvSpPr>
              <a:spLocks/>
            </p:cNvSpPr>
            <p:nvPr/>
          </p:nvSpPr>
          <p:spPr bwMode="auto">
            <a:xfrm>
              <a:off x="3645" y="3277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1 h 4"/>
                <a:gd name="T18" fmla="*/ 0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4433"/>
            <p:cNvSpPr>
              <a:spLocks/>
            </p:cNvSpPr>
            <p:nvPr/>
          </p:nvSpPr>
          <p:spPr bwMode="auto">
            <a:xfrm>
              <a:off x="3644" y="3269"/>
              <a:ext cx="1" cy="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Freeform 4434"/>
            <p:cNvSpPr>
              <a:spLocks/>
            </p:cNvSpPr>
            <p:nvPr/>
          </p:nvSpPr>
          <p:spPr bwMode="auto">
            <a:xfrm>
              <a:off x="3642" y="3266"/>
              <a:ext cx="3" cy="1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0 h 2"/>
                <a:gd name="T4" fmla="*/ 1 w 5"/>
                <a:gd name="T5" fmla="*/ 1 h 2"/>
                <a:gd name="T6" fmla="*/ 1 w 5"/>
                <a:gd name="T7" fmla="*/ 0 h 2"/>
                <a:gd name="T8" fmla="*/ 1 w 5"/>
                <a:gd name="T9" fmla="*/ 0 h 2"/>
                <a:gd name="T10" fmla="*/ 0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Freeform 4435"/>
            <p:cNvSpPr>
              <a:spLocks/>
            </p:cNvSpPr>
            <p:nvPr/>
          </p:nvSpPr>
          <p:spPr bwMode="auto">
            <a:xfrm>
              <a:off x="3644" y="3266"/>
              <a:ext cx="1" cy="3"/>
            </a:xfrm>
            <a:custGeom>
              <a:avLst/>
              <a:gdLst>
                <a:gd name="T0" fmla="*/ 1 w 2"/>
                <a:gd name="T1" fmla="*/ 1 h 6"/>
                <a:gd name="T2" fmla="*/ 0 w 2"/>
                <a:gd name="T3" fmla="*/ 0 h 6"/>
                <a:gd name="T4" fmla="*/ 0 w 2"/>
                <a:gd name="T5" fmla="*/ 1 h 6"/>
                <a:gd name="T6" fmla="*/ 1 w 2"/>
                <a:gd name="T7" fmla="*/ 1 h 6"/>
                <a:gd name="T8" fmla="*/ 0 w 2"/>
                <a:gd name="T9" fmla="*/ 1 h 6"/>
                <a:gd name="T10" fmla="*/ 1 w 2"/>
                <a:gd name="T11" fmla="*/ 1 h 6"/>
                <a:gd name="T12" fmla="*/ 1 w 2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6"/>
                <a:gd name="T23" fmla="*/ 2 w 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6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Freeform 4436"/>
            <p:cNvSpPr>
              <a:spLocks/>
            </p:cNvSpPr>
            <p:nvPr/>
          </p:nvSpPr>
          <p:spPr bwMode="auto">
            <a:xfrm>
              <a:off x="3546" y="3255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Freeform 4437"/>
            <p:cNvSpPr>
              <a:spLocks/>
            </p:cNvSpPr>
            <p:nvPr/>
          </p:nvSpPr>
          <p:spPr bwMode="auto">
            <a:xfrm>
              <a:off x="3547" y="3249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Freeform 4438"/>
            <p:cNvSpPr>
              <a:spLocks/>
            </p:cNvSpPr>
            <p:nvPr/>
          </p:nvSpPr>
          <p:spPr bwMode="auto">
            <a:xfrm>
              <a:off x="3583" y="3268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Freeform 4439"/>
            <p:cNvSpPr>
              <a:spLocks/>
            </p:cNvSpPr>
            <p:nvPr/>
          </p:nvSpPr>
          <p:spPr bwMode="auto">
            <a:xfrm>
              <a:off x="3574" y="3263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Freeform 4440"/>
            <p:cNvSpPr>
              <a:spLocks/>
            </p:cNvSpPr>
            <p:nvPr/>
          </p:nvSpPr>
          <p:spPr bwMode="auto">
            <a:xfrm>
              <a:off x="3573" y="3258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Freeform 4441"/>
            <p:cNvSpPr>
              <a:spLocks/>
            </p:cNvSpPr>
            <p:nvPr/>
          </p:nvSpPr>
          <p:spPr bwMode="auto">
            <a:xfrm>
              <a:off x="3560" y="3251"/>
              <a:ext cx="26" cy="15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5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Freeform 4442"/>
            <p:cNvSpPr>
              <a:spLocks/>
            </p:cNvSpPr>
            <p:nvPr/>
          </p:nvSpPr>
          <p:spPr bwMode="auto">
            <a:xfrm>
              <a:off x="3547" y="3258"/>
              <a:ext cx="36" cy="24"/>
            </a:xfrm>
            <a:custGeom>
              <a:avLst/>
              <a:gdLst>
                <a:gd name="T0" fmla="*/ 1 w 72"/>
                <a:gd name="T1" fmla="*/ 0 h 49"/>
                <a:gd name="T2" fmla="*/ 1 w 72"/>
                <a:gd name="T3" fmla="*/ 0 h 49"/>
                <a:gd name="T4" fmla="*/ 1 w 72"/>
                <a:gd name="T5" fmla="*/ 0 h 49"/>
                <a:gd name="T6" fmla="*/ 1 w 72"/>
                <a:gd name="T7" fmla="*/ 0 h 49"/>
                <a:gd name="T8" fmla="*/ 1 w 72"/>
                <a:gd name="T9" fmla="*/ 0 h 49"/>
                <a:gd name="T10" fmla="*/ 1 w 72"/>
                <a:gd name="T11" fmla="*/ 0 h 49"/>
                <a:gd name="T12" fmla="*/ 0 w 72"/>
                <a:gd name="T13" fmla="*/ 0 h 49"/>
                <a:gd name="T14" fmla="*/ 0 w 72"/>
                <a:gd name="T15" fmla="*/ 0 h 49"/>
                <a:gd name="T16" fmla="*/ 1 w 7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Freeform 4443"/>
            <p:cNvSpPr>
              <a:spLocks/>
            </p:cNvSpPr>
            <p:nvPr/>
          </p:nvSpPr>
          <p:spPr bwMode="auto">
            <a:xfrm>
              <a:off x="3573" y="3274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Freeform 4444"/>
            <p:cNvSpPr>
              <a:spLocks/>
            </p:cNvSpPr>
            <p:nvPr/>
          </p:nvSpPr>
          <p:spPr bwMode="auto">
            <a:xfrm>
              <a:off x="3574" y="3275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5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4445"/>
            <p:cNvSpPr>
              <a:spLocks/>
            </p:cNvSpPr>
            <p:nvPr/>
          </p:nvSpPr>
          <p:spPr bwMode="auto">
            <a:xfrm>
              <a:off x="3548" y="3260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Freeform 4446"/>
            <p:cNvSpPr>
              <a:spLocks/>
            </p:cNvSpPr>
            <p:nvPr/>
          </p:nvSpPr>
          <p:spPr bwMode="auto">
            <a:xfrm>
              <a:off x="3549" y="3261"/>
              <a:ext cx="4" cy="5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1 h 10"/>
                <a:gd name="T4" fmla="*/ 1 w 8"/>
                <a:gd name="T5" fmla="*/ 0 h 10"/>
                <a:gd name="T6" fmla="*/ 0 w 8"/>
                <a:gd name="T7" fmla="*/ 1 h 10"/>
                <a:gd name="T8" fmla="*/ 0 w 8"/>
                <a:gd name="T9" fmla="*/ 1 h 10"/>
                <a:gd name="T10" fmla="*/ 0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1 w 8"/>
                <a:gd name="T19" fmla="*/ 1 h 10"/>
                <a:gd name="T20" fmla="*/ 1 w 8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6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Freeform 4447"/>
            <p:cNvSpPr>
              <a:spLocks/>
            </p:cNvSpPr>
            <p:nvPr/>
          </p:nvSpPr>
          <p:spPr bwMode="auto">
            <a:xfrm>
              <a:off x="3556" y="3260"/>
              <a:ext cx="16" cy="11"/>
            </a:xfrm>
            <a:custGeom>
              <a:avLst/>
              <a:gdLst>
                <a:gd name="T0" fmla="*/ 1 w 30"/>
                <a:gd name="T1" fmla="*/ 0 h 21"/>
                <a:gd name="T2" fmla="*/ 1 w 30"/>
                <a:gd name="T3" fmla="*/ 1 h 21"/>
                <a:gd name="T4" fmla="*/ 1 w 30"/>
                <a:gd name="T5" fmla="*/ 1 h 21"/>
                <a:gd name="T6" fmla="*/ 0 w 30"/>
                <a:gd name="T7" fmla="*/ 1 h 21"/>
                <a:gd name="T8" fmla="*/ 1 w 3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1"/>
                <a:gd name="T17" fmla="*/ 30 w 3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1">
                  <a:moveTo>
                    <a:pt x="7" y="0"/>
                  </a:moveTo>
                  <a:lnTo>
                    <a:pt x="27" y="11"/>
                  </a:lnTo>
                  <a:lnTo>
                    <a:pt x="30" y="2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4448"/>
            <p:cNvSpPr>
              <a:spLocks/>
            </p:cNvSpPr>
            <p:nvPr/>
          </p:nvSpPr>
          <p:spPr bwMode="auto">
            <a:xfrm>
              <a:off x="3516" y="3273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8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4449"/>
            <p:cNvSpPr>
              <a:spLocks/>
            </p:cNvSpPr>
            <p:nvPr/>
          </p:nvSpPr>
          <p:spPr bwMode="auto">
            <a:xfrm>
              <a:off x="3517" y="3267"/>
              <a:ext cx="24" cy="12"/>
            </a:xfrm>
            <a:custGeom>
              <a:avLst/>
              <a:gdLst>
                <a:gd name="T0" fmla="*/ 0 w 48"/>
                <a:gd name="T1" fmla="*/ 1 h 24"/>
                <a:gd name="T2" fmla="*/ 1 w 48"/>
                <a:gd name="T3" fmla="*/ 1 h 24"/>
                <a:gd name="T4" fmla="*/ 1 w 48"/>
                <a:gd name="T5" fmla="*/ 1 h 24"/>
                <a:gd name="T6" fmla="*/ 1 w 48"/>
                <a:gd name="T7" fmla="*/ 0 h 24"/>
                <a:gd name="T8" fmla="*/ 0 w 48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4"/>
                <a:gd name="T17" fmla="*/ 48 w 4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48" y="6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Freeform 4450"/>
            <p:cNvSpPr>
              <a:spLocks/>
            </p:cNvSpPr>
            <p:nvPr/>
          </p:nvSpPr>
          <p:spPr bwMode="auto">
            <a:xfrm>
              <a:off x="3552" y="3286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Freeform 4451"/>
            <p:cNvSpPr>
              <a:spLocks/>
            </p:cNvSpPr>
            <p:nvPr/>
          </p:nvSpPr>
          <p:spPr bwMode="auto">
            <a:xfrm>
              <a:off x="3544" y="3280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3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Freeform 4452"/>
            <p:cNvSpPr>
              <a:spLocks/>
            </p:cNvSpPr>
            <p:nvPr/>
          </p:nvSpPr>
          <p:spPr bwMode="auto">
            <a:xfrm>
              <a:off x="3542" y="3275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Freeform 4453"/>
            <p:cNvSpPr>
              <a:spLocks/>
            </p:cNvSpPr>
            <p:nvPr/>
          </p:nvSpPr>
          <p:spPr bwMode="auto">
            <a:xfrm>
              <a:off x="3529" y="3269"/>
              <a:ext cx="27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Freeform 4454"/>
            <p:cNvSpPr>
              <a:spLocks/>
            </p:cNvSpPr>
            <p:nvPr/>
          </p:nvSpPr>
          <p:spPr bwMode="auto">
            <a:xfrm>
              <a:off x="3517" y="3275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7"/>
                  </a:lnTo>
                  <a:lnTo>
                    <a:pt x="25" y="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Freeform 4455"/>
            <p:cNvSpPr>
              <a:spLocks/>
            </p:cNvSpPr>
            <p:nvPr/>
          </p:nvSpPr>
          <p:spPr bwMode="auto">
            <a:xfrm>
              <a:off x="3542" y="3292"/>
              <a:ext cx="5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1 h 12"/>
                <a:gd name="T10" fmla="*/ 0 w 11"/>
                <a:gd name="T11" fmla="*/ 1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2"/>
                <a:gd name="T38" fmla="*/ 11 w 11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2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Freeform 4456"/>
            <p:cNvSpPr>
              <a:spLocks/>
            </p:cNvSpPr>
            <p:nvPr/>
          </p:nvSpPr>
          <p:spPr bwMode="auto">
            <a:xfrm>
              <a:off x="3543" y="3293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4457"/>
            <p:cNvSpPr>
              <a:spLocks/>
            </p:cNvSpPr>
            <p:nvPr/>
          </p:nvSpPr>
          <p:spPr bwMode="auto">
            <a:xfrm>
              <a:off x="3518" y="3278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1 h 12"/>
                <a:gd name="T10" fmla="*/ 0 w 11"/>
                <a:gd name="T11" fmla="*/ 1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2"/>
                <a:gd name="T38" fmla="*/ 11 w 11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2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4458"/>
            <p:cNvSpPr>
              <a:spLocks/>
            </p:cNvSpPr>
            <p:nvPr/>
          </p:nvSpPr>
          <p:spPr bwMode="auto">
            <a:xfrm>
              <a:off x="3519" y="3279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w 7"/>
                <a:gd name="T19" fmla="*/ 0 h 9"/>
                <a:gd name="T20" fmla="*/ 0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4459"/>
            <p:cNvSpPr>
              <a:spLocks/>
            </p:cNvSpPr>
            <p:nvPr/>
          </p:nvSpPr>
          <p:spPr bwMode="auto">
            <a:xfrm>
              <a:off x="3527" y="3278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9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4460"/>
            <p:cNvSpPr>
              <a:spLocks/>
            </p:cNvSpPr>
            <p:nvPr/>
          </p:nvSpPr>
          <p:spPr bwMode="auto">
            <a:xfrm>
              <a:off x="3485" y="3291"/>
              <a:ext cx="55" cy="30"/>
            </a:xfrm>
            <a:custGeom>
              <a:avLst/>
              <a:gdLst>
                <a:gd name="T0" fmla="*/ 0 w 109"/>
                <a:gd name="T1" fmla="*/ 0 h 61"/>
                <a:gd name="T2" fmla="*/ 1 w 109"/>
                <a:gd name="T3" fmla="*/ 0 h 61"/>
                <a:gd name="T4" fmla="*/ 1 w 109"/>
                <a:gd name="T5" fmla="*/ 0 h 61"/>
                <a:gd name="T6" fmla="*/ 1 w 109"/>
                <a:gd name="T7" fmla="*/ 0 h 61"/>
                <a:gd name="T8" fmla="*/ 0 w 10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1"/>
                <a:gd name="T17" fmla="*/ 109 w 10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1">
                  <a:moveTo>
                    <a:pt x="0" y="16"/>
                  </a:moveTo>
                  <a:lnTo>
                    <a:pt x="73" y="61"/>
                  </a:lnTo>
                  <a:lnTo>
                    <a:pt x="109" y="40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Freeform 4461"/>
            <p:cNvSpPr>
              <a:spLocks/>
            </p:cNvSpPr>
            <p:nvPr/>
          </p:nvSpPr>
          <p:spPr bwMode="auto">
            <a:xfrm>
              <a:off x="3487" y="3284"/>
              <a:ext cx="24" cy="13"/>
            </a:xfrm>
            <a:custGeom>
              <a:avLst/>
              <a:gdLst>
                <a:gd name="T0" fmla="*/ 0 w 47"/>
                <a:gd name="T1" fmla="*/ 1 h 26"/>
                <a:gd name="T2" fmla="*/ 1 w 47"/>
                <a:gd name="T3" fmla="*/ 1 h 26"/>
                <a:gd name="T4" fmla="*/ 1 w 47"/>
                <a:gd name="T5" fmla="*/ 1 h 26"/>
                <a:gd name="T6" fmla="*/ 1 w 47"/>
                <a:gd name="T7" fmla="*/ 0 h 26"/>
                <a:gd name="T8" fmla="*/ 0 w 47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8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Freeform 4462"/>
            <p:cNvSpPr>
              <a:spLocks/>
            </p:cNvSpPr>
            <p:nvPr/>
          </p:nvSpPr>
          <p:spPr bwMode="auto">
            <a:xfrm>
              <a:off x="3522" y="3303"/>
              <a:ext cx="17" cy="15"/>
            </a:xfrm>
            <a:custGeom>
              <a:avLst/>
              <a:gdLst>
                <a:gd name="T0" fmla="*/ 0 w 35"/>
                <a:gd name="T1" fmla="*/ 1 h 29"/>
                <a:gd name="T2" fmla="*/ 0 w 35"/>
                <a:gd name="T3" fmla="*/ 1 h 29"/>
                <a:gd name="T4" fmla="*/ 0 w 35"/>
                <a:gd name="T5" fmla="*/ 0 h 29"/>
                <a:gd name="T6" fmla="*/ 0 w 35"/>
                <a:gd name="T7" fmla="*/ 1 h 29"/>
                <a:gd name="T8" fmla="*/ 0 w 35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0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Freeform 4463"/>
            <p:cNvSpPr>
              <a:spLocks/>
            </p:cNvSpPr>
            <p:nvPr/>
          </p:nvSpPr>
          <p:spPr bwMode="auto">
            <a:xfrm>
              <a:off x="3513" y="3298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Freeform 4464"/>
            <p:cNvSpPr>
              <a:spLocks/>
            </p:cNvSpPr>
            <p:nvPr/>
          </p:nvSpPr>
          <p:spPr bwMode="auto">
            <a:xfrm>
              <a:off x="3511" y="3293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7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Freeform 4465"/>
            <p:cNvSpPr>
              <a:spLocks/>
            </p:cNvSpPr>
            <p:nvPr/>
          </p:nvSpPr>
          <p:spPr bwMode="auto">
            <a:xfrm>
              <a:off x="3500" y="3286"/>
              <a:ext cx="26" cy="15"/>
            </a:xfrm>
            <a:custGeom>
              <a:avLst/>
              <a:gdLst>
                <a:gd name="T0" fmla="*/ 0 w 53"/>
                <a:gd name="T1" fmla="*/ 0 h 31"/>
                <a:gd name="T2" fmla="*/ 0 w 53"/>
                <a:gd name="T3" fmla="*/ 0 h 31"/>
                <a:gd name="T4" fmla="*/ 0 w 53"/>
                <a:gd name="T5" fmla="*/ 0 h 31"/>
                <a:gd name="T6" fmla="*/ 0 w 53"/>
                <a:gd name="T7" fmla="*/ 0 h 31"/>
                <a:gd name="T8" fmla="*/ 0 w 5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1"/>
                <a:gd name="T17" fmla="*/ 53 w 5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1">
                  <a:moveTo>
                    <a:pt x="0" y="16"/>
                  </a:moveTo>
                  <a:lnTo>
                    <a:pt x="24" y="31"/>
                  </a:lnTo>
                  <a:lnTo>
                    <a:pt x="53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Freeform 4466"/>
            <p:cNvSpPr>
              <a:spLocks/>
            </p:cNvSpPr>
            <p:nvPr/>
          </p:nvSpPr>
          <p:spPr bwMode="auto">
            <a:xfrm>
              <a:off x="3486" y="3293"/>
              <a:ext cx="36" cy="25"/>
            </a:xfrm>
            <a:custGeom>
              <a:avLst/>
              <a:gdLst>
                <a:gd name="T0" fmla="*/ 1 w 72"/>
                <a:gd name="T1" fmla="*/ 1 h 49"/>
                <a:gd name="T2" fmla="*/ 1 w 72"/>
                <a:gd name="T3" fmla="*/ 1 h 49"/>
                <a:gd name="T4" fmla="*/ 1 w 72"/>
                <a:gd name="T5" fmla="*/ 1 h 49"/>
                <a:gd name="T6" fmla="*/ 1 w 72"/>
                <a:gd name="T7" fmla="*/ 1 h 49"/>
                <a:gd name="T8" fmla="*/ 1 w 72"/>
                <a:gd name="T9" fmla="*/ 1 h 49"/>
                <a:gd name="T10" fmla="*/ 1 w 72"/>
                <a:gd name="T11" fmla="*/ 1 h 49"/>
                <a:gd name="T12" fmla="*/ 1 w 72"/>
                <a:gd name="T13" fmla="*/ 0 h 49"/>
                <a:gd name="T14" fmla="*/ 0 w 72"/>
                <a:gd name="T15" fmla="*/ 1 h 49"/>
                <a:gd name="T16" fmla="*/ 1 w 72"/>
                <a:gd name="T17" fmla="*/ 1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7" y="2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Freeform 4467"/>
            <p:cNvSpPr>
              <a:spLocks/>
            </p:cNvSpPr>
            <p:nvPr/>
          </p:nvSpPr>
          <p:spPr bwMode="auto">
            <a:xfrm>
              <a:off x="3512" y="3309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Freeform 4468"/>
            <p:cNvSpPr>
              <a:spLocks/>
            </p:cNvSpPr>
            <p:nvPr/>
          </p:nvSpPr>
          <p:spPr bwMode="auto">
            <a:xfrm>
              <a:off x="3513" y="3310"/>
              <a:ext cx="3" cy="6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0 h 10"/>
                <a:gd name="T4" fmla="*/ 1 w 6"/>
                <a:gd name="T5" fmla="*/ 0 h 10"/>
                <a:gd name="T6" fmla="*/ 0 w 6"/>
                <a:gd name="T7" fmla="*/ 0 h 10"/>
                <a:gd name="T8" fmla="*/ 0 w 6"/>
                <a:gd name="T9" fmla="*/ 1 h 10"/>
                <a:gd name="T10" fmla="*/ 0 w 6"/>
                <a:gd name="T11" fmla="*/ 1 h 10"/>
                <a:gd name="T12" fmla="*/ 1 w 6"/>
                <a:gd name="T13" fmla="*/ 1 h 10"/>
                <a:gd name="T14" fmla="*/ 1 w 6"/>
                <a:gd name="T15" fmla="*/ 1 h 10"/>
                <a:gd name="T16" fmla="*/ 1 w 6"/>
                <a:gd name="T17" fmla="*/ 1 h 10"/>
                <a:gd name="T18" fmla="*/ 1 w 6"/>
                <a:gd name="T19" fmla="*/ 1 h 10"/>
                <a:gd name="T20" fmla="*/ 1 w 6"/>
                <a:gd name="T21" fmla="*/ 1 h 10"/>
                <a:gd name="T22" fmla="*/ 1 w 6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Freeform 4469"/>
            <p:cNvSpPr>
              <a:spLocks/>
            </p:cNvSpPr>
            <p:nvPr/>
          </p:nvSpPr>
          <p:spPr bwMode="auto">
            <a:xfrm>
              <a:off x="3488" y="3295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Freeform 4470"/>
            <p:cNvSpPr>
              <a:spLocks/>
            </p:cNvSpPr>
            <p:nvPr/>
          </p:nvSpPr>
          <p:spPr bwMode="auto">
            <a:xfrm>
              <a:off x="3489" y="3296"/>
              <a:ext cx="3" cy="5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0 w 5"/>
                <a:gd name="T7" fmla="*/ 0 h 11"/>
                <a:gd name="T8" fmla="*/ 0 w 5"/>
                <a:gd name="T9" fmla="*/ 0 h 11"/>
                <a:gd name="T10" fmla="*/ 0 w 5"/>
                <a:gd name="T11" fmla="*/ 0 h 11"/>
                <a:gd name="T12" fmla="*/ 1 w 5"/>
                <a:gd name="T13" fmla="*/ 0 h 11"/>
                <a:gd name="T14" fmla="*/ 1 w 5"/>
                <a:gd name="T15" fmla="*/ 0 h 11"/>
                <a:gd name="T16" fmla="*/ 1 w 5"/>
                <a:gd name="T17" fmla="*/ 0 h 11"/>
                <a:gd name="T18" fmla="*/ 1 w 5"/>
                <a:gd name="T19" fmla="*/ 0 h 11"/>
                <a:gd name="T20" fmla="*/ 1 w 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1"/>
                <a:gd name="T35" fmla="*/ 5 w 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1">
                  <a:moveTo>
                    <a:pt x="5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Freeform 4471"/>
            <p:cNvSpPr>
              <a:spLocks/>
            </p:cNvSpPr>
            <p:nvPr/>
          </p:nvSpPr>
          <p:spPr bwMode="auto">
            <a:xfrm>
              <a:off x="3496" y="3295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Freeform 4472"/>
            <p:cNvSpPr>
              <a:spLocks/>
            </p:cNvSpPr>
            <p:nvPr/>
          </p:nvSpPr>
          <p:spPr bwMode="auto">
            <a:xfrm>
              <a:off x="3455" y="3308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Freeform 4473"/>
            <p:cNvSpPr>
              <a:spLocks/>
            </p:cNvSpPr>
            <p:nvPr/>
          </p:nvSpPr>
          <p:spPr bwMode="auto">
            <a:xfrm>
              <a:off x="3457" y="3302"/>
              <a:ext cx="23" cy="12"/>
            </a:xfrm>
            <a:custGeom>
              <a:avLst/>
              <a:gdLst>
                <a:gd name="T0" fmla="*/ 0 w 47"/>
                <a:gd name="T1" fmla="*/ 1 h 24"/>
                <a:gd name="T2" fmla="*/ 0 w 47"/>
                <a:gd name="T3" fmla="*/ 1 h 24"/>
                <a:gd name="T4" fmla="*/ 0 w 47"/>
                <a:gd name="T5" fmla="*/ 1 h 24"/>
                <a:gd name="T6" fmla="*/ 0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Freeform 4474"/>
            <p:cNvSpPr>
              <a:spLocks/>
            </p:cNvSpPr>
            <p:nvPr/>
          </p:nvSpPr>
          <p:spPr bwMode="auto">
            <a:xfrm>
              <a:off x="3492" y="3321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Freeform 4475"/>
            <p:cNvSpPr>
              <a:spLocks/>
            </p:cNvSpPr>
            <p:nvPr/>
          </p:nvSpPr>
          <p:spPr bwMode="auto">
            <a:xfrm>
              <a:off x="3483" y="3315"/>
              <a:ext cx="25" cy="15"/>
            </a:xfrm>
            <a:custGeom>
              <a:avLst/>
              <a:gdLst>
                <a:gd name="T0" fmla="*/ 0 w 51"/>
                <a:gd name="T1" fmla="*/ 1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0 h 30"/>
                <a:gd name="T8" fmla="*/ 0 w 51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0" y="18"/>
                  </a:moveTo>
                  <a:lnTo>
                    <a:pt x="18" y="30"/>
                  </a:lnTo>
                  <a:lnTo>
                    <a:pt x="51" y="12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" name="Freeform 4476"/>
            <p:cNvSpPr>
              <a:spLocks/>
            </p:cNvSpPr>
            <p:nvPr/>
          </p:nvSpPr>
          <p:spPr bwMode="auto">
            <a:xfrm>
              <a:off x="3482" y="3310"/>
              <a:ext cx="17" cy="14"/>
            </a:xfrm>
            <a:custGeom>
              <a:avLst/>
              <a:gdLst>
                <a:gd name="T0" fmla="*/ 0 w 35"/>
                <a:gd name="T1" fmla="*/ 1 h 27"/>
                <a:gd name="T2" fmla="*/ 0 w 35"/>
                <a:gd name="T3" fmla="*/ 1 h 27"/>
                <a:gd name="T4" fmla="*/ 0 w 35"/>
                <a:gd name="T5" fmla="*/ 0 h 27"/>
                <a:gd name="T6" fmla="*/ 0 w 35"/>
                <a:gd name="T7" fmla="*/ 1 h 27"/>
                <a:gd name="T8" fmla="*/ 0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" name="Freeform 4477"/>
            <p:cNvSpPr>
              <a:spLocks/>
            </p:cNvSpPr>
            <p:nvPr/>
          </p:nvSpPr>
          <p:spPr bwMode="auto">
            <a:xfrm>
              <a:off x="3469" y="3304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Freeform 4478"/>
            <p:cNvSpPr>
              <a:spLocks/>
            </p:cNvSpPr>
            <p:nvPr/>
          </p:nvSpPr>
          <p:spPr bwMode="auto">
            <a:xfrm>
              <a:off x="3457" y="3310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1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Freeform 4479"/>
            <p:cNvSpPr>
              <a:spLocks/>
            </p:cNvSpPr>
            <p:nvPr/>
          </p:nvSpPr>
          <p:spPr bwMode="auto">
            <a:xfrm>
              <a:off x="3482" y="3327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7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Freeform 4480"/>
            <p:cNvSpPr>
              <a:spLocks/>
            </p:cNvSpPr>
            <p:nvPr/>
          </p:nvSpPr>
          <p:spPr bwMode="auto">
            <a:xfrm>
              <a:off x="3483" y="3328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Freeform 4481"/>
            <p:cNvSpPr>
              <a:spLocks/>
            </p:cNvSpPr>
            <p:nvPr/>
          </p:nvSpPr>
          <p:spPr bwMode="auto">
            <a:xfrm>
              <a:off x="3457" y="3312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Freeform 4482"/>
            <p:cNvSpPr>
              <a:spLocks/>
            </p:cNvSpPr>
            <p:nvPr/>
          </p:nvSpPr>
          <p:spPr bwMode="auto">
            <a:xfrm>
              <a:off x="3458" y="3314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Freeform 4483"/>
            <p:cNvSpPr>
              <a:spLocks/>
            </p:cNvSpPr>
            <p:nvPr/>
          </p:nvSpPr>
          <p:spPr bwMode="auto">
            <a:xfrm>
              <a:off x="3466" y="3313"/>
              <a:ext cx="15" cy="10"/>
            </a:xfrm>
            <a:custGeom>
              <a:avLst/>
              <a:gdLst>
                <a:gd name="T0" fmla="*/ 0 w 31"/>
                <a:gd name="T1" fmla="*/ 0 h 20"/>
                <a:gd name="T2" fmla="*/ 0 w 31"/>
                <a:gd name="T3" fmla="*/ 1 h 20"/>
                <a:gd name="T4" fmla="*/ 0 w 31"/>
                <a:gd name="T5" fmla="*/ 1 h 20"/>
                <a:gd name="T6" fmla="*/ 0 w 31"/>
                <a:gd name="T7" fmla="*/ 1 h 20"/>
                <a:gd name="T8" fmla="*/ 0 w 3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7" y="0"/>
                  </a:moveTo>
                  <a:lnTo>
                    <a:pt x="27" y="9"/>
                  </a:lnTo>
                  <a:lnTo>
                    <a:pt x="31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Freeform 4484"/>
            <p:cNvSpPr>
              <a:spLocks/>
            </p:cNvSpPr>
            <p:nvPr/>
          </p:nvSpPr>
          <p:spPr bwMode="auto">
            <a:xfrm>
              <a:off x="3484" y="3219"/>
              <a:ext cx="54" cy="30"/>
            </a:xfrm>
            <a:custGeom>
              <a:avLst/>
              <a:gdLst>
                <a:gd name="T0" fmla="*/ 0 w 110"/>
                <a:gd name="T1" fmla="*/ 1 h 59"/>
                <a:gd name="T2" fmla="*/ 0 w 110"/>
                <a:gd name="T3" fmla="*/ 1 h 59"/>
                <a:gd name="T4" fmla="*/ 0 w 110"/>
                <a:gd name="T5" fmla="*/ 1 h 59"/>
                <a:gd name="T6" fmla="*/ 0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Freeform 4485"/>
            <p:cNvSpPr>
              <a:spLocks/>
            </p:cNvSpPr>
            <p:nvPr/>
          </p:nvSpPr>
          <p:spPr bwMode="auto">
            <a:xfrm>
              <a:off x="3484" y="3213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6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Freeform 4486"/>
            <p:cNvSpPr>
              <a:spLocks/>
            </p:cNvSpPr>
            <p:nvPr/>
          </p:nvSpPr>
          <p:spPr bwMode="auto">
            <a:xfrm>
              <a:off x="3520" y="3232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Freeform 4487"/>
            <p:cNvSpPr>
              <a:spLocks/>
            </p:cNvSpPr>
            <p:nvPr/>
          </p:nvSpPr>
          <p:spPr bwMode="auto">
            <a:xfrm>
              <a:off x="3511" y="3227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Freeform 4488"/>
            <p:cNvSpPr>
              <a:spLocks/>
            </p:cNvSpPr>
            <p:nvPr/>
          </p:nvSpPr>
          <p:spPr bwMode="auto">
            <a:xfrm>
              <a:off x="3510" y="3221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Freeform 4489"/>
            <p:cNvSpPr>
              <a:spLocks/>
            </p:cNvSpPr>
            <p:nvPr/>
          </p:nvSpPr>
          <p:spPr bwMode="auto">
            <a:xfrm>
              <a:off x="3497" y="3215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Freeform 4490"/>
            <p:cNvSpPr>
              <a:spLocks/>
            </p:cNvSpPr>
            <p:nvPr/>
          </p:nvSpPr>
          <p:spPr bwMode="auto">
            <a:xfrm>
              <a:off x="3484" y="3221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2"/>
                  </a:lnTo>
                  <a:lnTo>
                    <a:pt x="52" y="29"/>
                  </a:lnTo>
                  <a:lnTo>
                    <a:pt x="50" y="17"/>
                  </a:lnTo>
                  <a:lnTo>
                    <a:pt x="25" y="4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Freeform 4491"/>
            <p:cNvSpPr>
              <a:spLocks/>
            </p:cNvSpPr>
            <p:nvPr/>
          </p:nvSpPr>
          <p:spPr bwMode="auto">
            <a:xfrm>
              <a:off x="3510" y="3238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0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Freeform 4492"/>
            <p:cNvSpPr>
              <a:spLocks/>
            </p:cNvSpPr>
            <p:nvPr/>
          </p:nvSpPr>
          <p:spPr bwMode="auto">
            <a:xfrm>
              <a:off x="3511" y="3239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Freeform 4493"/>
            <p:cNvSpPr>
              <a:spLocks/>
            </p:cNvSpPr>
            <p:nvPr/>
          </p:nvSpPr>
          <p:spPr bwMode="auto">
            <a:xfrm>
              <a:off x="3485" y="3224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0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1 h 14"/>
                <a:gd name="T10" fmla="*/ 1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4"/>
                <a:gd name="T38" fmla="*/ 10 w 1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Freeform 4494"/>
            <p:cNvSpPr>
              <a:spLocks/>
            </p:cNvSpPr>
            <p:nvPr/>
          </p:nvSpPr>
          <p:spPr bwMode="auto">
            <a:xfrm>
              <a:off x="3486" y="3225"/>
              <a:ext cx="4" cy="5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0 h 10"/>
                <a:gd name="T4" fmla="*/ 1 w 8"/>
                <a:gd name="T5" fmla="*/ 0 h 10"/>
                <a:gd name="T6" fmla="*/ 0 w 8"/>
                <a:gd name="T7" fmla="*/ 0 h 10"/>
                <a:gd name="T8" fmla="*/ 0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1 w 8"/>
                <a:gd name="T19" fmla="*/ 1 h 10"/>
                <a:gd name="T20" fmla="*/ 1 w 8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8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Freeform 4495"/>
            <p:cNvSpPr>
              <a:spLocks/>
            </p:cNvSpPr>
            <p:nvPr/>
          </p:nvSpPr>
          <p:spPr bwMode="auto">
            <a:xfrm>
              <a:off x="3493" y="3224"/>
              <a:ext cx="16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9" y="0"/>
                  </a:moveTo>
                  <a:lnTo>
                    <a:pt x="27" y="9"/>
                  </a:lnTo>
                  <a:lnTo>
                    <a:pt x="30" y="20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Freeform 4496"/>
            <p:cNvSpPr>
              <a:spLocks/>
            </p:cNvSpPr>
            <p:nvPr/>
          </p:nvSpPr>
          <p:spPr bwMode="auto">
            <a:xfrm>
              <a:off x="3453" y="3237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Freeform 4497"/>
            <p:cNvSpPr>
              <a:spLocks/>
            </p:cNvSpPr>
            <p:nvPr/>
          </p:nvSpPr>
          <p:spPr bwMode="auto">
            <a:xfrm>
              <a:off x="3454" y="3231"/>
              <a:ext cx="24" cy="12"/>
            </a:xfrm>
            <a:custGeom>
              <a:avLst/>
              <a:gdLst>
                <a:gd name="T0" fmla="*/ 0 w 48"/>
                <a:gd name="T1" fmla="*/ 1 h 24"/>
                <a:gd name="T2" fmla="*/ 1 w 48"/>
                <a:gd name="T3" fmla="*/ 1 h 24"/>
                <a:gd name="T4" fmla="*/ 1 w 48"/>
                <a:gd name="T5" fmla="*/ 1 h 24"/>
                <a:gd name="T6" fmla="*/ 1 w 48"/>
                <a:gd name="T7" fmla="*/ 0 h 24"/>
                <a:gd name="T8" fmla="*/ 0 w 48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4"/>
                <a:gd name="T17" fmla="*/ 48 w 4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4">
                  <a:moveTo>
                    <a:pt x="0" y="16"/>
                  </a:moveTo>
                  <a:lnTo>
                    <a:pt x="18" y="24"/>
                  </a:lnTo>
                  <a:lnTo>
                    <a:pt x="48" y="6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Freeform 4498"/>
            <p:cNvSpPr>
              <a:spLocks/>
            </p:cNvSpPr>
            <p:nvPr/>
          </p:nvSpPr>
          <p:spPr bwMode="auto">
            <a:xfrm>
              <a:off x="3489" y="3249"/>
              <a:ext cx="17" cy="15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Freeform 4499"/>
            <p:cNvSpPr>
              <a:spLocks/>
            </p:cNvSpPr>
            <p:nvPr/>
          </p:nvSpPr>
          <p:spPr bwMode="auto">
            <a:xfrm>
              <a:off x="3481" y="3244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Freeform 4500"/>
            <p:cNvSpPr>
              <a:spLocks/>
            </p:cNvSpPr>
            <p:nvPr/>
          </p:nvSpPr>
          <p:spPr bwMode="auto">
            <a:xfrm>
              <a:off x="3479" y="3239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Freeform 4501"/>
            <p:cNvSpPr>
              <a:spLocks/>
            </p:cNvSpPr>
            <p:nvPr/>
          </p:nvSpPr>
          <p:spPr bwMode="auto">
            <a:xfrm>
              <a:off x="3466" y="3233"/>
              <a:ext cx="27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1" name="Freeform 4502"/>
            <p:cNvSpPr>
              <a:spLocks/>
            </p:cNvSpPr>
            <p:nvPr/>
          </p:nvSpPr>
          <p:spPr bwMode="auto">
            <a:xfrm>
              <a:off x="3454" y="3239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7"/>
                  </a:lnTo>
                  <a:lnTo>
                    <a:pt x="25" y="2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2" name="Freeform 4503"/>
            <p:cNvSpPr>
              <a:spLocks/>
            </p:cNvSpPr>
            <p:nvPr/>
          </p:nvSpPr>
          <p:spPr bwMode="auto">
            <a:xfrm>
              <a:off x="3480" y="3255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Freeform 4504"/>
            <p:cNvSpPr>
              <a:spLocks/>
            </p:cNvSpPr>
            <p:nvPr/>
          </p:nvSpPr>
          <p:spPr bwMode="auto">
            <a:xfrm>
              <a:off x="3480" y="3256"/>
              <a:ext cx="4" cy="6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1 w 7"/>
                <a:gd name="T7" fmla="*/ 0 h 10"/>
                <a:gd name="T8" fmla="*/ 1 w 7"/>
                <a:gd name="T9" fmla="*/ 1 h 10"/>
                <a:gd name="T10" fmla="*/ 0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7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Freeform 4505"/>
            <p:cNvSpPr>
              <a:spLocks/>
            </p:cNvSpPr>
            <p:nvPr/>
          </p:nvSpPr>
          <p:spPr bwMode="auto">
            <a:xfrm>
              <a:off x="3456" y="3241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Freeform 4506"/>
            <p:cNvSpPr>
              <a:spLocks/>
            </p:cNvSpPr>
            <p:nvPr/>
          </p:nvSpPr>
          <p:spPr bwMode="auto">
            <a:xfrm>
              <a:off x="3456" y="3242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Freeform 4507"/>
            <p:cNvSpPr>
              <a:spLocks/>
            </p:cNvSpPr>
            <p:nvPr/>
          </p:nvSpPr>
          <p:spPr bwMode="auto">
            <a:xfrm>
              <a:off x="3464" y="3241"/>
              <a:ext cx="14" cy="11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0 w 29"/>
                <a:gd name="T5" fmla="*/ 1 h 22"/>
                <a:gd name="T6" fmla="*/ 0 w 29"/>
                <a:gd name="T7" fmla="*/ 1 h 22"/>
                <a:gd name="T8" fmla="*/ 0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8" y="0"/>
                  </a:moveTo>
                  <a:lnTo>
                    <a:pt x="26" y="11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Freeform 4508"/>
            <p:cNvSpPr>
              <a:spLocks/>
            </p:cNvSpPr>
            <p:nvPr/>
          </p:nvSpPr>
          <p:spPr bwMode="auto">
            <a:xfrm>
              <a:off x="3422" y="3255"/>
              <a:ext cx="55" cy="29"/>
            </a:xfrm>
            <a:custGeom>
              <a:avLst/>
              <a:gdLst>
                <a:gd name="T0" fmla="*/ 0 w 109"/>
                <a:gd name="T1" fmla="*/ 0 h 59"/>
                <a:gd name="T2" fmla="*/ 1 w 109"/>
                <a:gd name="T3" fmla="*/ 0 h 59"/>
                <a:gd name="T4" fmla="*/ 1 w 109"/>
                <a:gd name="T5" fmla="*/ 0 h 59"/>
                <a:gd name="T6" fmla="*/ 1 w 109"/>
                <a:gd name="T7" fmla="*/ 0 h 59"/>
                <a:gd name="T8" fmla="*/ 0 w 10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9"/>
                <a:gd name="T17" fmla="*/ 109 w 10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9">
                  <a:moveTo>
                    <a:pt x="0" y="16"/>
                  </a:moveTo>
                  <a:lnTo>
                    <a:pt x="73" y="59"/>
                  </a:lnTo>
                  <a:lnTo>
                    <a:pt x="109" y="40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Freeform 4509"/>
            <p:cNvSpPr>
              <a:spLocks/>
            </p:cNvSpPr>
            <p:nvPr/>
          </p:nvSpPr>
          <p:spPr bwMode="auto">
            <a:xfrm>
              <a:off x="3424" y="3248"/>
              <a:ext cx="24" cy="12"/>
            </a:xfrm>
            <a:custGeom>
              <a:avLst/>
              <a:gdLst>
                <a:gd name="T0" fmla="*/ 0 w 47"/>
                <a:gd name="T1" fmla="*/ 1 h 24"/>
                <a:gd name="T2" fmla="*/ 1 w 47"/>
                <a:gd name="T3" fmla="*/ 1 h 24"/>
                <a:gd name="T4" fmla="*/ 1 w 47"/>
                <a:gd name="T5" fmla="*/ 1 h 24"/>
                <a:gd name="T6" fmla="*/ 1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Freeform 4510"/>
            <p:cNvSpPr>
              <a:spLocks/>
            </p:cNvSpPr>
            <p:nvPr/>
          </p:nvSpPr>
          <p:spPr bwMode="auto">
            <a:xfrm>
              <a:off x="3459" y="3267"/>
              <a:ext cx="17" cy="15"/>
            </a:xfrm>
            <a:custGeom>
              <a:avLst/>
              <a:gdLst>
                <a:gd name="T0" fmla="*/ 0 w 35"/>
                <a:gd name="T1" fmla="*/ 1 h 29"/>
                <a:gd name="T2" fmla="*/ 0 w 35"/>
                <a:gd name="T3" fmla="*/ 1 h 29"/>
                <a:gd name="T4" fmla="*/ 0 w 35"/>
                <a:gd name="T5" fmla="*/ 0 h 29"/>
                <a:gd name="T6" fmla="*/ 0 w 35"/>
                <a:gd name="T7" fmla="*/ 1 h 29"/>
                <a:gd name="T8" fmla="*/ 0 w 35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Freeform 4511"/>
            <p:cNvSpPr>
              <a:spLocks/>
            </p:cNvSpPr>
            <p:nvPr/>
          </p:nvSpPr>
          <p:spPr bwMode="auto">
            <a:xfrm>
              <a:off x="3450" y="3262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Freeform 4512"/>
            <p:cNvSpPr>
              <a:spLocks/>
            </p:cNvSpPr>
            <p:nvPr/>
          </p:nvSpPr>
          <p:spPr bwMode="auto">
            <a:xfrm>
              <a:off x="3448" y="3256"/>
              <a:ext cx="18" cy="15"/>
            </a:xfrm>
            <a:custGeom>
              <a:avLst/>
              <a:gdLst>
                <a:gd name="T0" fmla="*/ 1 w 36"/>
                <a:gd name="T1" fmla="*/ 1 h 28"/>
                <a:gd name="T2" fmla="*/ 0 w 36"/>
                <a:gd name="T3" fmla="*/ 1 h 28"/>
                <a:gd name="T4" fmla="*/ 1 w 36"/>
                <a:gd name="T5" fmla="*/ 0 h 28"/>
                <a:gd name="T6" fmla="*/ 1 w 36"/>
                <a:gd name="T7" fmla="*/ 1 h 28"/>
                <a:gd name="T8" fmla="*/ 1 w 36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"/>
                <a:gd name="T17" fmla="*/ 36 w 3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">
                  <a:moveTo>
                    <a:pt x="3" y="28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1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Freeform 4513"/>
            <p:cNvSpPr>
              <a:spLocks/>
            </p:cNvSpPr>
            <p:nvPr/>
          </p:nvSpPr>
          <p:spPr bwMode="auto">
            <a:xfrm>
              <a:off x="3437" y="3250"/>
              <a:ext cx="26" cy="14"/>
            </a:xfrm>
            <a:custGeom>
              <a:avLst/>
              <a:gdLst>
                <a:gd name="T0" fmla="*/ 0 w 53"/>
                <a:gd name="T1" fmla="*/ 0 h 29"/>
                <a:gd name="T2" fmla="*/ 0 w 53"/>
                <a:gd name="T3" fmla="*/ 0 h 29"/>
                <a:gd name="T4" fmla="*/ 0 w 53"/>
                <a:gd name="T5" fmla="*/ 0 h 29"/>
                <a:gd name="T6" fmla="*/ 0 w 53"/>
                <a:gd name="T7" fmla="*/ 0 h 29"/>
                <a:gd name="T8" fmla="*/ 0 w 5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6"/>
                  </a:moveTo>
                  <a:lnTo>
                    <a:pt x="24" y="29"/>
                  </a:lnTo>
                  <a:lnTo>
                    <a:pt x="53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Freeform 4514"/>
            <p:cNvSpPr>
              <a:spLocks/>
            </p:cNvSpPr>
            <p:nvPr/>
          </p:nvSpPr>
          <p:spPr bwMode="auto">
            <a:xfrm>
              <a:off x="3423" y="3256"/>
              <a:ext cx="37" cy="26"/>
            </a:xfrm>
            <a:custGeom>
              <a:avLst/>
              <a:gdLst>
                <a:gd name="T0" fmla="*/ 1 w 74"/>
                <a:gd name="T1" fmla="*/ 1 h 50"/>
                <a:gd name="T2" fmla="*/ 1 w 74"/>
                <a:gd name="T3" fmla="*/ 1 h 50"/>
                <a:gd name="T4" fmla="*/ 1 w 74"/>
                <a:gd name="T5" fmla="*/ 1 h 50"/>
                <a:gd name="T6" fmla="*/ 1 w 74"/>
                <a:gd name="T7" fmla="*/ 1 h 50"/>
                <a:gd name="T8" fmla="*/ 1 w 74"/>
                <a:gd name="T9" fmla="*/ 1 h 50"/>
                <a:gd name="T10" fmla="*/ 1 w 74"/>
                <a:gd name="T11" fmla="*/ 1 h 50"/>
                <a:gd name="T12" fmla="*/ 1 w 74"/>
                <a:gd name="T13" fmla="*/ 0 h 50"/>
                <a:gd name="T14" fmla="*/ 0 w 74"/>
                <a:gd name="T15" fmla="*/ 1 h 50"/>
                <a:gd name="T16" fmla="*/ 1 w 74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0"/>
                <a:gd name="T29" fmla="*/ 74 w 74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0">
                  <a:moveTo>
                    <a:pt x="74" y="50"/>
                  </a:moveTo>
                  <a:lnTo>
                    <a:pt x="72" y="41"/>
                  </a:lnTo>
                  <a:lnTo>
                    <a:pt x="54" y="28"/>
                  </a:lnTo>
                  <a:lnTo>
                    <a:pt x="51" y="16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Freeform 4515"/>
            <p:cNvSpPr>
              <a:spLocks/>
            </p:cNvSpPr>
            <p:nvPr/>
          </p:nvSpPr>
          <p:spPr bwMode="auto">
            <a:xfrm>
              <a:off x="3449" y="3273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Freeform 4516"/>
            <p:cNvSpPr>
              <a:spLocks/>
            </p:cNvSpPr>
            <p:nvPr/>
          </p:nvSpPr>
          <p:spPr bwMode="auto">
            <a:xfrm>
              <a:off x="3450" y="3274"/>
              <a:ext cx="4" cy="5"/>
            </a:xfrm>
            <a:custGeom>
              <a:avLst/>
              <a:gdLst>
                <a:gd name="T0" fmla="*/ 1 w 8"/>
                <a:gd name="T1" fmla="*/ 1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0 w 8"/>
                <a:gd name="T9" fmla="*/ 1 h 9"/>
                <a:gd name="T10" fmla="*/ 0 w 8"/>
                <a:gd name="T11" fmla="*/ 1 h 9"/>
                <a:gd name="T12" fmla="*/ 1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1 w 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Freeform 4517"/>
            <p:cNvSpPr>
              <a:spLocks/>
            </p:cNvSpPr>
            <p:nvPr/>
          </p:nvSpPr>
          <p:spPr bwMode="auto">
            <a:xfrm>
              <a:off x="3425" y="3259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Freeform 4518"/>
            <p:cNvSpPr>
              <a:spLocks/>
            </p:cNvSpPr>
            <p:nvPr/>
          </p:nvSpPr>
          <p:spPr bwMode="auto">
            <a:xfrm>
              <a:off x="3426" y="3260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Freeform 4519"/>
            <p:cNvSpPr>
              <a:spLocks/>
            </p:cNvSpPr>
            <p:nvPr/>
          </p:nvSpPr>
          <p:spPr bwMode="auto">
            <a:xfrm>
              <a:off x="3433" y="3259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Freeform 4520"/>
            <p:cNvSpPr>
              <a:spLocks/>
            </p:cNvSpPr>
            <p:nvPr/>
          </p:nvSpPr>
          <p:spPr bwMode="auto">
            <a:xfrm>
              <a:off x="3393" y="3272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Freeform 4521"/>
            <p:cNvSpPr>
              <a:spLocks/>
            </p:cNvSpPr>
            <p:nvPr/>
          </p:nvSpPr>
          <p:spPr bwMode="auto">
            <a:xfrm>
              <a:off x="3394" y="3265"/>
              <a:ext cx="23" cy="13"/>
            </a:xfrm>
            <a:custGeom>
              <a:avLst/>
              <a:gdLst>
                <a:gd name="T0" fmla="*/ 0 w 47"/>
                <a:gd name="T1" fmla="*/ 1 h 25"/>
                <a:gd name="T2" fmla="*/ 0 w 47"/>
                <a:gd name="T3" fmla="*/ 1 h 25"/>
                <a:gd name="T4" fmla="*/ 0 w 47"/>
                <a:gd name="T5" fmla="*/ 1 h 25"/>
                <a:gd name="T6" fmla="*/ 0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Freeform 4522"/>
            <p:cNvSpPr>
              <a:spLocks/>
            </p:cNvSpPr>
            <p:nvPr/>
          </p:nvSpPr>
          <p:spPr bwMode="auto">
            <a:xfrm>
              <a:off x="3429" y="3284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Freeform 4523"/>
            <p:cNvSpPr>
              <a:spLocks/>
            </p:cNvSpPr>
            <p:nvPr/>
          </p:nvSpPr>
          <p:spPr bwMode="auto">
            <a:xfrm>
              <a:off x="3421" y="3279"/>
              <a:ext cx="24" cy="15"/>
            </a:xfrm>
            <a:custGeom>
              <a:avLst/>
              <a:gdLst>
                <a:gd name="T0" fmla="*/ 0 w 49"/>
                <a:gd name="T1" fmla="*/ 1 h 30"/>
                <a:gd name="T2" fmla="*/ 0 w 49"/>
                <a:gd name="T3" fmla="*/ 1 h 30"/>
                <a:gd name="T4" fmla="*/ 0 w 49"/>
                <a:gd name="T5" fmla="*/ 1 h 30"/>
                <a:gd name="T6" fmla="*/ 0 w 49"/>
                <a:gd name="T7" fmla="*/ 0 h 30"/>
                <a:gd name="T8" fmla="*/ 0 w 4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0"/>
                <a:gd name="T17" fmla="*/ 49 w 4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0">
                  <a:moveTo>
                    <a:pt x="0" y="18"/>
                  </a:moveTo>
                  <a:lnTo>
                    <a:pt x="16" y="30"/>
                  </a:lnTo>
                  <a:lnTo>
                    <a:pt x="49" y="10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Freeform 4524"/>
            <p:cNvSpPr>
              <a:spLocks/>
            </p:cNvSpPr>
            <p:nvPr/>
          </p:nvSpPr>
          <p:spPr bwMode="auto">
            <a:xfrm>
              <a:off x="3419" y="3274"/>
              <a:ext cx="17" cy="14"/>
            </a:xfrm>
            <a:custGeom>
              <a:avLst/>
              <a:gdLst>
                <a:gd name="T0" fmla="*/ 0 w 35"/>
                <a:gd name="T1" fmla="*/ 1 h 27"/>
                <a:gd name="T2" fmla="*/ 0 w 35"/>
                <a:gd name="T3" fmla="*/ 1 h 27"/>
                <a:gd name="T4" fmla="*/ 0 w 35"/>
                <a:gd name="T5" fmla="*/ 0 h 27"/>
                <a:gd name="T6" fmla="*/ 0 w 35"/>
                <a:gd name="T7" fmla="*/ 1 h 27"/>
                <a:gd name="T8" fmla="*/ 0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Freeform 4525"/>
            <p:cNvSpPr>
              <a:spLocks/>
            </p:cNvSpPr>
            <p:nvPr/>
          </p:nvSpPr>
          <p:spPr bwMode="auto">
            <a:xfrm>
              <a:off x="3406" y="3267"/>
              <a:ext cx="26" cy="15"/>
            </a:xfrm>
            <a:custGeom>
              <a:avLst/>
              <a:gdLst>
                <a:gd name="T0" fmla="*/ 0 w 52"/>
                <a:gd name="T1" fmla="*/ 0 h 31"/>
                <a:gd name="T2" fmla="*/ 1 w 52"/>
                <a:gd name="T3" fmla="*/ 0 h 31"/>
                <a:gd name="T4" fmla="*/ 1 w 52"/>
                <a:gd name="T5" fmla="*/ 0 h 31"/>
                <a:gd name="T6" fmla="*/ 1 w 52"/>
                <a:gd name="T7" fmla="*/ 0 h 31"/>
                <a:gd name="T8" fmla="*/ 0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0" y="16"/>
                  </a:moveTo>
                  <a:lnTo>
                    <a:pt x="25" y="31"/>
                  </a:lnTo>
                  <a:lnTo>
                    <a:pt x="52" y="1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Freeform 4526"/>
            <p:cNvSpPr>
              <a:spLocks/>
            </p:cNvSpPr>
            <p:nvPr/>
          </p:nvSpPr>
          <p:spPr bwMode="auto">
            <a:xfrm>
              <a:off x="3394" y="3274"/>
              <a:ext cx="36" cy="25"/>
            </a:xfrm>
            <a:custGeom>
              <a:avLst/>
              <a:gdLst>
                <a:gd name="T0" fmla="*/ 1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0 w 72"/>
                <a:gd name="T13" fmla="*/ 0 h 48"/>
                <a:gd name="T14" fmla="*/ 0 w 72"/>
                <a:gd name="T15" fmla="*/ 1 h 48"/>
                <a:gd name="T16" fmla="*/ 1 w 72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8"/>
                <a:gd name="T29" fmla="*/ 72 w 7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8">
                  <a:moveTo>
                    <a:pt x="72" y="48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1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6" name="Freeform 4527"/>
            <p:cNvSpPr>
              <a:spLocks/>
            </p:cNvSpPr>
            <p:nvPr/>
          </p:nvSpPr>
          <p:spPr bwMode="auto">
            <a:xfrm>
              <a:off x="3419" y="3291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7" name="Freeform 4528"/>
            <p:cNvSpPr>
              <a:spLocks/>
            </p:cNvSpPr>
            <p:nvPr/>
          </p:nvSpPr>
          <p:spPr bwMode="auto">
            <a:xfrm>
              <a:off x="3420" y="3291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8" name="Freeform 4529"/>
            <p:cNvSpPr>
              <a:spLocks/>
            </p:cNvSpPr>
            <p:nvPr/>
          </p:nvSpPr>
          <p:spPr bwMode="auto">
            <a:xfrm>
              <a:off x="3394" y="3276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Freeform 4530"/>
            <p:cNvSpPr>
              <a:spLocks/>
            </p:cNvSpPr>
            <p:nvPr/>
          </p:nvSpPr>
          <p:spPr bwMode="auto">
            <a:xfrm>
              <a:off x="3395" y="3277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1 w 7"/>
                <a:gd name="T9" fmla="*/ 0 h 11"/>
                <a:gd name="T10" fmla="*/ 1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Freeform 4531"/>
            <p:cNvSpPr>
              <a:spLocks/>
            </p:cNvSpPr>
            <p:nvPr/>
          </p:nvSpPr>
          <p:spPr bwMode="auto">
            <a:xfrm>
              <a:off x="3403" y="3276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Freeform 4532"/>
            <p:cNvSpPr>
              <a:spLocks/>
            </p:cNvSpPr>
            <p:nvPr/>
          </p:nvSpPr>
          <p:spPr bwMode="auto">
            <a:xfrm>
              <a:off x="3517" y="3244"/>
              <a:ext cx="1" cy="3"/>
            </a:xfrm>
            <a:custGeom>
              <a:avLst/>
              <a:gdLst>
                <a:gd name="T0" fmla="*/ 1 w 1"/>
                <a:gd name="T1" fmla="*/ 0 h 8"/>
                <a:gd name="T2" fmla="*/ 1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1 w 1"/>
                <a:gd name="T9" fmla="*/ 0 h 8"/>
                <a:gd name="T10" fmla="*/ 1 w 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8"/>
                <a:gd name="T20" fmla="*/ 1 w 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8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Freeform 4533"/>
            <p:cNvSpPr>
              <a:spLocks/>
            </p:cNvSpPr>
            <p:nvPr/>
          </p:nvSpPr>
          <p:spPr bwMode="auto">
            <a:xfrm>
              <a:off x="3518" y="3245"/>
              <a:ext cx="1" cy="2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1 w 2"/>
                <a:gd name="T5" fmla="*/ 0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Freeform 4534"/>
            <p:cNvSpPr>
              <a:spLocks/>
            </p:cNvSpPr>
            <p:nvPr/>
          </p:nvSpPr>
          <p:spPr bwMode="auto">
            <a:xfrm>
              <a:off x="3517" y="3242"/>
              <a:ext cx="2" cy="4"/>
            </a:xfrm>
            <a:custGeom>
              <a:avLst/>
              <a:gdLst>
                <a:gd name="T0" fmla="*/ 1 w 3"/>
                <a:gd name="T1" fmla="*/ 0 h 7"/>
                <a:gd name="T2" fmla="*/ 1 w 3"/>
                <a:gd name="T3" fmla="*/ 0 h 7"/>
                <a:gd name="T4" fmla="*/ 1 w 3"/>
                <a:gd name="T5" fmla="*/ 1 h 7"/>
                <a:gd name="T6" fmla="*/ 0 w 3"/>
                <a:gd name="T7" fmla="*/ 1 h 7"/>
                <a:gd name="T8" fmla="*/ 1 w 3"/>
                <a:gd name="T9" fmla="*/ 1 h 7"/>
                <a:gd name="T10" fmla="*/ 1 w 3"/>
                <a:gd name="T11" fmla="*/ 1 h 7"/>
                <a:gd name="T12" fmla="*/ 1 w 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Freeform 4535"/>
            <p:cNvSpPr>
              <a:spLocks/>
            </p:cNvSpPr>
            <p:nvPr/>
          </p:nvSpPr>
          <p:spPr bwMode="auto">
            <a:xfrm>
              <a:off x="3518" y="3242"/>
              <a:ext cx="2" cy="4"/>
            </a:xfrm>
            <a:custGeom>
              <a:avLst/>
              <a:gdLst>
                <a:gd name="T0" fmla="*/ 0 w 4"/>
                <a:gd name="T1" fmla="*/ 1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1 w 4"/>
                <a:gd name="T9" fmla="*/ 0 h 7"/>
                <a:gd name="T10" fmla="*/ 0 w 4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7"/>
                  </a:moveTo>
                  <a:lnTo>
                    <a:pt x="2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Freeform 4536"/>
            <p:cNvSpPr>
              <a:spLocks/>
            </p:cNvSpPr>
            <p:nvPr/>
          </p:nvSpPr>
          <p:spPr bwMode="auto">
            <a:xfrm>
              <a:off x="3561" y="3221"/>
              <a:ext cx="55" cy="30"/>
            </a:xfrm>
            <a:custGeom>
              <a:avLst/>
              <a:gdLst>
                <a:gd name="T0" fmla="*/ 0 w 110"/>
                <a:gd name="T1" fmla="*/ 1 h 60"/>
                <a:gd name="T2" fmla="*/ 1 w 110"/>
                <a:gd name="T3" fmla="*/ 1 h 60"/>
                <a:gd name="T4" fmla="*/ 1 w 110"/>
                <a:gd name="T5" fmla="*/ 1 h 60"/>
                <a:gd name="T6" fmla="*/ 1 w 110"/>
                <a:gd name="T7" fmla="*/ 0 h 60"/>
                <a:gd name="T8" fmla="*/ 0 w 110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7"/>
                  </a:moveTo>
                  <a:lnTo>
                    <a:pt x="74" y="60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Freeform 4537"/>
            <p:cNvSpPr>
              <a:spLocks/>
            </p:cNvSpPr>
            <p:nvPr/>
          </p:nvSpPr>
          <p:spPr bwMode="auto">
            <a:xfrm>
              <a:off x="3562" y="3215"/>
              <a:ext cx="24" cy="13"/>
            </a:xfrm>
            <a:custGeom>
              <a:avLst/>
              <a:gdLst>
                <a:gd name="T0" fmla="*/ 0 w 48"/>
                <a:gd name="T1" fmla="*/ 1 h 25"/>
                <a:gd name="T2" fmla="*/ 1 w 48"/>
                <a:gd name="T3" fmla="*/ 1 h 25"/>
                <a:gd name="T4" fmla="*/ 1 w 48"/>
                <a:gd name="T5" fmla="*/ 1 h 25"/>
                <a:gd name="T6" fmla="*/ 1 w 48"/>
                <a:gd name="T7" fmla="*/ 0 h 25"/>
                <a:gd name="T8" fmla="*/ 0 w 4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5"/>
                <a:gd name="T17" fmla="*/ 48 w 4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5">
                  <a:moveTo>
                    <a:pt x="0" y="16"/>
                  </a:moveTo>
                  <a:lnTo>
                    <a:pt x="18" y="25"/>
                  </a:lnTo>
                  <a:lnTo>
                    <a:pt x="48" y="7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Freeform 4538"/>
            <p:cNvSpPr>
              <a:spLocks/>
            </p:cNvSpPr>
            <p:nvPr/>
          </p:nvSpPr>
          <p:spPr bwMode="auto">
            <a:xfrm>
              <a:off x="3597" y="3234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Freeform 4539"/>
            <p:cNvSpPr>
              <a:spLocks/>
            </p:cNvSpPr>
            <p:nvPr/>
          </p:nvSpPr>
          <p:spPr bwMode="auto">
            <a:xfrm>
              <a:off x="3589" y="3228"/>
              <a:ext cx="24" cy="16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1 h 30"/>
                <a:gd name="T4" fmla="*/ 1 w 48"/>
                <a:gd name="T5" fmla="*/ 1 h 30"/>
                <a:gd name="T6" fmla="*/ 1 w 48"/>
                <a:gd name="T7" fmla="*/ 0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0" y="18"/>
                  </a:moveTo>
                  <a:lnTo>
                    <a:pt x="16" y="30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Freeform 4540"/>
            <p:cNvSpPr>
              <a:spLocks/>
            </p:cNvSpPr>
            <p:nvPr/>
          </p:nvSpPr>
          <p:spPr bwMode="auto">
            <a:xfrm>
              <a:off x="3587" y="3223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4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Freeform 4541"/>
            <p:cNvSpPr>
              <a:spLocks/>
            </p:cNvSpPr>
            <p:nvPr/>
          </p:nvSpPr>
          <p:spPr bwMode="auto">
            <a:xfrm>
              <a:off x="3574" y="3217"/>
              <a:ext cx="27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Freeform 4542"/>
            <p:cNvSpPr>
              <a:spLocks/>
            </p:cNvSpPr>
            <p:nvPr/>
          </p:nvSpPr>
          <p:spPr bwMode="auto">
            <a:xfrm>
              <a:off x="3562" y="3223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Freeform 4543"/>
            <p:cNvSpPr>
              <a:spLocks/>
            </p:cNvSpPr>
            <p:nvPr/>
          </p:nvSpPr>
          <p:spPr bwMode="auto">
            <a:xfrm>
              <a:off x="3588" y="3240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7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Freeform 4544"/>
            <p:cNvSpPr>
              <a:spLocks/>
            </p:cNvSpPr>
            <p:nvPr/>
          </p:nvSpPr>
          <p:spPr bwMode="auto">
            <a:xfrm>
              <a:off x="3588" y="3241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1 h 9"/>
                <a:gd name="T8" fmla="*/ 1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Freeform 4545"/>
            <p:cNvSpPr>
              <a:spLocks/>
            </p:cNvSpPr>
            <p:nvPr/>
          </p:nvSpPr>
          <p:spPr bwMode="auto">
            <a:xfrm>
              <a:off x="3564" y="3226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7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Freeform 4546"/>
            <p:cNvSpPr>
              <a:spLocks/>
            </p:cNvSpPr>
            <p:nvPr/>
          </p:nvSpPr>
          <p:spPr bwMode="auto">
            <a:xfrm>
              <a:off x="3564" y="3227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Freeform 4547"/>
            <p:cNvSpPr>
              <a:spLocks/>
            </p:cNvSpPr>
            <p:nvPr/>
          </p:nvSpPr>
          <p:spPr bwMode="auto">
            <a:xfrm>
              <a:off x="3572" y="3226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Freeform 4548"/>
            <p:cNvSpPr>
              <a:spLocks/>
            </p:cNvSpPr>
            <p:nvPr/>
          </p:nvSpPr>
          <p:spPr bwMode="auto">
            <a:xfrm>
              <a:off x="3456" y="3278"/>
              <a:ext cx="6" cy="11"/>
            </a:xfrm>
            <a:custGeom>
              <a:avLst/>
              <a:gdLst>
                <a:gd name="T0" fmla="*/ 0 w 13"/>
                <a:gd name="T1" fmla="*/ 1 h 21"/>
                <a:gd name="T2" fmla="*/ 0 w 13"/>
                <a:gd name="T3" fmla="*/ 1 h 21"/>
                <a:gd name="T4" fmla="*/ 0 w 13"/>
                <a:gd name="T5" fmla="*/ 1 h 21"/>
                <a:gd name="T6" fmla="*/ 0 w 13"/>
                <a:gd name="T7" fmla="*/ 1 h 21"/>
                <a:gd name="T8" fmla="*/ 0 w 13"/>
                <a:gd name="T9" fmla="*/ 1 h 21"/>
                <a:gd name="T10" fmla="*/ 0 w 13"/>
                <a:gd name="T11" fmla="*/ 1 h 21"/>
                <a:gd name="T12" fmla="*/ 0 w 13"/>
                <a:gd name="T13" fmla="*/ 1 h 21"/>
                <a:gd name="T14" fmla="*/ 0 w 13"/>
                <a:gd name="T15" fmla="*/ 1 h 21"/>
                <a:gd name="T16" fmla="*/ 0 w 13"/>
                <a:gd name="T17" fmla="*/ 0 h 21"/>
                <a:gd name="T18" fmla="*/ 0 w 13"/>
                <a:gd name="T19" fmla="*/ 1 h 21"/>
                <a:gd name="T20" fmla="*/ 0 w 13"/>
                <a:gd name="T21" fmla="*/ 1 h 21"/>
                <a:gd name="T22" fmla="*/ 0 w 13"/>
                <a:gd name="T23" fmla="*/ 1 h 21"/>
                <a:gd name="T24" fmla="*/ 0 w 13"/>
                <a:gd name="T25" fmla="*/ 1 h 21"/>
                <a:gd name="T26" fmla="*/ 0 w 13"/>
                <a:gd name="T27" fmla="*/ 1 h 21"/>
                <a:gd name="T28" fmla="*/ 0 w 13"/>
                <a:gd name="T29" fmla="*/ 1 h 21"/>
                <a:gd name="T30" fmla="*/ 0 w 13"/>
                <a:gd name="T31" fmla="*/ 1 h 21"/>
                <a:gd name="T32" fmla="*/ 0 w 13"/>
                <a:gd name="T33" fmla="*/ 1 h 21"/>
                <a:gd name="T34" fmla="*/ 0 w 13"/>
                <a:gd name="T35" fmla="*/ 1 h 21"/>
                <a:gd name="T36" fmla="*/ 0 w 13"/>
                <a:gd name="T37" fmla="*/ 1 h 21"/>
                <a:gd name="T38" fmla="*/ 0 w 13"/>
                <a:gd name="T39" fmla="*/ 1 h 21"/>
                <a:gd name="T40" fmla="*/ 0 w 13"/>
                <a:gd name="T41" fmla="*/ 1 h 21"/>
                <a:gd name="T42" fmla="*/ 0 w 13"/>
                <a:gd name="T43" fmla="*/ 1 h 21"/>
                <a:gd name="T44" fmla="*/ 0 w 13"/>
                <a:gd name="T45" fmla="*/ 1 h 21"/>
                <a:gd name="T46" fmla="*/ 0 w 13"/>
                <a:gd name="T47" fmla="*/ 1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21"/>
                <a:gd name="T74" fmla="*/ 13 w 13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21">
                  <a:moveTo>
                    <a:pt x="2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Freeform 4549"/>
            <p:cNvSpPr>
              <a:spLocks/>
            </p:cNvSpPr>
            <p:nvPr/>
          </p:nvSpPr>
          <p:spPr bwMode="auto">
            <a:xfrm>
              <a:off x="3457" y="3275"/>
              <a:ext cx="3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1 w 5"/>
                <a:gd name="T5" fmla="*/ 1 h 8"/>
                <a:gd name="T6" fmla="*/ 1 w 5"/>
                <a:gd name="T7" fmla="*/ 1 h 8"/>
                <a:gd name="T8" fmla="*/ 1 w 5"/>
                <a:gd name="T9" fmla="*/ 0 h 8"/>
                <a:gd name="T10" fmla="*/ 0 w 5"/>
                <a:gd name="T11" fmla="*/ 0 h 8"/>
                <a:gd name="T12" fmla="*/ 0 w 5"/>
                <a:gd name="T13" fmla="*/ 1 h 8"/>
                <a:gd name="T14" fmla="*/ 0 w 5"/>
                <a:gd name="T15" fmla="*/ 1 h 8"/>
                <a:gd name="T16" fmla="*/ 0 w 5"/>
                <a:gd name="T17" fmla="*/ 1 h 8"/>
                <a:gd name="T18" fmla="*/ 1 w 5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Freeform 4550"/>
            <p:cNvSpPr>
              <a:spLocks/>
            </p:cNvSpPr>
            <p:nvPr/>
          </p:nvSpPr>
          <p:spPr bwMode="auto">
            <a:xfrm>
              <a:off x="3458" y="3299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0 w 7"/>
                <a:gd name="T7" fmla="*/ 1 h 2"/>
                <a:gd name="T8" fmla="*/ 1 w 7"/>
                <a:gd name="T9" fmla="*/ 1 h 2"/>
                <a:gd name="T10" fmla="*/ 1 w 7"/>
                <a:gd name="T11" fmla="*/ 0 h 2"/>
                <a:gd name="T12" fmla="*/ 1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7" y="0"/>
                  </a:move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Freeform 4551"/>
            <p:cNvSpPr>
              <a:spLocks/>
            </p:cNvSpPr>
            <p:nvPr/>
          </p:nvSpPr>
          <p:spPr bwMode="auto">
            <a:xfrm>
              <a:off x="3454" y="3299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1 h 2"/>
                <a:gd name="T4" fmla="*/ 1 w 5"/>
                <a:gd name="T5" fmla="*/ 1 h 2"/>
                <a:gd name="T6" fmla="*/ 0 w 5"/>
                <a:gd name="T7" fmla="*/ 1 h 2"/>
                <a:gd name="T8" fmla="*/ 1 w 5"/>
                <a:gd name="T9" fmla="*/ 1 h 2"/>
                <a:gd name="T10" fmla="*/ 1 w 5"/>
                <a:gd name="T11" fmla="*/ 0 h 2"/>
                <a:gd name="T12" fmla="*/ 1 w 5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2"/>
                <a:gd name="T23" fmla="*/ 5 w 5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2">
                  <a:moveTo>
                    <a:pt x="5" y="0"/>
                  </a:move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Freeform 4552"/>
            <p:cNvSpPr>
              <a:spLocks/>
            </p:cNvSpPr>
            <p:nvPr/>
          </p:nvSpPr>
          <p:spPr bwMode="auto">
            <a:xfrm>
              <a:off x="3472" y="3291"/>
              <a:ext cx="7" cy="1"/>
            </a:xfrm>
            <a:custGeom>
              <a:avLst/>
              <a:gdLst>
                <a:gd name="T0" fmla="*/ 1 w 14"/>
                <a:gd name="T1" fmla="*/ 0 h 4"/>
                <a:gd name="T2" fmla="*/ 1 w 14"/>
                <a:gd name="T3" fmla="*/ 0 h 4"/>
                <a:gd name="T4" fmla="*/ 1 w 14"/>
                <a:gd name="T5" fmla="*/ 0 h 4"/>
                <a:gd name="T6" fmla="*/ 1 w 14"/>
                <a:gd name="T7" fmla="*/ 0 h 4"/>
                <a:gd name="T8" fmla="*/ 0 w 14"/>
                <a:gd name="T9" fmla="*/ 0 h 4"/>
                <a:gd name="T10" fmla="*/ 1 w 14"/>
                <a:gd name="T11" fmla="*/ 0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"/>
                <a:gd name="T23" fmla="*/ 14 w 1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">
                  <a:moveTo>
                    <a:pt x="5" y="4"/>
                  </a:moveTo>
                  <a:lnTo>
                    <a:pt x="10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" name="Freeform 4553"/>
            <p:cNvSpPr>
              <a:spLocks/>
            </p:cNvSpPr>
            <p:nvPr/>
          </p:nvSpPr>
          <p:spPr bwMode="auto">
            <a:xfrm>
              <a:off x="3468" y="3291"/>
              <a:ext cx="15" cy="4"/>
            </a:xfrm>
            <a:custGeom>
              <a:avLst/>
              <a:gdLst>
                <a:gd name="T0" fmla="*/ 1 w 29"/>
                <a:gd name="T1" fmla="*/ 0 h 9"/>
                <a:gd name="T2" fmla="*/ 0 w 29"/>
                <a:gd name="T3" fmla="*/ 0 h 9"/>
                <a:gd name="T4" fmla="*/ 1 w 29"/>
                <a:gd name="T5" fmla="*/ 0 h 9"/>
                <a:gd name="T6" fmla="*/ 1 w 29"/>
                <a:gd name="T7" fmla="*/ 0 h 9"/>
                <a:gd name="T8" fmla="*/ 1 w 29"/>
                <a:gd name="T9" fmla="*/ 0 h 9"/>
                <a:gd name="T10" fmla="*/ 1 w 29"/>
                <a:gd name="T11" fmla="*/ 0 h 9"/>
                <a:gd name="T12" fmla="*/ 1 w 29"/>
                <a:gd name="T13" fmla="*/ 0 h 9"/>
                <a:gd name="T14" fmla="*/ 1 w 29"/>
                <a:gd name="T15" fmla="*/ 0 h 9"/>
                <a:gd name="T16" fmla="*/ 1 w 29"/>
                <a:gd name="T17" fmla="*/ 0 h 9"/>
                <a:gd name="T18" fmla="*/ 1 w 29"/>
                <a:gd name="T19" fmla="*/ 0 h 9"/>
                <a:gd name="T20" fmla="*/ 1 w 29"/>
                <a:gd name="T21" fmla="*/ 0 h 9"/>
                <a:gd name="T22" fmla="*/ 1 w 29"/>
                <a:gd name="T23" fmla="*/ 0 h 9"/>
                <a:gd name="T24" fmla="*/ 1 w 29"/>
                <a:gd name="T25" fmla="*/ 0 h 9"/>
                <a:gd name="T26" fmla="*/ 1 w 29"/>
                <a:gd name="T27" fmla="*/ 0 h 9"/>
                <a:gd name="T28" fmla="*/ 1 w 29"/>
                <a:gd name="T29" fmla="*/ 0 h 9"/>
                <a:gd name="T30" fmla="*/ 1 w 29"/>
                <a:gd name="T31" fmla="*/ 0 h 9"/>
                <a:gd name="T32" fmla="*/ 1 w 29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"/>
                <a:gd name="T53" fmla="*/ 29 w 2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">
                  <a:moveTo>
                    <a:pt x="2" y="9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9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3" name="Freeform 4554"/>
            <p:cNvSpPr>
              <a:spLocks/>
            </p:cNvSpPr>
            <p:nvPr/>
          </p:nvSpPr>
          <p:spPr bwMode="auto">
            <a:xfrm>
              <a:off x="3480" y="3290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1 h 2"/>
                <a:gd name="T4" fmla="*/ 0 w 9"/>
                <a:gd name="T5" fmla="*/ 1 h 2"/>
                <a:gd name="T6" fmla="*/ 0 w 9"/>
                <a:gd name="T7" fmla="*/ 0 h 2"/>
                <a:gd name="T8" fmla="*/ 0 w 9"/>
                <a:gd name="T9" fmla="*/ 0 h 2"/>
                <a:gd name="T10" fmla="*/ 0 w 9"/>
                <a:gd name="T11" fmla="*/ 0 h 2"/>
                <a:gd name="T12" fmla="*/ 0 w 9"/>
                <a:gd name="T13" fmla="*/ 0 h 2"/>
                <a:gd name="T14" fmla="*/ 0 w 9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"/>
                <a:gd name="T26" fmla="*/ 9 w 9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Freeform 4555"/>
            <p:cNvSpPr>
              <a:spLocks/>
            </p:cNvSpPr>
            <p:nvPr/>
          </p:nvSpPr>
          <p:spPr bwMode="auto">
            <a:xfrm>
              <a:off x="3481" y="3290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Freeform 4556"/>
            <p:cNvSpPr>
              <a:spLocks/>
            </p:cNvSpPr>
            <p:nvPr/>
          </p:nvSpPr>
          <p:spPr bwMode="auto">
            <a:xfrm>
              <a:off x="3472" y="3291"/>
              <a:ext cx="6" cy="1"/>
            </a:xfrm>
            <a:custGeom>
              <a:avLst/>
              <a:gdLst>
                <a:gd name="T0" fmla="*/ 1 w 12"/>
                <a:gd name="T1" fmla="*/ 0 h 4"/>
                <a:gd name="T2" fmla="*/ 1 w 12"/>
                <a:gd name="T3" fmla="*/ 0 h 4"/>
                <a:gd name="T4" fmla="*/ 1 w 12"/>
                <a:gd name="T5" fmla="*/ 0 h 4"/>
                <a:gd name="T6" fmla="*/ 1 w 12"/>
                <a:gd name="T7" fmla="*/ 0 h 4"/>
                <a:gd name="T8" fmla="*/ 1 w 12"/>
                <a:gd name="T9" fmla="*/ 0 h 4"/>
                <a:gd name="T10" fmla="*/ 1 w 12"/>
                <a:gd name="T11" fmla="*/ 0 h 4"/>
                <a:gd name="T12" fmla="*/ 0 w 12"/>
                <a:gd name="T13" fmla="*/ 0 h 4"/>
                <a:gd name="T14" fmla="*/ 1 w 12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5" y="4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Freeform 4557"/>
            <p:cNvSpPr>
              <a:spLocks/>
            </p:cNvSpPr>
            <p:nvPr/>
          </p:nvSpPr>
          <p:spPr bwMode="auto">
            <a:xfrm>
              <a:off x="3473" y="3292"/>
              <a:ext cx="5" cy="1"/>
            </a:xfrm>
            <a:custGeom>
              <a:avLst/>
              <a:gdLst>
                <a:gd name="T0" fmla="*/ 0 w 11"/>
                <a:gd name="T1" fmla="*/ 1 h 1"/>
                <a:gd name="T2" fmla="*/ 0 w 11"/>
                <a:gd name="T3" fmla="*/ 1 h 1"/>
                <a:gd name="T4" fmla="*/ 0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w 11"/>
                <a:gd name="T11" fmla="*/ 0 h 1"/>
                <a:gd name="T12" fmla="*/ 0 w 11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"/>
                <a:gd name="T23" fmla="*/ 11 w 1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">
                  <a:moveTo>
                    <a:pt x="9" y="1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Freeform 4558"/>
            <p:cNvSpPr>
              <a:spLocks/>
            </p:cNvSpPr>
            <p:nvPr/>
          </p:nvSpPr>
          <p:spPr bwMode="auto">
            <a:xfrm>
              <a:off x="3456" y="3293"/>
              <a:ext cx="17" cy="6"/>
            </a:xfrm>
            <a:custGeom>
              <a:avLst/>
              <a:gdLst>
                <a:gd name="T0" fmla="*/ 1 w 34"/>
                <a:gd name="T1" fmla="*/ 1 h 11"/>
                <a:gd name="T2" fmla="*/ 1 w 34"/>
                <a:gd name="T3" fmla="*/ 1 h 11"/>
                <a:gd name="T4" fmla="*/ 1 w 34"/>
                <a:gd name="T5" fmla="*/ 1 h 11"/>
                <a:gd name="T6" fmla="*/ 1 w 34"/>
                <a:gd name="T7" fmla="*/ 1 h 11"/>
                <a:gd name="T8" fmla="*/ 1 w 34"/>
                <a:gd name="T9" fmla="*/ 0 h 11"/>
                <a:gd name="T10" fmla="*/ 1 w 34"/>
                <a:gd name="T11" fmla="*/ 0 h 11"/>
                <a:gd name="T12" fmla="*/ 1 w 34"/>
                <a:gd name="T13" fmla="*/ 1 h 11"/>
                <a:gd name="T14" fmla="*/ 1 w 34"/>
                <a:gd name="T15" fmla="*/ 1 h 11"/>
                <a:gd name="T16" fmla="*/ 0 w 34"/>
                <a:gd name="T17" fmla="*/ 1 h 11"/>
                <a:gd name="T18" fmla="*/ 1 w 34"/>
                <a:gd name="T19" fmla="*/ 1 h 11"/>
                <a:gd name="T20" fmla="*/ 1 w 34"/>
                <a:gd name="T21" fmla="*/ 1 h 11"/>
                <a:gd name="T22" fmla="*/ 1 w 34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1"/>
                <a:gd name="T38" fmla="*/ 34 w 34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1">
                  <a:moveTo>
                    <a:pt x="20" y="6"/>
                  </a:move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16" y="6"/>
                  </a:lnTo>
                  <a:lnTo>
                    <a:pt x="9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9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Freeform 4559"/>
            <p:cNvSpPr>
              <a:spLocks/>
            </p:cNvSpPr>
            <p:nvPr/>
          </p:nvSpPr>
          <p:spPr bwMode="auto">
            <a:xfrm>
              <a:off x="3460" y="3293"/>
              <a:ext cx="15" cy="6"/>
            </a:xfrm>
            <a:custGeom>
              <a:avLst/>
              <a:gdLst>
                <a:gd name="T0" fmla="*/ 0 w 31"/>
                <a:gd name="T1" fmla="*/ 1 h 11"/>
                <a:gd name="T2" fmla="*/ 0 w 31"/>
                <a:gd name="T3" fmla="*/ 1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1 h 11"/>
                <a:gd name="T12" fmla="*/ 0 w 31"/>
                <a:gd name="T13" fmla="*/ 1 h 11"/>
                <a:gd name="T14" fmla="*/ 0 w 31"/>
                <a:gd name="T15" fmla="*/ 1 h 11"/>
                <a:gd name="T16" fmla="*/ 0 w 31"/>
                <a:gd name="T17" fmla="*/ 1 h 11"/>
                <a:gd name="T18" fmla="*/ 0 w 31"/>
                <a:gd name="T19" fmla="*/ 1 h 11"/>
                <a:gd name="T20" fmla="*/ 0 w 31"/>
                <a:gd name="T21" fmla="*/ 1 h 11"/>
                <a:gd name="T22" fmla="*/ 0 w 31"/>
                <a:gd name="T23" fmla="*/ 1 h 11"/>
                <a:gd name="T24" fmla="*/ 0 w 31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1"/>
                <a:gd name="T41" fmla="*/ 31 w 31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1">
                  <a:moveTo>
                    <a:pt x="11" y="8"/>
                  </a:moveTo>
                  <a:lnTo>
                    <a:pt x="18" y="4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27" y="2"/>
                  </a:lnTo>
                  <a:lnTo>
                    <a:pt x="15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6" y="9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Freeform 4560"/>
            <p:cNvSpPr>
              <a:spLocks/>
            </p:cNvSpPr>
            <p:nvPr/>
          </p:nvSpPr>
          <p:spPr bwMode="auto">
            <a:xfrm>
              <a:off x="3458" y="329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3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Freeform 4561"/>
            <p:cNvSpPr>
              <a:spLocks/>
            </p:cNvSpPr>
            <p:nvPr/>
          </p:nvSpPr>
          <p:spPr bwMode="auto">
            <a:xfrm>
              <a:off x="3453" y="3299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Freeform 4562"/>
            <p:cNvSpPr>
              <a:spLocks/>
            </p:cNvSpPr>
            <p:nvPr/>
          </p:nvSpPr>
          <p:spPr bwMode="auto">
            <a:xfrm>
              <a:off x="3455" y="3279"/>
              <a:ext cx="2" cy="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1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1 w 4"/>
                <a:gd name="T13" fmla="*/ 0 h 9"/>
                <a:gd name="T14" fmla="*/ 1 w 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7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Freeform 4563"/>
            <p:cNvSpPr>
              <a:spLocks/>
            </p:cNvSpPr>
            <p:nvPr/>
          </p:nvSpPr>
          <p:spPr bwMode="auto">
            <a:xfrm>
              <a:off x="3457" y="3278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0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Freeform 4564"/>
            <p:cNvSpPr>
              <a:spLocks/>
            </p:cNvSpPr>
            <p:nvPr/>
          </p:nvSpPr>
          <p:spPr bwMode="auto">
            <a:xfrm>
              <a:off x="3456" y="3282"/>
              <a:ext cx="1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0 w 4"/>
                <a:gd name="T7" fmla="*/ 1 h 2"/>
                <a:gd name="T8" fmla="*/ 0 w 4"/>
                <a:gd name="T9" fmla="*/ 1 h 2"/>
                <a:gd name="T10" fmla="*/ 0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Freeform 4565"/>
            <p:cNvSpPr>
              <a:spLocks/>
            </p:cNvSpPr>
            <p:nvPr/>
          </p:nvSpPr>
          <p:spPr bwMode="auto">
            <a:xfrm>
              <a:off x="3457" y="3283"/>
              <a:ext cx="5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0 w 11"/>
                <a:gd name="T5" fmla="*/ 1 h 3"/>
                <a:gd name="T6" fmla="*/ 0 w 11"/>
                <a:gd name="T7" fmla="*/ 0 h 3"/>
                <a:gd name="T8" fmla="*/ 0 w 11"/>
                <a:gd name="T9" fmla="*/ 0 h 3"/>
                <a:gd name="T10" fmla="*/ 0 w 11"/>
                <a:gd name="T11" fmla="*/ 0 h 3"/>
                <a:gd name="T12" fmla="*/ 0 w 11"/>
                <a:gd name="T13" fmla="*/ 0 h 3"/>
                <a:gd name="T14" fmla="*/ 0 w 11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3"/>
                <a:gd name="T26" fmla="*/ 11 w 11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3">
                  <a:moveTo>
                    <a:pt x="11" y="1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Freeform 4566"/>
            <p:cNvSpPr>
              <a:spLocks/>
            </p:cNvSpPr>
            <p:nvPr/>
          </p:nvSpPr>
          <p:spPr bwMode="auto">
            <a:xfrm>
              <a:off x="3454" y="3285"/>
              <a:ext cx="4" cy="15"/>
            </a:xfrm>
            <a:custGeom>
              <a:avLst/>
              <a:gdLst>
                <a:gd name="T0" fmla="*/ 0 w 9"/>
                <a:gd name="T1" fmla="*/ 1 h 29"/>
                <a:gd name="T2" fmla="*/ 0 w 9"/>
                <a:gd name="T3" fmla="*/ 1 h 29"/>
                <a:gd name="T4" fmla="*/ 0 w 9"/>
                <a:gd name="T5" fmla="*/ 1 h 29"/>
                <a:gd name="T6" fmla="*/ 0 w 9"/>
                <a:gd name="T7" fmla="*/ 1 h 29"/>
                <a:gd name="T8" fmla="*/ 0 w 9"/>
                <a:gd name="T9" fmla="*/ 0 h 29"/>
                <a:gd name="T10" fmla="*/ 0 w 9"/>
                <a:gd name="T11" fmla="*/ 0 h 29"/>
                <a:gd name="T12" fmla="*/ 0 w 9"/>
                <a:gd name="T13" fmla="*/ 1 h 29"/>
                <a:gd name="T14" fmla="*/ 0 w 9"/>
                <a:gd name="T15" fmla="*/ 1 h 29"/>
                <a:gd name="T16" fmla="*/ 0 w 9"/>
                <a:gd name="T17" fmla="*/ 1 h 29"/>
                <a:gd name="T18" fmla="*/ 0 w 9"/>
                <a:gd name="T19" fmla="*/ 1 h 29"/>
                <a:gd name="T20" fmla="*/ 0 w 9"/>
                <a:gd name="T21" fmla="*/ 1 h 29"/>
                <a:gd name="T22" fmla="*/ 0 w 9"/>
                <a:gd name="T23" fmla="*/ 1 h 29"/>
                <a:gd name="T24" fmla="*/ 0 w 9"/>
                <a:gd name="T25" fmla="*/ 1 h 29"/>
                <a:gd name="T26" fmla="*/ 0 w 9"/>
                <a:gd name="T27" fmla="*/ 1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9"/>
                <a:gd name="T44" fmla="*/ 9 w 9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9">
                  <a:moveTo>
                    <a:pt x="7" y="15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1" y="13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Freeform 4567"/>
            <p:cNvSpPr>
              <a:spLocks/>
            </p:cNvSpPr>
            <p:nvPr/>
          </p:nvSpPr>
          <p:spPr bwMode="auto">
            <a:xfrm>
              <a:off x="3457" y="3286"/>
              <a:ext cx="4" cy="13"/>
            </a:xfrm>
            <a:custGeom>
              <a:avLst/>
              <a:gdLst>
                <a:gd name="T0" fmla="*/ 1 w 7"/>
                <a:gd name="T1" fmla="*/ 1 h 25"/>
                <a:gd name="T2" fmla="*/ 0 w 7"/>
                <a:gd name="T3" fmla="*/ 1 h 25"/>
                <a:gd name="T4" fmla="*/ 0 w 7"/>
                <a:gd name="T5" fmla="*/ 0 h 25"/>
                <a:gd name="T6" fmla="*/ 1 w 7"/>
                <a:gd name="T7" fmla="*/ 0 h 25"/>
                <a:gd name="T8" fmla="*/ 1 w 7"/>
                <a:gd name="T9" fmla="*/ 0 h 25"/>
                <a:gd name="T10" fmla="*/ 1 w 7"/>
                <a:gd name="T11" fmla="*/ 1 h 25"/>
                <a:gd name="T12" fmla="*/ 1 w 7"/>
                <a:gd name="T13" fmla="*/ 1 h 25"/>
                <a:gd name="T14" fmla="*/ 1 w 7"/>
                <a:gd name="T15" fmla="*/ 1 h 25"/>
                <a:gd name="T16" fmla="*/ 1 w 7"/>
                <a:gd name="T17" fmla="*/ 1 h 25"/>
                <a:gd name="T18" fmla="*/ 1 w 7"/>
                <a:gd name="T19" fmla="*/ 1 h 25"/>
                <a:gd name="T20" fmla="*/ 1 w 7"/>
                <a:gd name="T21" fmla="*/ 1 h 25"/>
                <a:gd name="T22" fmla="*/ 1 w 7"/>
                <a:gd name="T23" fmla="*/ 1 h 25"/>
                <a:gd name="T24" fmla="*/ 1 w 7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5"/>
                <a:gd name="T41" fmla="*/ 7 w 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5">
                  <a:moveTo>
                    <a:pt x="2" y="1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Freeform 4568"/>
            <p:cNvSpPr>
              <a:spLocks/>
            </p:cNvSpPr>
            <p:nvPr/>
          </p:nvSpPr>
          <p:spPr bwMode="auto">
            <a:xfrm>
              <a:off x="3455" y="3279"/>
              <a:ext cx="2" cy="4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4" y="7"/>
                  </a:move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Freeform 4569"/>
            <p:cNvSpPr>
              <a:spLocks/>
            </p:cNvSpPr>
            <p:nvPr/>
          </p:nvSpPr>
          <p:spPr bwMode="auto">
            <a:xfrm>
              <a:off x="3537" y="3256"/>
              <a:ext cx="6" cy="2"/>
            </a:xfrm>
            <a:custGeom>
              <a:avLst/>
              <a:gdLst>
                <a:gd name="T0" fmla="*/ 0 w 13"/>
                <a:gd name="T1" fmla="*/ 1 h 3"/>
                <a:gd name="T2" fmla="*/ 0 w 13"/>
                <a:gd name="T3" fmla="*/ 1 h 3"/>
                <a:gd name="T4" fmla="*/ 0 w 13"/>
                <a:gd name="T5" fmla="*/ 0 h 3"/>
                <a:gd name="T6" fmla="*/ 0 w 13"/>
                <a:gd name="T7" fmla="*/ 0 h 3"/>
                <a:gd name="T8" fmla="*/ 0 w 13"/>
                <a:gd name="T9" fmla="*/ 0 h 3"/>
                <a:gd name="T10" fmla="*/ 0 w 13"/>
                <a:gd name="T11" fmla="*/ 1 h 3"/>
                <a:gd name="T12" fmla="*/ 0 w 13"/>
                <a:gd name="T13" fmla="*/ 1 h 3"/>
                <a:gd name="T14" fmla="*/ 0 w 13"/>
                <a:gd name="T15" fmla="*/ 1 h 3"/>
                <a:gd name="T16" fmla="*/ 0 w 13"/>
                <a:gd name="T17" fmla="*/ 1 h 3"/>
                <a:gd name="T18" fmla="*/ 0 w 1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6" y="3"/>
                  </a:moveTo>
                  <a:lnTo>
                    <a:pt x="11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2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Freeform 4570"/>
            <p:cNvSpPr>
              <a:spLocks/>
            </p:cNvSpPr>
            <p:nvPr/>
          </p:nvSpPr>
          <p:spPr bwMode="auto">
            <a:xfrm>
              <a:off x="3512" y="3263"/>
              <a:ext cx="10" cy="3"/>
            </a:xfrm>
            <a:custGeom>
              <a:avLst/>
              <a:gdLst>
                <a:gd name="T0" fmla="*/ 1 w 19"/>
                <a:gd name="T1" fmla="*/ 0 h 7"/>
                <a:gd name="T2" fmla="*/ 1 w 19"/>
                <a:gd name="T3" fmla="*/ 0 h 7"/>
                <a:gd name="T4" fmla="*/ 0 w 19"/>
                <a:gd name="T5" fmla="*/ 0 h 7"/>
                <a:gd name="T6" fmla="*/ 1 w 19"/>
                <a:gd name="T7" fmla="*/ 0 h 7"/>
                <a:gd name="T8" fmla="*/ 1 w 19"/>
                <a:gd name="T9" fmla="*/ 0 h 7"/>
                <a:gd name="T10" fmla="*/ 1 w 19"/>
                <a:gd name="T11" fmla="*/ 0 h 7"/>
                <a:gd name="T12" fmla="*/ 1 w 19"/>
                <a:gd name="T13" fmla="*/ 0 h 7"/>
                <a:gd name="T14" fmla="*/ 1 w 19"/>
                <a:gd name="T15" fmla="*/ 0 h 7"/>
                <a:gd name="T16" fmla="*/ 1 w 19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7"/>
                <a:gd name="T29" fmla="*/ 19 w 1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7">
                  <a:moveTo>
                    <a:pt x="19" y="2"/>
                  </a:moveTo>
                  <a:lnTo>
                    <a:pt x="3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6"/>
                  </a:lnTo>
                  <a:lnTo>
                    <a:pt x="9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Freeform 4571"/>
            <p:cNvSpPr>
              <a:spLocks/>
            </p:cNvSpPr>
            <p:nvPr/>
          </p:nvSpPr>
          <p:spPr bwMode="auto">
            <a:xfrm>
              <a:off x="3537" y="3257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Freeform 4572"/>
            <p:cNvSpPr>
              <a:spLocks/>
            </p:cNvSpPr>
            <p:nvPr/>
          </p:nvSpPr>
          <p:spPr bwMode="auto">
            <a:xfrm>
              <a:off x="3537" y="3257"/>
              <a:ext cx="2" cy="1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0 w 6"/>
                <a:gd name="T5" fmla="*/ 0 h 2"/>
                <a:gd name="T6" fmla="*/ 0 w 6"/>
                <a:gd name="T7" fmla="*/ 0 h 2"/>
                <a:gd name="T8" fmla="*/ 0 w 6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Freeform 4573"/>
            <p:cNvSpPr>
              <a:spLocks/>
            </p:cNvSpPr>
            <p:nvPr/>
          </p:nvSpPr>
          <p:spPr bwMode="auto">
            <a:xfrm>
              <a:off x="3517" y="3264"/>
              <a:ext cx="8" cy="2"/>
            </a:xfrm>
            <a:custGeom>
              <a:avLst/>
              <a:gdLst>
                <a:gd name="T0" fmla="*/ 1 w 16"/>
                <a:gd name="T1" fmla="*/ 0 h 5"/>
                <a:gd name="T2" fmla="*/ 1 w 16"/>
                <a:gd name="T3" fmla="*/ 0 h 5"/>
                <a:gd name="T4" fmla="*/ 1 w 16"/>
                <a:gd name="T5" fmla="*/ 0 h 5"/>
                <a:gd name="T6" fmla="*/ 1 w 16"/>
                <a:gd name="T7" fmla="*/ 0 h 5"/>
                <a:gd name="T8" fmla="*/ 0 w 16"/>
                <a:gd name="T9" fmla="*/ 0 h 5"/>
                <a:gd name="T10" fmla="*/ 1 w 16"/>
                <a:gd name="T11" fmla="*/ 0 h 5"/>
                <a:gd name="T12" fmla="*/ 1 w 16"/>
                <a:gd name="T13" fmla="*/ 0 h 5"/>
                <a:gd name="T14" fmla="*/ 1 w 16"/>
                <a:gd name="T15" fmla="*/ 0 h 5"/>
                <a:gd name="T16" fmla="*/ 1 w 16"/>
                <a:gd name="T17" fmla="*/ 0 h 5"/>
                <a:gd name="T18" fmla="*/ 1 w 1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5"/>
                <a:gd name="T32" fmla="*/ 16 w 1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5">
                  <a:moveTo>
                    <a:pt x="14" y="0"/>
                  </a:move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Freeform 4574"/>
            <p:cNvSpPr>
              <a:spLocks/>
            </p:cNvSpPr>
            <p:nvPr/>
          </p:nvSpPr>
          <p:spPr bwMode="auto">
            <a:xfrm>
              <a:off x="3537" y="3257"/>
              <a:ext cx="2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0 w 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Freeform 4575"/>
            <p:cNvSpPr>
              <a:spLocks/>
            </p:cNvSpPr>
            <p:nvPr/>
          </p:nvSpPr>
          <p:spPr bwMode="auto">
            <a:xfrm>
              <a:off x="3538" y="3256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0 h 3"/>
                <a:gd name="T6" fmla="*/ 1 w 9"/>
                <a:gd name="T7" fmla="*/ 1 h 3"/>
                <a:gd name="T8" fmla="*/ 0 w 9"/>
                <a:gd name="T9" fmla="*/ 1 h 3"/>
                <a:gd name="T10" fmla="*/ 0 w 9"/>
                <a:gd name="T11" fmla="*/ 1 h 3"/>
                <a:gd name="T12" fmla="*/ 1 w 9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"/>
                <a:gd name="T23" fmla="*/ 9 w 9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">
                  <a:moveTo>
                    <a:pt x="9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Freeform 4576"/>
            <p:cNvSpPr>
              <a:spLocks/>
            </p:cNvSpPr>
            <p:nvPr/>
          </p:nvSpPr>
          <p:spPr bwMode="auto">
            <a:xfrm>
              <a:off x="3538" y="3256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0 w 9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3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Freeform 4577"/>
            <p:cNvSpPr>
              <a:spLocks/>
            </p:cNvSpPr>
            <p:nvPr/>
          </p:nvSpPr>
          <p:spPr bwMode="auto">
            <a:xfrm>
              <a:off x="3536" y="3258"/>
              <a:ext cx="3" cy="2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0 h 4"/>
                <a:gd name="T4" fmla="*/ 0 w 8"/>
                <a:gd name="T5" fmla="*/ 0 h 4"/>
                <a:gd name="T6" fmla="*/ 0 w 8"/>
                <a:gd name="T7" fmla="*/ 0 h 4"/>
                <a:gd name="T8" fmla="*/ 0 w 8"/>
                <a:gd name="T9" fmla="*/ 1 h 4"/>
                <a:gd name="T10" fmla="*/ 0 w 8"/>
                <a:gd name="T11" fmla="*/ 1 h 4"/>
                <a:gd name="T12" fmla="*/ 0 w 8"/>
                <a:gd name="T13" fmla="*/ 1 h 4"/>
                <a:gd name="T14" fmla="*/ 0 w 8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2" y="2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" name="Freeform 4578"/>
            <p:cNvSpPr>
              <a:spLocks/>
            </p:cNvSpPr>
            <p:nvPr/>
          </p:nvSpPr>
          <p:spPr bwMode="auto">
            <a:xfrm>
              <a:off x="3512" y="3265"/>
              <a:ext cx="2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1 w 3"/>
                <a:gd name="T11" fmla="*/ 0 h 1"/>
                <a:gd name="T12" fmla="*/ 1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" name="Freeform 4579"/>
            <p:cNvSpPr>
              <a:spLocks/>
            </p:cNvSpPr>
            <p:nvPr/>
          </p:nvSpPr>
          <p:spPr bwMode="auto">
            <a:xfrm>
              <a:off x="3538" y="3256"/>
              <a:ext cx="5" cy="1"/>
            </a:xfrm>
            <a:custGeom>
              <a:avLst/>
              <a:gdLst>
                <a:gd name="T0" fmla="*/ 0 w 9"/>
                <a:gd name="T1" fmla="*/ 1 h 1"/>
                <a:gd name="T2" fmla="*/ 1 w 9"/>
                <a:gd name="T3" fmla="*/ 1 h 1"/>
                <a:gd name="T4" fmla="*/ 1 w 9"/>
                <a:gd name="T5" fmla="*/ 0 h 1"/>
                <a:gd name="T6" fmla="*/ 1 w 9"/>
                <a:gd name="T7" fmla="*/ 0 h 1"/>
                <a:gd name="T8" fmla="*/ 1 w 9"/>
                <a:gd name="T9" fmla="*/ 0 h 1"/>
                <a:gd name="T10" fmla="*/ 1 w 9"/>
                <a:gd name="T11" fmla="*/ 0 h 1"/>
                <a:gd name="T12" fmla="*/ 1 w 9"/>
                <a:gd name="T13" fmla="*/ 1 h 1"/>
                <a:gd name="T14" fmla="*/ 0 w 9"/>
                <a:gd name="T15" fmla="*/ 1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"/>
                <a:gd name="T26" fmla="*/ 9 w 9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">
                  <a:moveTo>
                    <a:pt x="0" y="1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" name="Freeform 4580"/>
            <p:cNvSpPr>
              <a:spLocks/>
            </p:cNvSpPr>
            <p:nvPr/>
          </p:nvSpPr>
          <p:spPr bwMode="auto">
            <a:xfrm>
              <a:off x="3518" y="3257"/>
              <a:ext cx="21" cy="7"/>
            </a:xfrm>
            <a:custGeom>
              <a:avLst/>
              <a:gdLst>
                <a:gd name="T0" fmla="*/ 0 w 44"/>
                <a:gd name="T1" fmla="*/ 0 h 15"/>
                <a:gd name="T2" fmla="*/ 0 w 44"/>
                <a:gd name="T3" fmla="*/ 0 h 15"/>
                <a:gd name="T4" fmla="*/ 0 w 44"/>
                <a:gd name="T5" fmla="*/ 0 h 15"/>
                <a:gd name="T6" fmla="*/ 0 w 44"/>
                <a:gd name="T7" fmla="*/ 0 h 15"/>
                <a:gd name="T8" fmla="*/ 0 w 44"/>
                <a:gd name="T9" fmla="*/ 0 h 15"/>
                <a:gd name="T10" fmla="*/ 0 w 44"/>
                <a:gd name="T11" fmla="*/ 0 h 15"/>
                <a:gd name="T12" fmla="*/ 0 w 44"/>
                <a:gd name="T13" fmla="*/ 0 h 15"/>
                <a:gd name="T14" fmla="*/ 0 w 44"/>
                <a:gd name="T15" fmla="*/ 0 h 15"/>
                <a:gd name="T16" fmla="*/ 0 w 44"/>
                <a:gd name="T17" fmla="*/ 0 h 15"/>
                <a:gd name="T18" fmla="*/ 0 w 44"/>
                <a:gd name="T19" fmla="*/ 0 h 15"/>
                <a:gd name="T20" fmla="*/ 0 w 44"/>
                <a:gd name="T21" fmla="*/ 0 h 15"/>
                <a:gd name="T22" fmla="*/ 0 w 44"/>
                <a:gd name="T23" fmla="*/ 0 h 15"/>
                <a:gd name="T24" fmla="*/ 0 w 44"/>
                <a:gd name="T25" fmla="*/ 0 h 15"/>
                <a:gd name="T26" fmla="*/ 0 w 44"/>
                <a:gd name="T27" fmla="*/ 0 h 15"/>
                <a:gd name="T28" fmla="*/ 0 w 44"/>
                <a:gd name="T29" fmla="*/ 0 h 15"/>
                <a:gd name="T30" fmla="*/ 0 w 44"/>
                <a:gd name="T31" fmla="*/ 0 h 15"/>
                <a:gd name="T32" fmla="*/ 0 w 44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5"/>
                <a:gd name="T53" fmla="*/ 44 w 4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5">
                  <a:moveTo>
                    <a:pt x="26" y="6"/>
                  </a:moveTo>
                  <a:lnTo>
                    <a:pt x="31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15" y="9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" name="Freeform 4581"/>
            <p:cNvSpPr>
              <a:spLocks/>
            </p:cNvSpPr>
            <p:nvPr/>
          </p:nvSpPr>
          <p:spPr bwMode="auto">
            <a:xfrm>
              <a:off x="3524" y="3258"/>
              <a:ext cx="12" cy="4"/>
            </a:xfrm>
            <a:custGeom>
              <a:avLst/>
              <a:gdLst>
                <a:gd name="T0" fmla="*/ 1 w 23"/>
                <a:gd name="T1" fmla="*/ 0 h 7"/>
                <a:gd name="T2" fmla="*/ 1 w 23"/>
                <a:gd name="T3" fmla="*/ 0 h 7"/>
                <a:gd name="T4" fmla="*/ 1 w 23"/>
                <a:gd name="T5" fmla="*/ 1 h 7"/>
                <a:gd name="T6" fmla="*/ 1 w 23"/>
                <a:gd name="T7" fmla="*/ 1 h 7"/>
                <a:gd name="T8" fmla="*/ 1 w 23"/>
                <a:gd name="T9" fmla="*/ 1 h 7"/>
                <a:gd name="T10" fmla="*/ 1 w 23"/>
                <a:gd name="T11" fmla="*/ 1 h 7"/>
                <a:gd name="T12" fmla="*/ 0 w 23"/>
                <a:gd name="T13" fmla="*/ 1 h 7"/>
                <a:gd name="T14" fmla="*/ 1 w 23"/>
                <a:gd name="T15" fmla="*/ 1 h 7"/>
                <a:gd name="T16" fmla="*/ 1 w 23"/>
                <a:gd name="T17" fmla="*/ 1 h 7"/>
                <a:gd name="T18" fmla="*/ 1 w 23"/>
                <a:gd name="T19" fmla="*/ 1 h 7"/>
                <a:gd name="T20" fmla="*/ 1 w 23"/>
                <a:gd name="T21" fmla="*/ 0 h 7"/>
                <a:gd name="T22" fmla="*/ 1 w 23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7"/>
                <a:gd name="T38" fmla="*/ 23 w 23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7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9" y="2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" name="Freeform 4582"/>
            <p:cNvSpPr>
              <a:spLocks/>
            </p:cNvSpPr>
            <p:nvPr/>
          </p:nvSpPr>
          <p:spPr bwMode="auto">
            <a:xfrm>
              <a:off x="3529" y="3259"/>
              <a:ext cx="7" cy="3"/>
            </a:xfrm>
            <a:custGeom>
              <a:avLst/>
              <a:gdLst>
                <a:gd name="T0" fmla="*/ 1 w 12"/>
                <a:gd name="T1" fmla="*/ 1 h 5"/>
                <a:gd name="T2" fmla="*/ 1 w 12"/>
                <a:gd name="T3" fmla="*/ 1 h 5"/>
                <a:gd name="T4" fmla="*/ 1 w 12"/>
                <a:gd name="T5" fmla="*/ 1 h 5"/>
                <a:gd name="T6" fmla="*/ 1 w 12"/>
                <a:gd name="T7" fmla="*/ 1 h 5"/>
                <a:gd name="T8" fmla="*/ 0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5"/>
                <a:gd name="T35" fmla="*/ 12 w 1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5">
                  <a:moveTo>
                    <a:pt x="12" y="2"/>
                  </a:move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" name="Freeform 4583"/>
            <p:cNvSpPr>
              <a:spLocks/>
            </p:cNvSpPr>
            <p:nvPr/>
          </p:nvSpPr>
          <p:spPr bwMode="auto">
            <a:xfrm>
              <a:off x="3516" y="3258"/>
              <a:ext cx="3" cy="8"/>
            </a:xfrm>
            <a:custGeom>
              <a:avLst/>
              <a:gdLst>
                <a:gd name="T0" fmla="*/ 1 w 5"/>
                <a:gd name="T1" fmla="*/ 1 h 16"/>
                <a:gd name="T2" fmla="*/ 1 w 5"/>
                <a:gd name="T3" fmla="*/ 1 h 16"/>
                <a:gd name="T4" fmla="*/ 1 w 5"/>
                <a:gd name="T5" fmla="*/ 1 h 16"/>
                <a:gd name="T6" fmla="*/ 1 w 5"/>
                <a:gd name="T7" fmla="*/ 1 h 16"/>
                <a:gd name="T8" fmla="*/ 1 w 5"/>
                <a:gd name="T9" fmla="*/ 1 h 16"/>
                <a:gd name="T10" fmla="*/ 1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1 w 5"/>
                <a:gd name="T17" fmla="*/ 1 h 16"/>
                <a:gd name="T18" fmla="*/ 1 w 5"/>
                <a:gd name="T19" fmla="*/ 1 h 16"/>
                <a:gd name="T20" fmla="*/ 1 w 5"/>
                <a:gd name="T21" fmla="*/ 1 h 16"/>
                <a:gd name="T22" fmla="*/ 1 w 5"/>
                <a:gd name="T23" fmla="*/ 0 h 16"/>
                <a:gd name="T24" fmla="*/ 1 w 5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16"/>
                <a:gd name="T41" fmla="*/ 5 w 5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16">
                  <a:moveTo>
                    <a:pt x="5" y="2"/>
                  </a:moveTo>
                  <a:lnTo>
                    <a:pt x="3" y="7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" name="Freeform 4584"/>
            <p:cNvSpPr>
              <a:spLocks/>
            </p:cNvSpPr>
            <p:nvPr/>
          </p:nvSpPr>
          <p:spPr bwMode="auto">
            <a:xfrm>
              <a:off x="3511" y="3257"/>
              <a:ext cx="5" cy="8"/>
            </a:xfrm>
            <a:custGeom>
              <a:avLst/>
              <a:gdLst>
                <a:gd name="T0" fmla="*/ 1 w 9"/>
                <a:gd name="T1" fmla="*/ 0 h 17"/>
                <a:gd name="T2" fmla="*/ 1 w 9"/>
                <a:gd name="T3" fmla="*/ 0 h 17"/>
                <a:gd name="T4" fmla="*/ 1 w 9"/>
                <a:gd name="T5" fmla="*/ 0 h 17"/>
                <a:gd name="T6" fmla="*/ 1 w 9"/>
                <a:gd name="T7" fmla="*/ 0 h 17"/>
                <a:gd name="T8" fmla="*/ 1 w 9"/>
                <a:gd name="T9" fmla="*/ 0 h 17"/>
                <a:gd name="T10" fmla="*/ 0 w 9"/>
                <a:gd name="T11" fmla="*/ 0 h 17"/>
                <a:gd name="T12" fmla="*/ 1 w 9"/>
                <a:gd name="T13" fmla="*/ 0 h 17"/>
                <a:gd name="T14" fmla="*/ 1 w 9"/>
                <a:gd name="T15" fmla="*/ 0 h 17"/>
                <a:gd name="T16" fmla="*/ 1 w 9"/>
                <a:gd name="T17" fmla="*/ 0 h 17"/>
                <a:gd name="T18" fmla="*/ 1 w 9"/>
                <a:gd name="T19" fmla="*/ 0 h 17"/>
                <a:gd name="T20" fmla="*/ 1 w 9"/>
                <a:gd name="T21" fmla="*/ 0 h 17"/>
                <a:gd name="T22" fmla="*/ 1 w 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7"/>
                <a:gd name="T38" fmla="*/ 9 w 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7">
                  <a:moveTo>
                    <a:pt x="9" y="4"/>
                  </a:move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8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" name="Freeform 4585"/>
            <p:cNvSpPr>
              <a:spLocks/>
            </p:cNvSpPr>
            <p:nvPr/>
          </p:nvSpPr>
          <p:spPr bwMode="auto">
            <a:xfrm>
              <a:off x="3519" y="3246"/>
              <a:ext cx="1" cy="4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0 w 4"/>
                <a:gd name="T13" fmla="*/ 0 h 9"/>
                <a:gd name="T14" fmla="*/ 0 w 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" name="Freeform 4586"/>
            <p:cNvSpPr>
              <a:spLocks/>
            </p:cNvSpPr>
            <p:nvPr/>
          </p:nvSpPr>
          <p:spPr bwMode="auto">
            <a:xfrm>
              <a:off x="3516" y="3241"/>
              <a:ext cx="4" cy="5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0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7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" name="Freeform 4587"/>
            <p:cNvSpPr>
              <a:spLocks/>
            </p:cNvSpPr>
            <p:nvPr/>
          </p:nvSpPr>
          <p:spPr bwMode="auto">
            <a:xfrm>
              <a:off x="3517" y="3244"/>
              <a:ext cx="2" cy="3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0 h 8"/>
                <a:gd name="T6" fmla="*/ 1 w 3"/>
                <a:gd name="T7" fmla="*/ 0 h 8"/>
                <a:gd name="T8" fmla="*/ 0 w 3"/>
                <a:gd name="T9" fmla="*/ 0 h 8"/>
                <a:gd name="T10" fmla="*/ 0 w 3"/>
                <a:gd name="T11" fmla="*/ 0 h 8"/>
                <a:gd name="T12" fmla="*/ 1 w 3"/>
                <a:gd name="T13" fmla="*/ 0 h 8"/>
                <a:gd name="T14" fmla="*/ 1 w 3"/>
                <a:gd name="T15" fmla="*/ 0 h 8"/>
                <a:gd name="T16" fmla="*/ 1 w 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8"/>
                <a:gd name="T29" fmla="*/ 3 w 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8">
                  <a:moveTo>
                    <a:pt x="3" y="4"/>
                  </a:move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" name="Freeform 4588"/>
            <p:cNvSpPr>
              <a:spLocks/>
            </p:cNvSpPr>
            <p:nvPr/>
          </p:nvSpPr>
          <p:spPr bwMode="auto">
            <a:xfrm>
              <a:off x="3517" y="3242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1 h 7"/>
                <a:gd name="T6" fmla="*/ 1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1 w 5"/>
                <a:gd name="T13" fmla="*/ 1 h 7"/>
                <a:gd name="T14" fmla="*/ 0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1" y="7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" name="Freeform 4589"/>
            <p:cNvSpPr>
              <a:spLocks/>
            </p:cNvSpPr>
            <p:nvPr/>
          </p:nvSpPr>
          <p:spPr bwMode="auto">
            <a:xfrm>
              <a:off x="3516" y="326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1 h 3"/>
                <a:gd name="T8" fmla="*/ 0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2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" name="Freeform 4590"/>
            <p:cNvSpPr>
              <a:spLocks/>
            </p:cNvSpPr>
            <p:nvPr/>
          </p:nvSpPr>
          <p:spPr bwMode="auto">
            <a:xfrm>
              <a:off x="3511" y="326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1 w 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2" y="0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" name="Freeform 4591"/>
            <p:cNvSpPr>
              <a:spLocks/>
            </p:cNvSpPr>
            <p:nvPr/>
          </p:nvSpPr>
          <p:spPr bwMode="auto">
            <a:xfrm>
              <a:off x="3512" y="3245"/>
              <a:ext cx="8" cy="16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0 h 33"/>
                <a:gd name="T4" fmla="*/ 1 w 14"/>
                <a:gd name="T5" fmla="*/ 0 h 33"/>
                <a:gd name="T6" fmla="*/ 1 w 14"/>
                <a:gd name="T7" fmla="*/ 0 h 33"/>
                <a:gd name="T8" fmla="*/ 1 w 14"/>
                <a:gd name="T9" fmla="*/ 0 h 33"/>
                <a:gd name="T10" fmla="*/ 1 w 14"/>
                <a:gd name="T11" fmla="*/ 0 h 33"/>
                <a:gd name="T12" fmla="*/ 1 w 14"/>
                <a:gd name="T13" fmla="*/ 0 h 33"/>
                <a:gd name="T14" fmla="*/ 1 w 14"/>
                <a:gd name="T15" fmla="*/ 0 h 33"/>
                <a:gd name="T16" fmla="*/ 1 w 14"/>
                <a:gd name="T17" fmla="*/ 0 h 33"/>
                <a:gd name="T18" fmla="*/ 1 w 14"/>
                <a:gd name="T19" fmla="*/ 0 h 33"/>
                <a:gd name="T20" fmla="*/ 1 w 14"/>
                <a:gd name="T21" fmla="*/ 0 h 33"/>
                <a:gd name="T22" fmla="*/ 1 w 14"/>
                <a:gd name="T23" fmla="*/ 0 h 33"/>
                <a:gd name="T24" fmla="*/ 1 w 14"/>
                <a:gd name="T25" fmla="*/ 0 h 33"/>
                <a:gd name="T26" fmla="*/ 1 w 14"/>
                <a:gd name="T27" fmla="*/ 0 h 33"/>
                <a:gd name="T28" fmla="*/ 1 w 14"/>
                <a:gd name="T29" fmla="*/ 0 h 33"/>
                <a:gd name="T30" fmla="*/ 1 w 14"/>
                <a:gd name="T31" fmla="*/ 0 h 33"/>
                <a:gd name="T32" fmla="*/ 1 w 14"/>
                <a:gd name="T33" fmla="*/ 0 h 33"/>
                <a:gd name="T34" fmla="*/ 1 w 14"/>
                <a:gd name="T35" fmla="*/ 0 h 33"/>
                <a:gd name="T36" fmla="*/ 1 w 14"/>
                <a:gd name="T37" fmla="*/ 0 h 33"/>
                <a:gd name="T38" fmla="*/ 1 w 14"/>
                <a:gd name="T39" fmla="*/ 0 h 33"/>
                <a:gd name="T40" fmla="*/ 0 w 14"/>
                <a:gd name="T41" fmla="*/ 0 h 33"/>
                <a:gd name="T42" fmla="*/ 1 w 14"/>
                <a:gd name="T43" fmla="*/ 0 h 33"/>
                <a:gd name="T44" fmla="*/ 1 w 14"/>
                <a:gd name="T45" fmla="*/ 0 h 33"/>
                <a:gd name="T46" fmla="*/ 1 w 14"/>
                <a:gd name="T47" fmla="*/ 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33"/>
                <a:gd name="T74" fmla="*/ 14 w 1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33">
                  <a:moveTo>
                    <a:pt x="7" y="13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20"/>
                  </a:lnTo>
                  <a:lnTo>
                    <a:pt x="12" y="2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" name="Freeform 4592"/>
            <p:cNvSpPr>
              <a:spLocks/>
            </p:cNvSpPr>
            <p:nvPr/>
          </p:nvSpPr>
          <p:spPr bwMode="auto">
            <a:xfrm>
              <a:off x="3519" y="3249"/>
              <a:ext cx="1" cy="6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1 h 11"/>
                <a:gd name="T4" fmla="*/ 0 w 4"/>
                <a:gd name="T5" fmla="*/ 1 h 11"/>
                <a:gd name="T6" fmla="*/ 0 w 4"/>
                <a:gd name="T7" fmla="*/ 1 h 11"/>
                <a:gd name="T8" fmla="*/ 0 w 4"/>
                <a:gd name="T9" fmla="*/ 1 h 11"/>
                <a:gd name="T10" fmla="*/ 0 w 4"/>
                <a:gd name="T11" fmla="*/ 1 h 11"/>
                <a:gd name="T12" fmla="*/ 0 w 4"/>
                <a:gd name="T13" fmla="*/ 1 h 11"/>
                <a:gd name="T14" fmla="*/ 0 w 4"/>
                <a:gd name="T15" fmla="*/ 1 h 11"/>
                <a:gd name="T16" fmla="*/ 0 w 4"/>
                <a:gd name="T17" fmla="*/ 1 h 11"/>
                <a:gd name="T18" fmla="*/ 0 w 4"/>
                <a:gd name="T19" fmla="*/ 1 h 11"/>
                <a:gd name="T20" fmla="*/ 0 w 4"/>
                <a:gd name="T21" fmla="*/ 0 h 11"/>
                <a:gd name="T22" fmla="*/ 0 w 4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11"/>
                <a:gd name="T38" fmla="*/ 4 w 4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11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" name="Freeform 4593"/>
            <p:cNvSpPr>
              <a:spLocks/>
            </p:cNvSpPr>
            <p:nvPr/>
          </p:nvSpPr>
          <p:spPr bwMode="auto">
            <a:xfrm>
              <a:off x="3512" y="3246"/>
              <a:ext cx="4" cy="9"/>
            </a:xfrm>
            <a:custGeom>
              <a:avLst/>
              <a:gdLst>
                <a:gd name="T0" fmla="*/ 1 w 7"/>
                <a:gd name="T1" fmla="*/ 0 h 18"/>
                <a:gd name="T2" fmla="*/ 1 w 7"/>
                <a:gd name="T3" fmla="*/ 0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1 h 18"/>
                <a:gd name="T12" fmla="*/ 1 w 7"/>
                <a:gd name="T13" fmla="*/ 1 h 18"/>
                <a:gd name="T14" fmla="*/ 1 w 7"/>
                <a:gd name="T15" fmla="*/ 1 h 18"/>
                <a:gd name="T16" fmla="*/ 1 w 7"/>
                <a:gd name="T17" fmla="*/ 1 h 18"/>
                <a:gd name="T18" fmla="*/ 1 w 7"/>
                <a:gd name="T19" fmla="*/ 1 h 18"/>
                <a:gd name="T20" fmla="*/ 1 w 7"/>
                <a:gd name="T21" fmla="*/ 1 h 18"/>
                <a:gd name="T22" fmla="*/ 0 w 7"/>
                <a:gd name="T23" fmla="*/ 1 h 18"/>
                <a:gd name="T24" fmla="*/ 1 w 7"/>
                <a:gd name="T25" fmla="*/ 1 h 18"/>
                <a:gd name="T26" fmla="*/ 1 w 7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18"/>
                <a:gd name="T44" fmla="*/ 7 w 7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18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" name="Freeform 4594"/>
            <p:cNvSpPr>
              <a:spLocks/>
            </p:cNvSpPr>
            <p:nvPr/>
          </p:nvSpPr>
          <p:spPr bwMode="auto">
            <a:xfrm>
              <a:off x="3421" y="3250"/>
              <a:ext cx="14" cy="6"/>
            </a:xfrm>
            <a:custGeom>
              <a:avLst/>
              <a:gdLst>
                <a:gd name="T0" fmla="*/ 1 w 27"/>
                <a:gd name="T1" fmla="*/ 0 h 13"/>
                <a:gd name="T2" fmla="*/ 1 w 27"/>
                <a:gd name="T3" fmla="*/ 0 h 13"/>
                <a:gd name="T4" fmla="*/ 0 w 27"/>
                <a:gd name="T5" fmla="*/ 0 h 13"/>
                <a:gd name="T6" fmla="*/ 1 w 27"/>
                <a:gd name="T7" fmla="*/ 0 h 13"/>
                <a:gd name="T8" fmla="*/ 1 w 27"/>
                <a:gd name="T9" fmla="*/ 0 h 13"/>
                <a:gd name="T10" fmla="*/ 1 w 27"/>
                <a:gd name="T11" fmla="*/ 0 h 13"/>
                <a:gd name="T12" fmla="*/ 1 w 27"/>
                <a:gd name="T13" fmla="*/ 0 h 13"/>
                <a:gd name="T14" fmla="*/ 1 w 2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3"/>
                <a:gd name="T26" fmla="*/ 27 w 2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3">
                  <a:moveTo>
                    <a:pt x="11" y="9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7" y="7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" name="Freeform 4595"/>
            <p:cNvSpPr>
              <a:spLocks/>
            </p:cNvSpPr>
            <p:nvPr/>
          </p:nvSpPr>
          <p:spPr bwMode="auto">
            <a:xfrm>
              <a:off x="3422" y="3251"/>
              <a:ext cx="16" cy="5"/>
            </a:xfrm>
            <a:custGeom>
              <a:avLst/>
              <a:gdLst>
                <a:gd name="T0" fmla="*/ 1 w 30"/>
                <a:gd name="T1" fmla="*/ 0 h 11"/>
                <a:gd name="T2" fmla="*/ 1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0 w 30"/>
                <a:gd name="T11" fmla="*/ 0 h 11"/>
                <a:gd name="T12" fmla="*/ 1 w 30"/>
                <a:gd name="T13" fmla="*/ 0 h 11"/>
                <a:gd name="T14" fmla="*/ 1 w 30"/>
                <a:gd name="T15" fmla="*/ 0 h 11"/>
                <a:gd name="T16" fmla="*/ 1 w 30"/>
                <a:gd name="T17" fmla="*/ 0 h 11"/>
                <a:gd name="T18" fmla="*/ 1 w 30"/>
                <a:gd name="T19" fmla="*/ 0 h 11"/>
                <a:gd name="T20" fmla="*/ 1 w 30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1"/>
                <a:gd name="T35" fmla="*/ 30 w 30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1">
                  <a:moveTo>
                    <a:pt x="30" y="0"/>
                  </a:moveTo>
                  <a:lnTo>
                    <a:pt x="27" y="0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0" y="5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" name="Freeform 4596"/>
            <p:cNvSpPr>
              <a:spLocks/>
            </p:cNvSpPr>
            <p:nvPr/>
          </p:nvSpPr>
          <p:spPr bwMode="auto">
            <a:xfrm>
              <a:off x="3421" y="3255"/>
              <a:ext cx="3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1 h 2"/>
                <a:gd name="T8" fmla="*/ 0 w 7"/>
                <a:gd name="T9" fmla="*/ 0 h 2"/>
                <a:gd name="T10" fmla="*/ 0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7" y="0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" name="Freeform 4597"/>
            <p:cNvSpPr>
              <a:spLocks/>
            </p:cNvSpPr>
            <p:nvPr/>
          </p:nvSpPr>
          <p:spPr bwMode="auto">
            <a:xfrm>
              <a:off x="3419" y="3255"/>
              <a:ext cx="3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0 w 8"/>
                <a:gd name="T5" fmla="*/ 1 h 2"/>
                <a:gd name="T6" fmla="*/ 0 w 8"/>
                <a:gd name="T7" fmla="*/ 1 h 2"/>
                <a:gd name="T8" fmla="*/ 0 w 8"/>
                <a:gd name="T9" fmla="*/ 1 h 2"/>
                <a:gd name="T10" fmla="*/ 0 w 8"/>
                <a:gd name="T11" fmla="*/ 1 h 2"/>
                <a:gd name="T12" fmla="*/ 0 w 8"/>
                <a:gd name="T13" fmla="*/ 0 h 2"/>
                <a:gd name="T14" fmla="*/ 0 w 8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2"/>
                <a:gd name="T26" fmla="*/ 8 w 8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2">
                  <a:moveTo>
                    <a:pt x="8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" name="Freeform 4598"/>
            <p:cNvSpPr>
              <a:spLocks/>
            </p:cNvSpPr>
            <p:nvPr/>
          </p:nvSpPr>
          <p:spPr bwMode="auto">
            <a:xfrm>
              <a:off x="3432" y="3248"/>
              <a:ext cx="12" cy="4"/>
            </a:xfrm>
            <a:custGeom>
              <a:avLst/>
              <a:gdLst>
                <a:gd name="T0" fmla="*/ 1 w 24"/>
                <a:gd name="T1" fmla="*/ 0 h 8"/>
                <a:gd name="T2" fmla="*/ 1 w 24"/>
                <a:gd name="T3" fmla="*/ 0 h 8"/>
                <a:gd name="T4" fmla="*/ 1 w 24"/>
                <a:gd name="T5" fmla="*/ 1 h 8"/>
                <a:gd name="T6" fmla="*/ 1 w 24"/>
                <a:gd name="T7" fmla="*/ 1 h 8"/>
                <a:gd name="T8" fmla="*/ 0 w 24"/>
                <a:gd name="T9" fmla="*/ 1 h 8"/>
                <a:gd name="T10" fmla="*/ 1 w 24"/>
                <a:gd name="T11" fmla="*/ 1 h 8"/>
                <a:gd name="T12" fmla="*/ 1 w 24"/>
                <a:gd name="T13" fmla="*/ 1 h 8"/>
                <a:gd name="T14" fmla="*/ 1 w 24"/>
                <a:gd name="T15" fmla="*/ 1 h 8"/>
                <a:gd name="T16" fmla="*/ 1 w 24"/>
                <a:gd name="T17" fmla="*/ 1 h 8"/>
                <a:gd name="T18" fmla="*/ 1 w 24"/>
                <a:gd name="T19" fmla="*/ 1 h 8"/>
                <a:gd name="T20" fmla="*/ 1 w 24"/>
                <a:gd name="T21" fmla="*/ 1 h 8"/>
                <a:gd name="T22" fmla="*/ 1 w 24"/>
                <a:gd name="T23" fmla="*/ 1 h 8"/>
                <a:gd name="T24" fmla="*/ 1 w 24"/>
                <a:gd name="T25" fmla="*/ 0 h 8"/>
                <a:gd name="T26" fmla="*/ 1 w 24"/>
                <a:gd name="T27" fmla="*/ 0 h 8"/>
                <a:gd name="T28" fmla="*/ 1 w 24"/>
                <a:gd name="T29" fmla="*/ 0 h 8"/>
                <a:gd name="T30" fmla="*/ 1 w 24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8"/>
                <a:gd name="T50" fmla="*/ 24 w 2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8">
                  <a:moveTo>
                    <a:pt x="15" y="0"/>
                  </a:moveTo>
                  <a:lnTo>
                    <a:pt x="11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4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" name="Freeform 4599"/>
            <p:cNvSpPr>
              <a:spLocks/>
            </p:cNvSpPr>
            <p:nvPr/>
          </p:nvSpPr>
          <p:spPr bwMode="auto">
            <a:xfrm>
              <a:off x="3440" y="3246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1 h 3"/>
                <a:gd name="T6" fmla="*/ 1 w 9"/>
                <a:gd name="T7" fmla="*/ 1 h 3"/>
                <a:gd name="T8" fmla="*/ 1 w 9"/>
                <a:gd name="T9" fmla="*/ 1 h 3"/>
                <a:gd name="T10" fmla="*/ 1 w 9"/>
                <a:gd name="T11" fmla="*/ 1 h 3"/>
                <a:gd name="T12" fmla="*/ 0 w 9"/>
                <a:gd name="T13" fmla="*/ 1 h 3"/>
                <a:gd name="T14" fmla="*/ 1 w 9"/>
                <a:gd name="T15" fmla="*/ 1 h 3"/>
                <a:gd name="T16" fmla="*/ 1 w 9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9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" name="Freeform 4600"/>
            <p:cNvSpPr>
              <a:spLocks/>
            </p:cNvSpPr>
            <p:nvPr/>
          </p:nvSpPr>
          <p:spPr bwMode="auto">
            <a:xfrm>
              <a:off x="3441" y="3246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1 h 3"/>
                <a:gd name="T6" fmla="*/ 1 w 9"/>
                <a:gd name="T7" fmla="*/ 1 h 3"/>
                <a:gd name="T8" fmla="*/ 1 w 9"/>
                <a:gd name="T9" fmla="*/ 0 h 3"/>
                <a:gd name="T10" fmla="*/ 0 w 9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0" y="3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" name="Freeform 4601"/>
            <p:cNvSpPr>
              <a:spLocks/>
            </p:cNvSpPr>
            <p:nvPr/>
          </p:nvSpPr>
          <p:spPr bwMode="auto">
            <a:xfrm>
              <a:off x="3440" y="3246"/>
              <a:ext cx="6" cy="2"/>
            </a:xfrm>
            <a:custGeom>
              <a:avLst/>
              <a:gdLst>
                <a:gd name="T0" fmla="*/ 1 w 10"/>
                <a:gd name="T1" fmla="*/ 1 h 3"/>
                <a:gd name="T2" fmla="*/ 1 w 10"/>
                <a:gd name="T3" fmla="*/ 1 h 3"/>
                <a:gd name="T4" fmla="*/ 1 w 10"/>
                <a:gd name="T5" fmla="*/ 1 h 3"/>
                <a:gd name="T6" fmla="*/ 1 w 10"/>
                <a:gd name="T7" fmla="*/ 0 h 3"/>
                <a:gd name="T8" fmla="*/ 1 w 10"/>
                <a:gd name="T9" fmla="*/ 0 h 3"/>
                <a:gd name="T10" fmla="*/ 1 w 10"/>
                <a:gd name="T11" fmla="*/ 0 h 3"/>
                <a:gd name="T12" fmla="*/ 1 w 10"/>
                <a:gd name="T13" fmla="*/ 1 h 3"/>
                <a:gd name="T14" fmla="*/ 1 w 10"/>
                <a:gd name="T15" fmla="*/ 1 h 3"/>
                <a:gd name="T16" fmla="*/ 1 w 10"/>
                <a:gd name="T17" fmla="*/ 1 h 3"/>
                <a:gd name="T18" fmla="*/ 0 w 10"/>
                <a:gd name="T19" fmla="*/ 1 h 3"/>
                <a:gd name="T20" fmla="*/ 1 w 10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3"/>
                <a:gd name="T35" fmla="*/ 10 w 10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3">
                  <a:moveTo>
                    <a:pt x="5" y="3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" name="Freeform 4602"/>
            <p:cNvSpPr>
              <a:spLocks/>
            </p:cNvSpPr>
            <p:nvPr/>
          </p:nvSpPr>
          <p:spPr bwMode="auto">
            <a:xfrm>
              <a:off x="3443" y="3246"/>
              <a:ext cx="3" cy="1"/>
            </a:xfrm>
            <a:custGeom>
              <a:avLst/>
              <a:gdLst>
                <a:gd name="T0" fmla="*/ 1 w 5"/>
                <a:gd name="T1" fmla="*/ 1 h 2"/>
                <a:gd name="T2" fmla="*/ 1 w 5"/>
                <a:gd name="T3" fmla="*/ 0 h 2"/>
                <a:gd name="T4" fmla="*/ 1 w 5"/>
                <a:gd name="T5" fmla="*/ 1 h 2"/>
                <a:gd name="T6" fmla="*/ 1 w 5"/>
                <a:gd name="T7" fmla="*/ 1 h 2"/>
                <a:gd name="T8" fmla="*/ 1 w 5"/>
                <a:gd name="T9" fmla="*/ 1 h 2"/>
                <a:gd name="T10" fmla="*/ 0 w 5"/>
                <a:gd name="T11" fmla="*/ 1 h 2"/>
                <a:gd name="T12" fmla="*/ 1 w 5"/>
                <a:gd name="T13" fmla="*/ 1 h 2"/>
                <a:gd name="T14" fmla="*/ 1 w 5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5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" name="Freeform 4603"/>
            <p:cNvSpPr>
              <a:spLocks/>
            </p:cNvSpPr>
            <p:nvPr/>
          </p:nvSpPr>
          <p:spPr bwMode="auto">
            <a:xfrm>
              <a:off x="3434" y="3251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1 w 4"/>
                <a:gd name="T5" fmla="*/ 1 h 2"/>
                <a:gd name="T6" fmla="*/ 0 w 4"/>
                <a:gd name="T7" fmla="*/ 1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1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" name="Freeform 4604"/>
            <p:cNvSpPr>
              <a:spLocks/>
            </p:cNvSpPr>
            <p:nvPr/>
          </p:nvSpPr>
          <p:spPr bwMode="auto">
            <a:xfrm>
              <a:off x="3421" y="3233"/>
              <a:ext cx="1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" name="Freeform 4605"/>
            <p:cNvSpPr>
              <a:spLocks/>
            </p:cNvSpPr>
            <p:nvPr/>
          </p:nvSpPr>
          <p:spPr bwMode="auto">
            <a:xfrm>
              <a:off x="3421" y="3255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2" y="2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" name="Freeform 4606"/>
            <p:cNvSpPr>
              <a:spLocks/>
            </p:cNvSpPr>
            <p:nvPr/>
          </p:nvSpPr>
          <p:spPr bwMode="auto">
            <a:xfrm>
              <a:off x="3420" y="3255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" name="Freeform 4607"/>
            <p:cNvSpPr>
              <a:spLocks/>
            </p:cNvSpPr>
            <p:nvPr/>
          </p:nvSpPr>
          <p:spPr bwMode="auto">
            <a:xfrm>
              <a:off x="3419" y="3242"/>
              <a:ext cx="2" cy="13"/>
            </a:xfrm>
            <a:custGeom>
              <a:avLst/>
              <a:gdLst>
                <a:gd name="T0" fmla="*/ 0 w 6"/>
                <a:gd name="T1" fmla="*/ 0 h 27"/>
                <a:gd name="T2" fmla="*/ 0 w 6"/>
                <a:gd name="T3" fmla="*/ 0 h 27"/>
                <a:gd name="T4" fmla="*/ 0 w 6"/>
                <a:gd name="T5" fmla="*/ 0 h 27"/>
                <a:gd name="T6" fmla="*/ 0 w 6"/>
                <a:gd name="T7" fmla="*/ 0 h 27"/>
                <a:gd name="T8" fmla="*/ 0 w 6"/>
                <a:gd name="T9" fmla="*/ 0 h 27"/>
                <a:gd name="T10" fmla="*/ 0 w 6"/>
                <a:gd name="T11" fmla="*/ 0 h 27"/>
                <a:gd name="T12" fmla="*/ 0 w 6"/>
                <a:gd name="T13" fmla="*/ 0 h 27"/>
                <a:gd name="T14" fmla="*/ 0 w 6"/>
                <a:gd name="T15" fmla="*/ 0 h 27"/>
                <a:gd name="T16" fmla="*/ 0 w 6"/>
                <a:gd name="T17" fmla="*/ 0 h 27"/>
                <a:gd name="T18" fmla="*/ 0 w 6"/>
                <a:gd name="T19" fmla="*/ 0 h 27"/>
                <a:gd name="T20" fmla="*/ 0 w 6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7"/>
                <a:gd name="T35" fmla="*/ 6 w 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7">
                  <a:moveTo>
                    <a:pt x="6" y="20"/>
                  </a:moveTo>
                  <a:lnTo>
                    <a:pt x="6" y="23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" name="Freeform 4608"/>
            <p:cNvSpPr>
              <a:spLocks/>
            </p:cNvSpPr>
            <p:nvPr/>
          </p:nvSpPr>
          <p:spPr bwMode="auto">
            <a:xfrm>
              <a:off x="3421" y="3243"/>
              <a:ext cx="3" cy="12"/>
            </a:xfrm>
            <a:custGeom>
              <a:avLst/>
              <a:gdLst>
                <a:gd name="T0" fmla="*/ 0 w 7"/>
                <a:gd name="T1" fmla="*/ 0 h 25"/>
                <a:gd name="T2" fmla="*/ 0 w 7"/>
                <a:gd name="T3" fmla="*/ 0 h 25"/>
                <a:gd name="T4" fmla="*/ 0 w 7"/>
                <a:gd name="T5" fmla="*/ 0 h 25"/>
                <a:gd name="T6" fmla="*/ 0 w 7"/>
                <a:gd name="T7" fmla="*/ 0 h 25"/>
                <a:gd name="T8" fmla="*/ 0 w 7"/>
                <a:gd name="T9" fmla="*/ 0 h 25"/>
                <a:gd name="T10" fmla="*/ 0 w 7"/>
                <a:gd name="T11" fmla="*/ 0 h 25"/>
                <a:gd name="T12" fmla="*/ 0 w 7"/>
                <a:gd name="T13" fmla="*/ 0 h 25"/>
                <a:gd name="T14" fmla="*/ 0 w 7"/>
                <a:gd name="T15" fmla="*/ 0 h 25"/>
                <a:gd name="T16" fmla="*/ 0 w 7"/>
                <a:gd name="T17" fmla="*/ 0 h 25"/>
                <a:gd name="T18" fmla="*/ 0 w 7"/>
                <a:gd name="T19" fmla="*/ 0 h 25"/>
                <a:gd name="T20" fmla="*/ 0 w 7"/>
                <a:gd name="T21" fmla="*/ 0 h 25"/>
                <a:gd name="T22" fmla="*/ 0 w 7"/>
                <a:gd name="T23" fmla="*/ 0 h 25"/>
                <a:gd name="T24" fmla="*/ 0 w 7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5"/>
                <a:gd name="T41" fmla="*/ 7 w 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5">
                  <a:moveTo>
                    <a:pt x="5" y="0"/>
                  </a:moveTo>
                  <a:lnTo>
                    <a:pt x="7" y="1"/>
                  </a:lnTo>
                  <a:lnTo>
                    <a:pt x="7" y="7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" name="Freeform 4609"/>
            <p:cNvSpPr>
              <a:spLocks/>
            </p:cNvSpPr>
            <p:nvPr/>
          </p:nvSpPr>
          <p:spPr bwMode="auto">
            <a:xfrm>
              <a:off x="3419" y="3236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1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w 15"/>
                <a:gd name="T39" fmla="*/ 1 h 18"/>
                <a:gd name="T40" fmla="*/ 0 w 15"/>
                <a:gd name="T41" fmla="*/ 1 h 18"/>
                <a:gd name="T42" fmla="*/ 0 w 15"/>
                <a:gd name="T43" fmla="*/ 0 h 18"/>
                <a:gd name="T44" fmla="*/ 0 w 15"/>
                <a:gd name="T45" fmla="*/ 0 h 18"/>
                <a:gd name="T46" fmla="*/ 0 w 15"/>
                <a:gd name="T47" fmla="*/ 1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8"/>
                <a:gd name="T74" fmla="*/ 15 w 15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8">
                  <a:moveTo>
                    <a:pt x="2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" name="Freeform 4610"/>
            <p:cNvSpPr>
              <a:spLocks/>
            </p:cNvSpPr>
            <p:nvPr/>
          </p:nvSpPr>
          <p:spPr bwMode="auto">
            <a:xfrm>
              <a:off x="3421" y="3233"/>
              <a:ext cx="1" cy="4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0 h 9"/>
                <a:gd name="T10" fmla="*/ 0 w 2"/>
                <a:gd name="T11" fmla="*/ 0 h 9"/>
                <a:gd name="T12" fmla="*/ 1 w 2"/>
                <a:gd name="T13" fmla="*/ 0 h 9"/>
                <a:gd name="T14" fmla="*/ 1 w 2"/>
                <a:gd name="T15" fmla="*/ 0 h 9"/>
                <a:gd name="T16" fmla="*/ 1 w 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9"/>
                <a:gd name="T29" fmla="*/ 2 w 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" name="Freeform 4611"/>
            <p:cNvSpPr>
              <a:spLocks/>
            </p:cNvSpPr>
            <p:nvPr/>
          </p:nvSpPr>
          <p:spPr bwMode="auto">
            <a:xfrm>
              <a:off x="3421" y="3233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1 h 7"/>
                <a:gd name="T8" fmla="*/ 0 w 2"/>
                <a:gd name="T9" fmla="*/ 0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" name="Freeform 4612"/>
            <p:cNvSpPr>
              <a:spLocks/>
            </p:cNvSpPr>
            <p:nvPr/>
          </p:nvSpPr>
          <p:spPr bwMode="auto">
            <a:xfrm>
              <a:off x="3421" y="3233"/>
              <a:ext cx="1" cy="4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0 w 4"/>
                <a:gd name="T13" fmla="*/ 0 h 9"/>
                <a:gd name="T14" fmla="*/ 0 w 4"/>
                <a:gd name="T15" fmla="*/ 0 h 9"/>
                <a:gd name="T16" fmla="*/ 0 w 4"/>
                <a:gd name="T17" fmla="*/ 0 h 9"/>
                <a:gd name="T18" fmla="*/ 0 w 4"/>
                <a:gd name="T19" fmla="*/ 0 h 9"/>
                <a:gd name="T20" fmla="*/ 0 w 4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9"/>
                <a:gd name="T35" fmla="*/ 4 w 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9">
                  <a:moveTo>
                    <a:pt x="4" y="5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" name="Freeform 4613"/>
            <p:cNvSpPr>
              <a:spLocks/>
            </p:cNvSpPr>
            <p:nvPr/>
          </p:nvSpPr>
          <p:spPr bwMode="auto">
            <a:xfrm>
              <a:off x="3421" y="3236"/>
              <a:ext cx="1" cy="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" name="Freeform 4614"/>
            <p:cNvSpPr>
              <a:spLocks/>
            </p:cNvSpPr>
            <p:nvPr/>
          </p:nvSpPr>
          <p:spPr bwMode="auto">
            <a:xfrm>
              <a:off x="3421" y="3233"/>
              <a:ext cx="1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4" name="Freeform 4615"/>
            <p:cNvSpPr>
              <a:spLocks/>
            </p:cNvSpPr>
            <p:nvPr/>
          </p:nvSpPr>
          <p:spPr bwMode="auto">
            <a:xfrm>
              <a:off x="3421" y="3234"/>
              <a:ext cx="1" cy="2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1 h 3"/>
                <a:gd name="T6" fmla="*/ 1 w 2"/>
                <a:gd name="T7" fmla="*/ 0 h 3"/>
                <a:gd name="T8" fmla="*/ 1 w 2"/>
                <a:gd name="T9" fmla="*/ 1 h 3"/>
                <a:gd name="T10" fmla="*/ 1 w 2"/>
                <a:gd name="T11" fmla="*/ 1 h 3"/>
                <a:gd name="T12" fmla="*/ 1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5" name="Freeform 4616"/>
            <p:cNvSpPr>
              <a:spLocks/>
            </p:cNvSpPr>
            <p:nvPr/>
          </p:nvSpPr>
          <p:spPr bwMode="auto">
            <a:xfrm>
              <a:off x="3712" y="3351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6" name="Freeform 4617"/>
            <p:cNvSpPr>
              <a:spLocks/>
            </p:cNvSpPr>
            <p:nvPr/>
          </p:nvSpPr>
          <p:spPr bwMode="auto">
            <a:xfrm>
              <a:off x="3713" y="3345"/>
              <a:ext cx="23" cy="12"/>
            </a:xfrm>
            <a:custGeom>
              <a:avLst/>
              <a:gdLst>
                <a:gd name="T0" fmla="*/ 0 w 47"/>
                <a:gd name="T1" fmla="*/ 1 h 23"/>
                <a:gd name="T2" fmla="*/ 0 w 47"/>
                <a:gd name="T3" fmla="*/ 1 h 23"/>
                <a:gd name="T4" fmla="*/ 0 w 47"/>
                <a:gd name="T5" fmla="*/ 1 h 23"/>
                <a:gd name="T6" fmla="*/ 0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" name="Freeform 4618"/>
            <p:cNvSpPr>
              <a:spLocks/>
            </p:cNvSpPr>
            <p:nvPr/>
          </p:nvSpPr>
          <p:spPr bwMode="auto">
            <a:xfrm>
              <a:off x="3748" y="3364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8" name="Freeform 4619"/>
            <p:cNvSpPr>
              <a:spLocks/>
            </p:cNvSpPr>
            <p:nvPr/>
          </p:nvSpPr>
          <p:spPr bwMode="auto">
            <a:xfrm>
              <a:off x="3739" y="3358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3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9" name="Freeform 4620"/>
            <p:cNvSpPr>
              <a:spLocks/>
            </p:cNvSpPr>
            <p:nvPr/>
          </p:nvSpPr>
          <p:spPr bwMode="auto">
            <a:xfrm>
              <a:off x="3738" y="3354"/>
              <a:ext cx="17" cy="13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0 h 27"/>
                <a:gd name="T4" fmla="*/ 0 w 35"/>
                <a:gd name="T5" fmla="*/ 0 h 27"/>
                <a:gd name="T6" fmla="*/ 0 w 35"/>
                <a:gd name="T7" fmla="*/ 0 h 27"/>
                <a:gd name="T8" fmla="*/ 0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0" name="Freeform 4621"/>
            <p:cNvSpPr>
              <a:spLocks/>
            </p:cNvSpPr>
            <p:nvPr/>
          </p:nvSpPr>
          <p:spPr bwMode="auto">
            <a:xfrm>
              <a:off x="3726" y="3347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1" name="Freeform 4622"/>
            <p:cNvSpPr>
              <a:spLocks/>
            </p:cNvSpPr>
            <p:nvPr/>
          </p:nvSpPr>
          <p:spPr bwMode="auto">
            <a:xfrm>
              <a:off x="3713" y="3354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2" name="Freeform 4623"/>
            <p:cNvSpPr>
              <a:spLocks/>
            </p:cNvSpPr>
            <p:nvPr/>
          </p:nvSpPr>
          <p:spPr bwMode="auto">
            <a:xfrm>
              <a:off x="3738" y="3370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7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3" name="Freeform 4624"/>
            <p:cNvSpPr>
              <a:spLocks/>
            </p:cNvSpPr>
            <p:nvPr/>
          </p:nvSpPr>
          <p:spPr bwMode="auto">
            <a:xfrm>
              <a:off x="3739" y="3372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4" name="Freeform 4625"/>
            <p:cNvSpPr>
              <a:spLocks/>
            </p:cNvSpPr>
            <p:nvPr/>
          </p:nvSpPr>
          <p:spPr bwMode="auto">
            <a:xfrm>
              <a:off x="3714" y="3355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1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9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5" name="Freeform 4626"/>
            <p:cNvSpPr>
              <a:spLocks/>
            </p:cNvSpPr>
            <p:nvPr/>
          </p:nvSpPr>
          <p:spPr bwMode="auto">
            <a:xfrm>
              <a:off x="3715" y="3357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" name="Freeform 4627"/>
            <p:cNvSpPr>
              <a:spLocks/>
            </p:cNvSpPr>
            <p:nvPr/>
          </p:nvSpPr>
          <p:spPr bwMode="auto">
            <a:xfrm>
              <a:off x="3722" y="3356"/>
              <a:ext cx="15" cy="10"/>
            </a:xfrm>
            <a:custGeom>
              <a:avLst/>
              <a:gdLst>
                <a:gd name="T0" fmla="*/ 0 w 31"/>
                <a:gd name="T1" fmla="*/ 0 h 19"/>
                <a:gd name="T2" fmla="*/ 0 w 31"/>
                <a:gd name="T3" fmla="*/ 1 h 19"/>
                <a:gd name="T4" fmla="*/ 0 w 31"/>
                <a:gd name="T5" fmla="*/ 1 h 19"/>
                <a:gd name="T6" fmla="*/ 0 w 31"/>
                <a:gd name="T7" fmla="*/ 1 h 19"/>
                <a:gd name="T8" fmla="*/ 0 w 3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9"/>
                <a:gd name="T17" fmla="*/ 31 w 3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9">
                  <a:moveTo>
                    <a:pt x="9" y="0"/>
                  </a:moveTo>
                  <a:lnTo>
                    <a:pt x="27" y="9"/>
                  </a:lnTo>
                  <a:lnTo>
                    <a:pt x="31" y="19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7" name="Freeform 4628"/>
            <p:cNvSpPr>
              <a:spLocks/>
            </p:cNvSpPr>
            <p:nvPr/>
          </p:nvSpPr>
          <p:spPr bwMode="auto">
            <a:xfrm>
              <a:off x="3682" y="3369"/>
              <a:ext cx="54" cy="30"/>
            </a:xfrm>
            <a:custGeom>
              <a:avLst/>
              <a:gdLst>
                <a:gd name="T0" fmla="*/ 0 w 110"/>
                <a:gd name="T1" fmla="*/ 1 h 59"/>
                <a:gd name="T2" fmla="*/ 0 w 110"/>
                <a:gd name="T3" fmla="*/ 1 h 59"/>
                <a:gd name="T4" fmla="*/ 0 w 110"/>
                <a:gd name="T5" fmla="*/ 1 h 59"/>
                <a:gd name="T6" fmla="*/ 0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8" name="Freeform 4629"/>
            <p:cNvSpPr>
              <a:spLocks/>
            </p:cNvSpPr>
            <p:nvPr/>
          </p:nvSpPr>
          <p:spPr bwMode="auto">
            <a:xfrm>
              <a:off x="3682" y="3363"/>
              <a:ext cx="25" cy="12"/>
            </a:xfrm>
            <a:custGeom>
              <a:avLst/>
              <a:gdLst>
                <a:gd name="T0" fmla="*/ 0 w 48"/>
                <a:gd name="T1" fmla="*/ 0 h 25"/>
                <a:gd name="T2" fmla="*/ 1 w 48"/>
                <a:gd name="T3" fmla="*/ 0 h 25"/>
                <a:gd name="T4" fmla="*/ 1 w 48"/>
                <a:gd name="T5" fmla="*/ 0 h 25"/>
                <a:gd name="T6" fmla="*/ 1 w 48"/>
                <a:gd name="T7" fmla="*/ 0 h 25"/>
                <a:gd name="T8" fmla="*/ 0 w 4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5"/>
                <a:gd name="T17" fmla="*/ 48 w 4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5">
                  <a:moveTo>
                    <a:pt x="0" y="16"/>
                  </a:moveTo>
                  <a:lnTo>
                    <a:pt x="18" y="25"/>
                  </a:lnTo>
                  <a:lnTo>
                    <a:pt x="48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9" name="Freeform 4630"/>
            <p:cNvSpPr>
              <a:spLocks/>
            </p:cNvSpPr>
            <p:nvPr/>
          </p:nvSpPr>
          <p:spPr bwMode="auto">
            <a:xfrm>
              <a:off x="3718" y="3381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0" name="Freeform 4631"/>
            <p:cNvSpPr>
              <a:spLocks/>
            </p:cNvSpPr>
            <p:nvPr/>
          </p:nvSpPr>
          <p:spPr bwMode="auto">
            <a:xfrm>
              <a:off x="3709" y="3376"/>
              <a:ext cx="25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1" name="Freeform 4632"/>
            <p:cNvSpPr>
              <a:spLocks/>
            </p:cNvSpPr>
            <p:nvPr/>
          </p:nvSpPr>
          <p:spPr bwMode="auto">
            <a:xfrm>
              <a:off x="3708" y="3372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5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2" name="Freeform 4633"/>
            <p:cNvSpPr>
              <a:spLocks/>
            </p:cNvSpPr>
            <p:nvPr/>
          </p:nvSpPr>
          <p:spPr bwMode="auto">
            <a:xfrm>
              <a:off x="3695" y="3364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3" name="Freeform 4634"/>
            <p:cNvSpPr>
              <a:spLocks/>
            </p:cNvSpPr>
            <p:nvPr/>
          </p:nvSpPr>
          <p:spPr bwMode="auto">
            <a:xfrm>
              <a:off x="3682" y="3371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2"/>
                  </a:lnTo>
                  <a:lnTo>
                    <a:pt x="54" y="29"/>
                  </a:lnTo>
                  <a:lnTo>
                    <a:pt x="50" y="17"/>
                  </a:lnTo>
                  <a:lnTo>
                    <a:pt x="25" y="4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" name="Freeform 4635"/>
            <p:cNvSpPr>
              <a:spLocks/>
            </p:cNvSpPr>
            <p:nvPr/>
          </p:nvSpPr>
          <p:spPr bwMode="auto">
            <a:xfrm>
              <a:off x="3709" y="3388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5" name="Freeform 4636"/>
            <p:cNvSpPr>
              <a:spLocks/>
            </p:cNvSpPr>
            <p:nvPr/>
          </p:nvSpPr>
          <p:spPr bwMode="auto">
            <a:xfrm>
              <a:off x="3709" y="3389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4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6" name="Freeform 4637"/>
            <p:cNvSpPr>
              <a:spLocks/>
            </p:cNvSpPr>
            <p:nvPr/>
          </p:nvSpPr>
          <p:spPr bwMode="auto">
            <a:xfrm>
              <a:off x="3684" y="3373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8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7" name="Freeform 4638"/>
            <p:cNvSpPr>
              <a:spLocks/>
            </p:cNvSpPr>
            <p:nvPr/>
          </p:nvSpPr>
          <p:spPr bwMode="auto">
            <a:xfrm>
              <a:off x="3684" y="3374"/>
              <a:ext cx="4" cy="6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0 h 10"/>
                <a:gd name="T4" fmla="*/ 1 w 8"/>
                <a:gd name="T5" fmla="*/ 0 h 10"/>
                <a:gd name="T6" fmla="*/ 1 w 8"/>
                <a:gd name="T7" fmla="*/ 0 h 10"/>
                <a:gd name="T8" fmla="*/ 0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1 w 8"/>
                <a:gd name="T19" fmla="*/ 1 h 10"/>
                <a:gd name="T20" fmla="*/ 1 w 8"/>
                <a:gd name="T21" fmla="*/ 1 h 10"/>
                <a:gd name="T22" fmla="*/ 1 w 8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0"/>
                <a:gd name="T38" fmla="*/ 8 w 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0">
                  <a:moveTo>
                    <a:pt x="8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8" name="Freeform 4639"/>
            <p:cNvSpPr>
              <a:spLocks/>
            </p:cNvSpPr>
            <p:nvPr/>
          </p:nvSpPr>
          <p:spPr bwMode="auto">
            <a:xfrm>
              <a:off x="3692" y="3373"/>
              <a:ext cx="15" cy="10"/>
            </a:xfrm>
            <a:custGeom>
              <a:avLst/>
              <a:gdLst>
                <a:gd name="T0" fmla="*/ 1 w 28"/>
                <a:gd name="T1" fmla="*/ 0 h 20"/>
                <a:gd name="T2" fmla="*/ 1 w 28"/>
                <a:gd name="T3" fmla="*/ 1 h 20"/>
                <a:gd name="T4" fmla="*/ 1 w 28"/>
                <a:gd name="T5" fmla="*/ 1 h 20"/>
                <a:gd name="T6" fmla="*/ 0 w 28"/>
                <a:gd name="T7" fmla="*/ 1 h 20"/>
                <a:gd name="T8" fmla="*/ 1 w 2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0"/>
                <a:gd name="T17" fmla="*/ 28 w 2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0">
                  <a:moveTo>
                    <a:pt x="7" y="0"/>
                  </a:moveTo>
                  <a:lnTo>
                    <a:pt x="25" y="11"/>
                  </a:lnTo>
                  <a:lnTo>
                    <a:pt x="28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9" name="Freeform 4640"/>
            <p:cNvSpPr>
              <a:spLocks/>
            </p:cNvSpPr>
            <p:nvPr/>
          </p:nvSpPr>
          <p:spPr bwMode="auto">
            <a:xfrm>
              <a:off x="3651" y="3386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0" name="Freeform 4641"/>
            <p:cNvSpPr>
              <a:spLocks/>
            </p:cNvSpPr>
            <p:nvPr/>
          </p:nvSpPr>
          <p:spPr bwMode="auto">
            <a:xfrm>
              <a:off x="3653" y="3381"/>
              <a:ext cx="23" cy="11"/>
            </a:xfrm>
            <a:custGeom>
              <a:avLst/>
              <a:gdLst>
                <a:gd name="T0" fmla="*/ 0 w 47"/>
                <a:gd name="T1" fmla="*/ 0 h 24"/>
                <a:gd name="T2" fmla="*/ 0 w 47"/>
                <a:gd name="T3" fmla="*/ 0 h 24"/>
                <a:gd name="T4" fmla="*/ 0 w 47"/>
                <a:gd name="T5" fmla="*/ 0 h 24"/>
                <a:gd name="T6" fmla="*/ 0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7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1" name="Freeform 4642"/>
            <p:cNvSpPr>
              <a:spLocks/>
            </p:cNvSpPr>
            <p:nvPr/>
          </p:nvSpPr>
          <p:spPr bwMode="auto">
            <a:xfrm>
              <a:off x="3688" y="3399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2" name="Freeform 4643"/>
            <p:cNvSpPr>
              <a:spLocks/>
            </p:cNvSpPr>
            <p:nvPr/>
          </p:nvSpPr>
          <p:spPr bwMode="auto">
            <a:xfrm>
              <a:off x="3679" y="3393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3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3" name="Freeform 4644"/>
            <p:cNvSpPr>
              <a:spLocks/>
            </p:cNvSpPr>
            <p:nvPr/>
          </p:nvSpPr>
          <p:spPr bwMode="auto">
            <a:xfrm>
              <a:off x="3677" y="3389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7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" name="Freeform 4645"/>
            <p:cNvSpPr>
              <a:spLocks/>
            </p:cNvSpPr>
            <p:nvPr/>
          </p:nvSpPr>
          <p:spPr bwMode="auto">
            <a:xfrm>
              <a:off x="3665" y="3382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3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5" name="Freeform 4646"/>
            <p:cNvSpPr>
              <a:spLocks/>
            </p:cNvSpPr>
            <p:nvPr/>
          </p:nvSpPr>
          <p:spPr bwMode="auto">
            <a:xfrm>
              <a:off x="3652" y="3389"/>
              <a:ext cx="37" cy="25"/>
            </a:xfrm>
            <a:custGeom>
              <a:avLst/>
              <a:gdLst>
                <a:gd name="T0" fmla="*/ 1 w 73"/>
                <a:gd name="T1" fmla="*/ 0 h 51"/>
                <a:gd name="T2" fmla="*/ 1 w 73"/>
                <a:gd name="T3" fmla="*/ 0 h 51"/>
                <a:gd name="T4" fmla="*/ 1 w 73"/>
                <a:gd name="T5" fmla="*/ 0 h 51"/>
                <a:gd name="T6" fmla="*/ 1 w 73"/>
                <a:gd name="T7" fmla="*/ 0 h 51"/>
                <a:gd name="T8" fmla="*/ 1 w 73"/>
                <a:gd name="T9" fmla="*/ 0 h 51"/>
                <a:gd name="T10" fmla="*/ 1 w 73"/>
                <a:gd name="T11" fmla="*/ 0 h 51"/>
                <a:gd name="T12" fmla="*/ 1 w 73"/>
                <a:gd name="T13" fmla="*/ 0 h 51"/>
                <a:gd name="T14" fmla="*/ 0 w 73"/>
                <a:gd name="T15" fmla="*/ 0 h 51"/>
                <a:gd name="T16" fmla="*/ 1 w 73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1"/>
                <a:gd name="T29" fmla="*/ 73 w 7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1">
                  <a:moveTo>
                    <a:pt x="73" y="51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0" y="17"/>
                  </a:lnTo>
                  <a:lnTo>
                    <a:pt x="27" y="2"/>
                  </a:lnTo>
                  <a:lnTo>
                    <a:pt x="18" y="8"/>
                  </a:lnTo>
                  <a:lnTo>
                    <a:pt x="1" y="0"/>
                  </a:lnTo>
                  <a:lnTo>
                    <a:pt x="0" y="8"/>
                  </a:lnTo>
                  <a:lnTo>
                    <a:pt x="73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6" name="Freeform 4647"/>
            <p:cNvSpPr>
              <a:spLocks/>
            </p:cNvSpPr>
            <p:nvPr/>
          </p:nvSpPr>
          <p:spPr bwMode="auto">
            <a:xfrm>
              <a:off x="3678" y="3405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7" name="Freeform 4648"/>
            <p:cNvSpPr>
              <a:spLocks/>
            </p:cNvSpPr>
            <p:nvPr/>
          </p:nvSpPr>
          <p:spPr bwMode="auto">
            <a:xfrm>
              <a:off x="3679" y="3406"/>
              <a:ext cx="3" cy="5"/>
            </a:xfrm>
            <a:custGeom>
              <a:avLst/>
              <a:gdLst>
                <a:gd name="T0" fmla="*/ 0 w 7"/>
                <a:gd name="T1" fmla="*/ 1 h 10"/>
                <a:gd name="T2" fmla="*/ 0 w 7"/>
                <a:gd name="T3" fmla="*/ 1 h 10"/>
                <a:gd name="T4" fmla="*/ 0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0 w 7"/>
                <a:gd name="T13" fmla="*/ 1 h 10"/>
                <a:gd name="T14" fmla="*/ 0 w 7"/>
                <a:gd name="T15" fmla="*/ 1 h 10"/>
                <a:gd name="T16" fmla="*/ 0 w 7"/>
                <a:gd name="T17" fmla="*/ 1 h 10"/>
                <a:gd name="T18" fmla="*/ 0 w 7"/>
                <a:gd name="T19" fmla="*/ 1 h 10"/>
                <a:gd name="T20" fmla="*/ 0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5" y="5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8" name="Freeform 4649"/>
            <p:cNvSpPr>
              <a:spLocks/>
            </p:cNvSpPr>
            <p:nvPr/>
          </p:nvSpPr>
          <p:spPr bwMode="auto">
            <a:xfrm>
              <a:off x="3654" y="3390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9" name="Freeform 4650"/>
            <p:cNvSpPr>
              <a:spLocks/>
            </p:cNvSpPr>
            <p:nvPr/>
          </p:nvSpPr>
          <p:spPr bwMode="auto">
            <a:xfrm>
              <a:off x="3655" y="3391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5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0" name="Freeform 4651"/>
            <p:cNvSpPr>
              <a:spLocks/>
            </p:cNvSpPr>
            <p:nvPr/>
          </p:nvSpPr>
          <p:spPr bwMode="auto">
            <a:xfrm>
              <a:off x="3662" y="3390"/>
              <a:ext cx="14" cy="11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0 w 29"/>
                <a:gd name="T5" fmla="*/ 1 h 22"/>
                <a:gd name="T6" fmla="*/ 0 w 29"/>
                <a:gd name="T7" fmla="*/ 1 h 22"/>
                <a:gd name="T8" fmla="*/ 0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8" y="0"/>
                  </a:moveTo>
                  <a:lnTo>
                    <a:pt x="27" y="11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1" name="Freeform 4652"/>
            <p:cNvSpPr>
              <a:spLocks/>
            </p:cNvSpPr>
            <p:nvPr/>
          </p:nvSpPr>
          <p:spPr bwMode="auto">
            <a:xfrm>
              <a:off x="3621" y="3404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2" name="Freeform 4653"/>
            <p:cNvSpPr>
              <a:spLocks/>
            </p:cNvSpPr>
            <p:nvPr/>
          </p:nvSpPr>
          <p:spPr bwMode="auto">
            <a:xfrm>
              <a:off x="3622" y="3398"/>
              <a:ext cx="24" cy="12"/>
            </a:xfrm>
            <a:custGeom>
              <a:avLst/>
              <a:gdLst>
                <a:gd name="T0" fmla="*/ 0 w 47"/>
                <a:gd name="T1" fmla="*/ 0 h 26"/>
                <a:gd name="T2" fmla="*/ 1 w 47"/>
                <a:gd name="T3" fmla="*/ 0 h 26"/>
                <a:gd name="T4" fmla="*/ 1 w 47"/>
                <a:gd name="T5" fmla="*/ 0 h 26"/>
                <a:gd name="T6" fmla="*/ 1 w 47"/>
                <a:gd name="T7" fmla="*/ 0 h 26"/>
                <a:gd name="T8" fmla="*/ 0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7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3" name="Freeform 4654"/>
            <p:cNvSpPr>
              <a:spLocks/>
            </p:cNvSpPr>
            <p:nvPr/>
          </p:nvSpPr>
          <p:spPr bwMode="auto">
            <a:xfrm>
              <a:off x="3657" y="3417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" name="Freeform 4655"/>
            <p:cNvSpPr>
              <a:spLocks/>
            </p:cNvSpPr>
            <p:nvPr/>
          </p:nvSpPr>
          <p:spPr bwMode="auto">
            <a:xfrm>
              <a:off x="3649" y="3411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5" name="Freeform 4656"/>
            <p:cNvSpPr>
              <a:spLocks/>
            </p:cNvSpPr>
            <p:nvPr/>
          </p:nvSpPr>
          <p:spPr bwMode="auto">
            <a:xfrm>
              <a:off x="3647" y="3406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3" y="28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6" name="Freeform 4657"/>
            <p:cNvSpPr>
              <a:spLocks/>
            </p:cNvSpPr>
            <p:nvPr/>
          </p:nvSpPr>
          <p:spPr bwMode="auto">
            <a:xfrm>
              <a:off x="3635" y="3399"/>
              <a:ext cx="26" cy="15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1 h 29"/>
                <a:gd name="T6" fmla="*/ 0 w 53"/>
                <a:gd name="T7" fmla="*/ 0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6"/>
                  </a:moveTo>
                  <a:lnTo>
                    <a:pt x="26" y="29"/>
                  </a:lnTo>
                  <a:lnTo>
                    <a:pt x="53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7" name="Freeform 4658"/>
            <p:cNvSpPr>
              <a:spLocks/>
            </p:cNvSpPr>
            <p:nvPr/>
          </p:nvSpPr>
          <p:spPr bwMode="auto">
            <a:xfrm>
              <a:off x="3622" y="3406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8"/>
                  </a:lnTo>
                  <a:lnTo>
                    <a:pt x="51" y="16"/>
                  </a:lnTo>
                  <a:lnTo>
                    <a:pt x="25" y="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8" name="Freeform 4659"/>
            <p:cNvSpPr>
              <a:spLocks/>
            </p:cNvSpPr>
            <p:nvPr/>
          </p:nvSpPr>
          <p:spPr bwMode="auto">
            <a:xfrm>
              <a:off x="3647" y="3423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0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1 h 14"/>
                <a:gd name="T10" fmla="*/ 1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4"/>
                <a:gd name="T38" fmla="*/ 10 w 1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9" name="Freeform 4660"/>
            <p:cNvSpPr>
              <a:spLocks/>
            </p:cNvSpPr>
            <p:nvPr/>
          </p:nvSpPr>
          <p:spPr bwMode="auto">
            <a:xfrm>
              <a:off x="3648" y="3424"/>
              <a:ext cx="4" cy="4"/>
            </a:xfrm>
            <a:custGeom>
              <a:avLst/>
              <a:gdLst>
                <a:gd name="T0" fmla="*/ 1 w 8"/>
                <a:gd name="T1" fmla="*/ 0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1 w 8"/>
                <a:gd name="T11" fmla="*/ 0 h 9"/>
                <a:gd name="T12" fmla="*/ 1 w 8"/>
                <a:gd name="T13" fmla="*/ 0 h 9"/>
                <a:gd name="T14" fmla="*/ 1 w 8"/>
                <a:gd name="T15" fmla="*/ 0 h 9"/>
                <a:gd name="T16" fmla="*/ 1 w 8"/>
                <a:gd name="T17" fmla="*/ 0 h 9"/>
                <a:gd name="T18" fmla="*/ 1 w 8"/>
                <a:gd name="T19" fmla="*/ 0 h 9"/>
                <a:gd name="T20" fmla="*/ 1 w 8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8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0" name="Freeform 4661"/>
            <p:cNvSpPr>
              <a:spLocks/>
            </p:cNvSpPr>
            <p:nvPr/>
          </p:nvSpPr>
          <p:spPr bwMode="auto">
            <a:xfrm>
              <a:off x="3623" y="3408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0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1" name="Freeform 4662"/>
            <p:cNvSpPr>
              <a:spLocks/>
            </p:cNvSpPr>
            <p:nvPr/>
          </p:nvSpPr>
          <p:spPr bwMode="auto">
            <a:xfrm>
              <a:off x="3624" y="3409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1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1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2" name="Freeform 4663"/>
            <p:cNvSpPr>
              <a:spLocks/>
            </p:cNvSpPr>
            <p:nvPr/>
          </p:nvSpPr>
          <p:spPr bwMode="auto">
            <a:xfrm>
              <a:off x="3632" y="3408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3" name="Freeform 4664"/>
            <p:cNvSpPr>
              <a:spLocks/>
            </p:cNvSpPr>
            <p:nvPr/>
          </p:nvSpPr>
          <p:spPr bwMode="auto">
            <a:xfrm>
              <a:off x="3649" y="3315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4" name="Freeform 4665"/>
            <p:cNvSpPr>
              <a:spLocks/>
            </p:cNvSpPr>
            <p:nvPr/>
          </p:nvSpPr>
          <p:spPr bwMode="auto">
            <a:xfrm>
              <a:off x="3650" y="3309"/>
              <a:ext cx="24" cy="12"/>
            </a:xfrm>
            <a:custGeom>
              <a:avLst/>
              <a:gdLst>
                <a:gd name="T0" fmla="*/ 0 w 49"/>
                <a:gd name="T1" fmla="*/ 0 h 25"/>
                <a:gd name="T2" fmla="*/ 0 w 49"/>
                <a:gd name="T3" fmla="*/ 0 h 25"/>
                <a:gd name="T4" fmla="*/ 0 w 49"/>
                <a:gd name="T5" fmla="*/ 0 h 25"/>
                <a:gd name="T6" fmla="*/ 0 w 49"/>
                <a:gd name="T7" fmla="*/ 0 h 25"/>
                <a:gd name="T8" fmla="*/ 0 w 4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5"/>
                <a:gd name="T17" fmla="*/ 49 w 4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5">
                  <a:moveTo>
                    <a:pt x="0" y="18"/>
                  </a:moveTo>
                  <a:lnTo>
                    <a:pt x="18" y="25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5" name="Freeform 4666"/>
            <p:cNvSpPr>
              <a:spLocks/>
            </p:cNvSpPr>
            <p:nvPr/>
          </p:nvSpPr>
          <p:spPr bwMode="auto">
            <a:xfrm>
              <a:off x="3685" y="3327"/>
              <a:ext cx="17" cy="16"/>
            </a:xfrm>
            <a:custGeom>
              <a:avLst/>
              <a:gdLst>
                <a:gd name="T0" fmla="*/ 1 w 34"/>
                <a:gd name="T1" fmla="*/ 1 h 30"/>
                <a:gd name="T2" fmla="*/ 0 w 34"/>
                <a:gd name="T3" fmla="*/ 1 h 30"/>
                <a:gd name="T4" fmla="*/ 1 w 34"/>
                <a:gd name="T5" fmla="*/ 0 h 30"/>
                <a:gd name="T6" fmla="*/ 1 w 34"/>
                <a:gd name="T7" fmla="*/ 1 h 30"/>
                <a:gd name="T8" fmla="*/ 1 w 3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2" y="30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6" name="Freeform 4667"/>
            <p:cNvSpPr>
              <a:spLocks/>
            </p:cNvSpPr>
            <p:nvPr/>
          </p:nvSpPr>
          <p:spPr bwMode="auto">
            <a:xfrm>
              <a:off x="3677" y="3322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7" name="Freeform 4668"/>
            <p:cNvSpPr>
              <a:spLocks/>
            </p:cNvSpPr>
            <p:nvPr/>
          </p:nvSpPr>
          <p:spPr bwMode="auto">
            <a:xfrm>
              <a:off x="3675" y="3318"/>
              <a:ext cx="17" cy="13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0 h 27"/>
                <a:gd name="T4" fmla="*/ 0 w 35"/>
                <a:gd name="T5" fmla="*/ 0 h 27"/>
                <a:gd name="T6" fmla="*/ 0 w 35"/>
                <a:gd name="T7" fmla="*/ 0 h 27"/>
                <a:gd name="T8" fmla="*/ 0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" name="Freeform 4669"/>
            <p:cNvSpPr>
              <a:spLocks/>
            </p:cNvSpPr>
            <p:nvPr/>
          </p:nvSpPr>
          <p:spPr bwMode="auto">
            <a:xfrm>
              <a:off x="3663" y="3311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9" name="Freeform 4670"/>
            <p:cNvSpPr>
              <a:spLocks/>
            </p:cNvSpPr>
            <p:nvPr/>
          </p:nvSpPr>
          <p:spPr bwMode="auto">
            <a:xfrm>
              <a:off x="3650" y="3318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0" name="Freeform 4671"/>
            <p:cNvSpPr>
              <a:spLocks/>
            </p:cNvSpPr>
            <p:nvPr/>
          </p:nvSpPr>
          <p:spPr bwMode="auto">
            <a:xfrm>
              <a:off x="3675" y="3334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1" name="Freeform 4672"/>
            <p:cNvSpPr>
              <a:spLocks/>
            </p:cNvSpPr>
            <p:nvPr/>
          </p:nvSpPr>
          <p:spPr bwMode="auto">
            <a:xfrm>
              <a:off x="3676" y="3335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0 w 7"/>
                <a:gd name="T9" fmla="*/ 0 h 11"/>
                <a:gd name="T10" fmla="*/ 1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2" name="Freeform 4673"/>
            <p:cNvSpPr>
              <a:spLocks/>
            </p:cNvSpPr>
            <p:nvPr/>
          </p:nvSpPr>
          <p:spPr bwMode="auto">
            <a:xfrm>
              <a:off x="3651" y="3319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3" name="Freeform 4674"/>
            <p:cNvSpPr>
              <a:spLocks/>
            </p:cNvSpPr>
            <p:nvPr/>
          </p:nvSpPr>
          <p:spPr bwMode="auto">
            <a:xfrm>
              <a:off x="3652" y="3320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6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4" name="Freeform 4675"/>
            <p:cNvSpPr>
              <a:spLocks/>
            </p:cNvSpPr>
            <p:nvPr/>
          </p:nvSpPr>
          <p:spPr bwMode="auto">
            <a:xfrm>
              <a:off x="3660" y="3319"/>
              <a:ext cx="14" cy="11"/>
            </a:xfrm>
            <a:custGeom>
              <a:avLst/>
              <a:gdLst>
                <a:gd name="T0" fmla="*/ 0 w 29"/>
                <a:gd name="T1" fmla="*/ 0 h 21"/>
                <a:gd name="T2" fmla="*/ 0 w 29"/>
                <a:gd name="T3" fmla="*/ 1 h 21"/>
                <a:gd name="T4" fmla="*/ 0 w 29"/>
                <a:gd name="T5" fmla="*/ 1 h 21"/>
                <a:gd name="T6" fmla="*/ 0 w 29"/>
                <a:gd name="T7" fmla="*/ 1 h 21"/>
                <a:gd name="T8" fmla="*/ 0 w 2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1"/>
                <a:gd name="T17" fmla="*/ 29 w 2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1">
                  <a:moveTo>
                    <a:pt x="7" y="0"/>
                  </a:moveTo>
                  <a:lnTo>
                    <a:pt x="25" y="10"/>
                  </a:lnTo>
                  <a:lnTo>
                    <a:pt x="29" y="2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" name="Freeform 4676"/>
            <p:cNvSpPr>
              <a:spLocks/>
            </p:cNvSpPr>
            <p:nvPr/>
          </p:nvSpPr>
          <p:spPr bwMode="auto">
            <a:xfrm>
              <a:off x="3619" y="3333"/>
              <a:ext cx="54" cy="30"/>
            </a:xfrm>
            <a:custGeom>
              <a:avLst/>
              <a:gdLst>
                <a:gd name="T0" fmla="*/ 0 w 110"/>
                <a:gd name="T1" fmla="*/ 1 h 59"/>
                <a:gd name="T2" fmla="*/ 0 w 110"/>
                <a:gd name="T3" fmla="*/ 1 h 59"/>
                <a:gd name="T4" fmla="*/ 0 w 110"/>
                <a:gd name="T5" fmla="*/ 1 h 59"/>
                <a:gd name="T6" fmla="*/ 0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8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" name="Freeform 4677"/>
            <p:cNvSpPr>
              <a:spLocks/>
            </p:cNvSpPr>
            <p:nvPr/>
          </p:nvSpPr>
          <p:spPr bwMode="auto">
            <a:xfrm>
              <a:off x="3620" y="3327"/>
              <a:ext cx="24" cy="11"/>
            </a:xfrm>
            <a:custGeom>
              <a:avLst/>
              <a:gdLst>
                <a:gd name="T0" fmla="*/ 0 w 46"/>
                <a:gd name="T1" fmla="*/ 0 h 23"/>
                <a:gd name="T2" fmla="*/ 1 w 46"/>
                <a:gd name="T3" fmla="*/ 0 h 23"/>
                <a:gd name="T4" fmla="*/ 1 w 46"/>
                <a:gd name="T5" fmla="*/ 0 h 23"/>
                <a:gd name="T6" fmla="*/ 1 w 46"/>
                <a:gd name="T7" fmla="*/ 0 h 23"/>
                <a:gd name="T8" fmla="*/ 0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0" y="16"/>
                  </a:moveTo>
                  <a:lnTo>
                    <a:pt x="16" y="23"/>
                  </a:lnTo>
                  <a:lnTo>
                    <a:pt x="46" y="7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" name="Freeform 4678"/>
            <p:cNvSpPr>
              <a:spLocks/>
            </p:cNvSpPr>
            <p:nvPr/>
          </p:nvSpPr>
          <p:spPr bwMode="auto">
            <a:xfrm>
              <a:off x="3655" y="3345"/>
              <a:ext cx="18" cy="15"/>
            </a:xfrm>
            <a:custGeom>
              <a:avLst/>
              <a:gdLst>
                <a:gd name="T0" fmla="*/ 0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0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0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" name="Freeform 4679"/>
            <p:cNvSpPr>
              <a:spLocks/>
            </p:cNvSpPr>
            <p:nvPr/>
          </p:nvSpPr>
          <p:spPr bwMode="auto">
            <a:xfrm>
              <a:off x="3646" y="3339"/>
              <a:ext cx="26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20"/>
                  </a:moveTo>
                  <a:lnTo>
                    <a:pt x="18" y="31"/>
                  </a:lnTo>
                  <a:lnTo>
                    <a:pt x="50" y="13"/>
                  </a:lnTo>
                  <a:lnTo>
                    <a:pt x="3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" name="Freeform 4680"/>
            <p:cNvSpPr>
              <a:spLocks/>
            </p:cNvSpPr>
            <p:nvPr/>
          </p:nvSpPr>
          <p:spPr bwMode="auto">
            <a:xfrm>
              <a:off x="3645" y="3335"/>
              <a:ext cx="18" cy="14"/>
            </a:xfrm>
            <a:custGeom>
              <a:avLst/>
              <a:gdLst>
                <a:gd name="T0" fmla="*/ 1 w 36"/>
                <a:gd name="T1" fmla="*/ 0 h 29"/>
                <a:gd name="T2" fmla="*/ 0 w 36"/>
                <a:gd name="T3" fmla="*/ 0 h 29"/>
                <a:gd name="T4" fmla="*/ 1 w 36"/>
                <a:gd name="T5" fmla="*/ 0 h 29"/>
                <a:gd name="T6" fmla="*/ 1 w 36"/>
                <a:gd name="T7" fmla="*/ 0 h 29"/>
                <a:gd name="T8" fmla="*/ 1 w 3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4" y="29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" name="Freeform 4681"/>
            <p:cNvSpPr>
              <a:spLocks/>
            </p:cNvSpPr>
            <p:nvPr/>
          </p:nvSpPr>
          <p:spPr bwMode="auto">
            <a:xfrm>
              <a:off x="3633" y="3328"/>
              <a:ext cx="26" cy="15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6"/>
                  </a:moveTo>
                  <a:lnTo>
                    <a:pt x="23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" name="Freeform 4682"/>
            <p:cNvSpPr>
              <a:spLocks/>
            </p:cNvSpPr>
            <p:nvPr/>
          </p:nvSpPr>
          <p:spPr bwMode="auto">
            <a:xfrm>
              <a:off x="3619" y="3335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1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2" y="40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7" y="4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" name="Freeform 4683"/>
            <p:cNvSpPr>
              <a:spLocks/>
            </p:cNvSpPr>
            <p:nvPr/>
          </p:nvSpPr>
          <p:spPr bwMode="auto">
            <a:xfrm>
              <a:off x="3646" y="3352"/>
              <a:ext cx="4" cy="6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0 w 9"/>
                <a:gd name="T15" fmla="*/ 1 h 12"/>
                <a:gd name="T16" fmla="*/ 0 w 9"/>
                <a:gd name="T17" fmla="*/ 1 h 12"/>
                <a:gd name="T18" fmla="*/ 0 w 9"/>
                <a:gd name="T19" fmla="*/ 1 h 12"/>
                <a:gd name="T20" fmla="*/ 0 w 9"/>
                <a:gd name="T21" fmla="*/ 1 h 12"/>
                <a:gd name="T22" fmla="*/ 0 w 9"/>
                <a:gd name="T23" fmla="*/ 1 h 12"/>
                <a:gd name="T24" fmla="*/ 0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" name="Freeform 4684"/>
            <p:cNvSpPr>
              <a:spLocks/>
            </p:cNvSpPr>
            <p:nvPr/>
          </p:nvSpPr>
          <p:spPr bwMode="auto">
            <a:xfrm>
              <a:off x="3646" y="3353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" name="Freeform 4685"/>
            <p:cNvSpPr>
              <a:spLocks/>
            </p:cNvSpPr>
            <p:nvPr/>
          </p:nvSpPr>
          <p:spPr bwMode="auto">
            <a:xfrm>
              <a:off x="3621" y="3337"/>
              <a:ext cx="5" cy="7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" name="Freeform 4686"/>
            <p:cNvSpPr>
              <a:spLocks/>
            </p:cNvSpPr>
            <p:nvPr/>
          </p:nvSpPr>
          <p:spPr bwMode="auto">
            <a:xfrm>
              <a:off x="3622" y="3338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" name="Freeform 4687"/>
            <p:cNvSpPr>
              <a:spLocks/>
            </p:cNvSpPr>
            <p:nvPr/>
          </p:nvSpPr>
          <p:spPr bwMode="auto">
            <a:xfrm>
              <a:off x="3629" y="3337"/>
              <a:ext cx="15" cy="10"/>
            </a:xfrm>
            <a:custGeom>
              <a:avLst/>
              <a:gdLst>
                <a:gd name="T0" fmla="*/ 1 w 28"/>
                <a:gd name="T1" fmla="*/ 0 h 19"/>
                <a:gd name="T2" fmla="*/ 1 w 28"/>
                <a:gd name="T3" fmla="*/ 1 h 19"/>
                <a:gd name="T4" fmla="*/ 1 w 28"/>
                <a:gd name="T5" fmla="*/ 1 h 19"/>
                <a:gd name="T6" fmla="*/ 0 w 28"/>
                <a:gd name="T7" fmla="*/ 1 h 19"/>
                <a:gd name="T8" fmla="*/ 1 w 2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9"/>
                <a:gd name="T17" fmla="*/ 28 w 2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9">
                  <a:moveTo>
                    <a:pt x="7" y="0"/>
                  </a:moveTo>
                  <a:lnTo>
                    <a:pt x="27" y="9"/>
                  </a:lnTo>
                  <a:lnTo>
                    <a:pt x="28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" name="Freeform 4688"/>
            <p:cNvSpPr>
              <a:spLocks/>
            </p:cNvSpPr>
            <p:nvPr/>
          </p:nvSpPr>
          <p:spPr bwMode="auto">
            <a:xfrm>
              <a:off x="3588" y="3350"/>
              <a:ext cx="56" cy="31"/>
            </a:xfrm>
            <a:custGeom>
              <a:avLst/>
              <a:gdLst>
                <a:gd name="T0" fmla="*/ 0 w 111"/>
                <a:gd name="T1" fmla="*/ 1 h 61"/>
                <a:gd name="T2" fmla="*/ 1 w 111"/>
                <a:gd name="T3" fmla="*/ 1 h 61"/>
                <a:gd name="T4" fmla="*/ 1 w 111"/>
                <a:gd name="T5" fmla="*/ 1 h 61"/>
                <a:gd name="T6" fmla="*/ 1 w 111"/>
                <a:gd name="T7" fmla="*/ 0 h 61"/>
                <a:gd name="T8" fmla="*/ 0 w 111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1"/>
                <a:gd name="T17" fmla="*/ 111 w 11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1">
                  <a:moveTo>
                    <a:pt x="0" y="16"/>
                  </a:moveTo>
                  <a:lnTo>
                    <a:pt x="74" y="61"/>
                  </a:lnTo>
                  <a:lnTo>
                    <a:pt x="111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" name="Freeform 4689"/>
            <p:cNvSpPr>
              <a:spLocks/>
            </p:cNvSpPr>
            <p:nvPr/>
          </p:nvSpPr>
          <p:spPr bwMode="auto">
            <a:xfrm>
              <a:off x="3590" y="3344"/>
              <a:ext cx="23" cy="12"/>
            </a:xfrm>
            <a:custGeom>
              <a:avLst/>
              <a:gdLst>
                <a:gd name="T0" fmla="*/ 0 w 47"/>
                <a:gd name="T1" fmla="*/ 0 h 26"/>
                <a:gd name="T2" fmla="*/ 0 w 47"/>
                <a:gd name="T3" fmla="*/ 0 h 26"/>
                <a:gd name="T4" fmla="*/ 0 w 47"/>
                <a:gd name="T5" fmla="*/ 0 h 26"/>
                <a:gd name="T6" fmla="*/ 0 w 47"/>
                <a:gd name="T7" fmla="*/ 0 h 26"/>
                <a:gd name="T8" fmla="*/ 0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8"/>
                  </a:moveTo>
                  <a:lnTo>
                    <a:pt x="17" y="26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" name="Freeform 4690"/>
            <p:cNvSpPr>
              <a:spLocks/>
            </p:cNvSpPr>
            <p:nvPr/>
          </p:nvSpPr>
          <p:spPr bwMode="auto">
            <a:xfrm>
              <a:off x="3625" y="3363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" name="Freeform 4691"/>
            <p:cNvSpPr>
              <a:spLocks/>
            </p:cNvSpPr>
            <p:nvPr/>
          </p:nvSpPr>
          <p:spPr bwMode="auto">
            <a:xfrm>
              <a:off x="3616" y="3357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" name="Freeform 4692"/>
            <p:cNvSpPr>
              <a:spLocks/>
            </p:cNvSpPr>
            <p:nvPr/>
          </p:nvSpPr>
          <p:spPr bwMode="auto">
            <a:xfrm>
              <a:off x="3615" y="3353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" name="Freeform 4693"/>
            <p:cNvSpPr>
              <a:spLocks/>
            </p:cNvSpPr>
            <p:nvPr/>
          </p:nvSpPr>
          <p:spPr bwMode="auto">
            <a:xfrm>
              <a:off x="3602" y="3345"/>
              <a:ext cx="26" cy="16"/>
            </a:xfrm>
            <a:custGeom>
              <a:avLst/>
              <a:gdLst>
                <a:gd name="T0" fmla="*/ 0 w 52"/>
                <a:gd name="T1" fmla="*/ 1 h 31"/>
                <a:gd name="T2" fmla="*/ 1 w 52"/>
                <a:gd name="T3" fmla="*/ 1 h 31"/>
                <a:gd name="T4" fmla="*/ 1 w 52"/>
                <a:gd name="T5" fmla="*/ 1 h 31"/>
                <a:gd name="T6" fmla="*/ 1 w 52"/>
                <a:gd name="T7" fmla="*/ 0 h 31"/>
                <a:gd name="T8" fmla="*/ 0 w 52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0" y="16"/>
                  </a:moveTo>
                  <a:lnTo>
                    <a:pt x="25" y="31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" name="Freeform 4694"/>
            <p:cNvSpPr>
              <a:spLocks/>
            </p:cNvSpPr>
            <p:nvPr/>
          </p:nvSpPr>
          <p:spPr bwMode="auto">
            <a:xfrm>
              <a:off x="3590" y="3353"/>
              <a:ext cx="36" cy="24"/>
            </a:xfrm>
            <a:custGeom>
              <a:avLst/>
              <a:gdLst>
                <a:gd name="T0" fmla="*/ 1 w 72"/>
                <a:gd name="T1" fmla="*/ 0 h 49"/>
                <a:gd name="T2" fmla="*/ 1 w 72"/>
                <a:gd name="T3" fmla="*/ 0 h 49"/>
                <a:gd name="T4" fmla="*/ 1 w 72"/>
                <a:gd name="T5" fmla="*/ 0 h 49"/>
                <a:gd name="T6" fmla="*/ 1 w 72"/>
                <a:gd name="T7" fmla="*/ 0 h 49"/>
                <a:gd name="T8" fmla="*/ 1 w 72"/>
                <a:gd name="T9" fmla="*/ 0 h 49"/>
                <a:gd name="T10" fmla="*/ 1 w 72"/>
                <a:gd name="T11" fmla="*/ 0 h 49"/>
                <a:gd name="T12" fmla="*/ 0 w 72"/>
                <a:gd name="T13" fmla="*/ 0 h 49"/>
                <a:gd name="T14" fmla="*/ 0 w 72"/>
                <a:gd name="T15" fmla="*/ 0 h 49"/>
                <a:gd name="T16" fmla="*/ 1 w 7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1" y="40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26" y="2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" name="Freeform 4695"/>
            <p:cNvSpPr>
              <a:spLocks/>
            </p:cNvSpPr>
            <p:nvPr/>
          </p:nvSpPr>
          <p:spPr bwMode="auto">
            <a:xfrm>
              <a:off x="3615" y="3369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" name="Freeform 4696"/>
            <p:cNvSpPr>
              <a:spLocks/>
            </p:cNvSpPr>
            <p:nvPr/>
          </p:nvSpPr>
          <p:spPr bwMode="auto">
            <a:xfrm>
              <a:off x="3616" y="3370"/>
              <a:ext cx="3" cy="5"/>
            </a:xfrm>
            <a:custGeom>
              <a:avLst/>
              <a:gdLst>
                <a:gd name="T0" fmla="*/ 0 w 7"/>
                <a:gd name="T1" fmla="*/ 1 h 10"/>
                <a:gd name="T2" fmla="*/ 0 w 7"/>
                <a:gd name="T3" fmla="*/ 1 h 10"/>
                <a:gd name="T4" fmla="*/ 0 w 7"/>
                <a:gd name="T5" fmla="*/ 0 h 10"/>
                <a:gd name="T6" fmla="*/ 0 w 7"/>
                <a:gd name="T7" fmla="*/ 1 h 10"/>
                <a:gd name="T8" fmla="*/ 0 w 7"/>
                <a:gd name="T9" fmla="*/ 1 h 10"/>
                <a:gd name="T10" fmla="*/ 0 w 7"/>
                <a:gd name="T11" fmla="*/ 1 h 10"/>
                <a:gd name="T12" fmla="*/ 0 w 7"/>
                <a:gd name="T13" fmla="*/ 1 h 10"/>
                <a:gd name="T14" fmla="*/ 0 w 7"/>
                <a:gd name="T15" fmla="*/ 1 h 10"/>
                <a:gd name="T16" fmla="*/ 0 w 7"/>
                <a:gd name="T17" fmla="*/ 1 h 10"/>
                <a:gd name="T18" fmla="*/ 0 w 7"/>
                <a:gd name="T19" fmla="*/ 1 h 10"/>
                <a:gd name="T20" fmla="*/ 0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5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" name="Freeform 4697"/>
            <p:cNvSpPr>
              <a:spLocks/>
            </p:cNvSpPr>
            <p:nvPr/>
          </p:nvSpPr>
          <p:spPr bwMode="auto">
            <a:xfrm>
              <a:off x="3591" y="3354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" name="Freeform 4698"/>
            <p:cNvSpPr>
              <a:spLocks/>
            </p:cNvSpPr>
            <p:nvPr/>
          </p:nvSpPr>
          <p:spPr bwMode="auto">
            <a:xfrm>
              <a:off x="3592" y="3355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5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" name="Freeform 4699"/>
            <p:cNvSpPr>
              <a:spLocks/>
            </p:cNvSpPr>
            <p:nvPr/>
          </p:nvSpPr>
          <p:spPr bwMode="auto">
            <a:xfrm>
              <a:off x="3599" y="3354"/>
              <a:ext cx="15" cy="10"/>
            </a:xfrm>
            <a:custGeom>
              <a:avLst/>
              <a:gdLst>
                <a:gd name="T0" fmla="*/ 0 w 31"/>
                <a:gd name="T1" fmla="*/ 0 h 20"/>
                <a:gd name="T2" fmla="*/ 0 w 31"/>
                <a:gd name="T3" fmla="*/ 1 h 20"/>
                <a:gd name="T4" fmla="*/ 0 w 31"/>
                <a:gd name="T5" fmla="*/ 1 h 20"/>
                <a:gd name="T6" fmla="*/ 0 w 31"/>
                <a:gd name="T7" fmla="*/ 1 h 20"/>
                <a:gd name="T8" fmla="*/ 0 w 3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8" y="0"/>
                  </a:moveTo>
                  <a:lnTo>
                    <a:pt x="27" y="11"/>
                  </a:lnTo>
                  <a:lnTo>
                    <a:pt x="31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" name="Freeform 4700"/>
            <p:cNvSpPr>
              <a:spLocks/>
            </p:cNvSpPr>
            <p:nvPr/>
          </p:nvSpPr>
          <p:spPr bwMode="auto">
            <a:xfrm>
              <a:off x="3558" y="3367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" name="Freeform 4701"/>
            <p:cNvSpPr>
              <a:spLocks/>
            </p:cNvSpPr>
            <p:nvPr/>
          </p:nvSpPr>
          <p:spPr bwMode="auto">
            <a:xfrm>
              <a:off x="3559" y="3362"/>
              <a:ext cx="24" cy="11"/>
            </a:xfrm>
            <a:custGeom>
              <a:avLst/>
              <a:gdLst>
                <a:gd name="T0" fmla="*/ 0 w 49"/>
                <a:gd name="T1" fmla="*/ 0 h 24"/>
                <a:gd name="T2" fmla="*/ 0 w 49"/>
                <a:gd name="T3" fmla="*/ 0 h 24"/>
                <a:gd name="T4" fmla="*/ 0 w 49"/>
                <a:gd name="T5" fmla="*/ 0 h 24"/>
                <a:gd name="T6" fmla="*/ 0 w 49"/>
                <a:gd name="T7" fmla="*/ 0 h 24"/>
                <a:gd name="T8" fmla="*/ 0 w 4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7"/>
                  </a:moveTo>
                  <a:lnTo>
                    <a:pt x="18" y="24"/>
                  </a:lnTo>
                  <a:lnTo>
                    <a:pt x="49" y="6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" name="Freeform 4702"/>
            <p:cNvSpPr>
              <a:spLocks/>
            </p:cNvSpPr>
            <p:nvPr/>
          </p:nvSpPr>
          <p:spPr bwMode="auto">
            <a:xfrm>
              <a:off x="3594" y="3381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" name="Freeform 4703"/>
            <p:cNvSpPr>
              <a:spLocks/>
            </p:cNvSpPr>
            <p:nvPr/>
          </p:nvSpPr>
          <p:spPr bwMode="auto">
            <a:xfrm>
              <a:off x="3586" y="3374"/>
              <a:ext cx="24" cy="16"/>
            </a:xfrm>
            <a:custGeom>
              <a:avLst/>
              <a:gdLst>
                <a:gd name="T0" fmla="*/ 0 w 49"/>
                <a:gd name="T1" fmla="*/ 1 h 30"/>
                <a:gd name="T2" fmla="*/ 0 w 49"/>
                <a:gd name="T3" fmla="*/ 1 h 30"/>
                <a:gd name="T4" fmla="*/ 0 w 49"/>
                <a:gd name="T5" fmla="*/ 1 h 30"/>
                <a:gd name="T6" fmla="*/ 0 w 49"/>
                <a:gd name="T7" fmla="*/ 0 h 30"/>
                <a:gd name="T8" fmla="*/ 0 w 4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0"/>
                <a:gd name="T17" fmla="*/ 49 w 4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0">
                  <a:moveTo>
                    <a:pt x="0" y="18"/>
                  </a:moveTo>
                  <a:lnTo>
                    <a:pt x="16" y="30"/>
                  </a:lnTo>
                  <a:lnTo>
                    <a:pt x="49" y="12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" name="Freeform 4704"/>
            <p:cNvSpPr>
              <a:spLocks/>
            </p:cNvSpPr>
            <p:nvPr/>
          </p:nvSpPr>
          <p:spPr bwMode="auto">
            <a:xfrm>
              <a:off x="3584" y="3370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" name="Freeform 4705"/>
            <p:cNvSpPr>
              <a:spLocks/>
            </p:cNvSpPr>
            <p:nvPr/>
          </p:nvSpPr>
          <p:spPr bwMode="auto">
            <a:xfrm>
              <a:off x="3572" y="3363"/>
              <a:ext cx="26" cy="15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1 h 29"/>
                <a:gd name="T6" fmla="*/ 0 w 53"/>
                <a:gd name="T7" fmla="*/ 0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4"/>
                  </a:moveTo>
                  <a:lnTo>
                    <a:pt x="26" y="29"/>
                  </a:lnTo>
                  <a:lnTo>
                    <a:pt x="53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" name="Freeform 4706"/>
            <p:cNvSpPr>
              <a:spLocks/>
            </p:cNvSpPr>
            <p:nvPr/>
          </p:nvSpPr>
          <p:spPr bwMode="auto">
            <a:xfrm>
              <a:off x="3559" y="3370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5" y="1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" name="Freeform 4707"/>
            <p:cNvSpPr>
              <a:spLocks/>
            </p:cNvSpPr>
            <p:nvPr/>
          </p:nvSpPr>
          <p:spPr bwMode="auto">
            <a:xfrm>
              <a:off x="3585" y="3386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8" y="7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" name="Freeform 4708"/>
            <p:cNvSpPr>
              <a:spLocks/>
            </p:cNvSpPr>
            <p:nvPr/>
          </p:nvSpPr>
          <p:spPr bwMode="auto">
            <a:xfrm>
              <a:off x="3585" y="3388"/>
              <a:ext cx="4" cy="4"/>
            </a:xfrm>
            <a:custGeom>
              <a:avLst/>
              <a:gdLst>
                <a:gd name="T0" fmla="*/ 1 w 8"/>
                <a:gd name="T1" fmla="*/ 0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1 w 8"/>
                <a:gd name="T9" fmla="*/ 0 h 9"/>
                <a:gd name="T10" fmla="*/ 1 w 8"/>
                <a:gd name="T11" fmla="*/ 0 h 9"/>
                <a:gd name="T12" fmla="*/ 1 w 8"/>
                <a:gd name="T13" fmla="*/ 0 h 9"/>
                <a:gd name="T14" fmla="*/ 1 w 8"/>
                <a:gd name="T15" fmla="*/ 0 h 9"/>
                <a:gd name="T16" fmla="*/ 1 w 8"/>
                <a:gd name="T17" fmla="*/ 0 h 9"/>
                <a:gd name="T18" fmla="*/ 1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8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" name="Freeform 4709"/>
            <p:cNvSpPr>
              <a:spLocks/>
            </p:cNvSpPr>
            <p:nvPr/>
          </p:nvSpPr>
          <p:spPr bwMode="auto">
            <a:xfrm>
              <a:off x="3561" y="3372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7" y="7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" name="Freeform 4710"/>
            <p:cNvSpPr>
              <a:spLocks/>
            </p:cNvSpPr>
            <p:nvPr/>
          </p:nvSpPr>
          <p:spPr bwMode="auto">
            <a:xfrm>
              <a:off x="3561" y="3373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1 h 9"/>
                <a:gd name="T8" fmla="*/ 1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" name="Freeform 4711"/>
            <p:cNvSpPr>
              <a:spLocks/>
            </p:cNvSpPr>
            <p:nvPr/>
          </p:nvSpPr>
          <p:spPr bwMode="auto">
            <a:xfrm>
              <a:off x="3569" y="3372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" name="Freeform 4712"/>
            <p:cNvSpPr>
              <a:spLocks/>
            </p:cNvSpPr>
            <p:nvPr/>
          </p:nvSpPr>
          <p:spPr bwMode="auto">
            <a:xfrm>
              <a:off x="3682" y="3340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0 h 5"/>
                <a:gd name="T6" fmla="*/ 0 w 3"/>
                <a:gd name="T7" fmla="*/ 1 h 5"/>
                <a:gd name="T8" fmla="*/ 1 w 3"/>
                <a:gd name="T9" fmla="*/ 1 h 5"/>
                <a:gd name="T10" fmla="*/ 1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" name="Freeform 4713"/>
            <p:cNvSpPr>
              <a:spLocks/>
            </p:cNvSpPr>
            <p:nvPr/>
          </p:nvSpPr>
          <p:spPr bwMode="auto">
            <a:xfrm>
              <a:off x="3682" y="3337"/>
              <a:ext cx="2" cy="4"/>
            </a:xfrm>
            <a:custGeom>
              <a:avLst/>
              <a:gdLst>
                <a:gd name="T0" fmla="*/ 1 w 3"/>
                <a:gd name="T1" fmla="*/ 0 h 7"/>
                <a:gd name="T2" fmla="*/ 1 w 3"/>
                <a:gd name="T3" fmla="*/ 1 h 7"/>
                <a:gd name="T4" fmla="*/ 0 w 3"/>
                <a:gd name="T5" fmla="*/ 1 h 7"/>
                <a:gd name="T6" fmla="*/ 1 w 3"/>
                <a:gd name="T7" fmla="*/ 1 h 7"/>
                <a:gd name="T8" fmla="*/ 1 w 3"/>
                <a:gd name="T9" fmla="*/ 1 h 7"/>
                <a:gd name="T10" fmla="*/ 1 w 3"/>
                <a:gd name="T11" fmla="*/ 1 h 7"/>
                <a:gd name="T12" fmla="*/ 1 w 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" name="Freeform 4714"/>
            <p:cNvSpPr>
              <a:spLocks/>
            </p:cNvSpPr>
            <p:nvPr/>
          </p:nvSpPr>
          <p:spPr bwMode="auto">
            <a:xfrm>
              <a:off x="3684" y="3337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0 h 7"/>
                <a:gd name="T8" fmla="*/ 0 w 2"/>
                <a:gd name="T9" fmla="*/ 0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4" name="Freeform 4715"/>
            <p:cNvSpPr>
              <a:spLocks/>
            </p:cNvSpPr>
            <p:nvPr/>
          </p:nvSpPr>
          <p:spPr bwMode="auto">
            <a:xfrm>
              <a:off x="3621" y="3374"/>
              <a:ext cx="7" cy="10"/>
            </a:xfrm>
            <a:custGeom>
              <a:avLst/>
              <a:gdLst>
                <a:gd name="T0" fmla="*/ 1 w 13"/>
                <a:gd name="T1" fmla="*/ 1 h 19"/>
                <a:gd name="T2" fmla="*/ 1 w 13"/>
                <a:gd name="T3" fmla="*/ 1 h 19"/>
                <a:gd name="T4" fmla="*/ 0 w 13"/>
                <a:gd name="T5" fmla="*/ 1 h 19"/>
                <a:gd name="T6" fmla="*/ 1 w 13"/>
                <a:gd name="T7" fmla="*/ 1 h 19"/>
                <a:gd name="T8" fmla="*/ 1 w 13"/>
                <a:gd name="T9" fmla="*/ 1 h 19"/>
                <a:gd name="T10" fmla="*/ 1 w 13"/>
                <a:gd name="T11" fmla="*/ 1 h 19"/>
                <a:gd name="T12" fmla="*/ 1 w 13"/>
                <a:gd name="T13" fmla="*/ 1 h 19"/>
                <a:gd name="T14" fmla="*/ 1 w 13"/>
                <a:gd name="T15" fmla="*/ 0 h 19"/>
                <a:gd name="T16" fmla="*/ 1 w 13"/>
                <a:gd name="T17" fmla="*/ 0 h 19"/>
                <a:gd name="T18" fmla="*/ 1 w 13"/>
                <a:gd name="T19" fmla="*/ 0 h 19"/>
                <a:gd name="T20" fmla="*/ 1 w 13"/>
                <a:gd name="T21" fmla="*/ 1 h 19"/>
                <a:gd name="T22" fmla="*/ 1 w 13"/>
                <a:gd name="T23" fmla="*/ 1 h 19"/>
                <a:gd name="T24" fmla="*/ 1 w 13"/>
                <a:gd name="T25" fmla="*/ 1 h 19"/>
                <a:gd name="T26" fmla="*/ 1 w 13"/>
                <a:gd name="T27" fmla="*/ 1 h 19"/>
                <a:gd name="T28" fmla="*/ 1 w 13"/>
                <a:gd name="T29" fmla="*/ 1 h 19"/>
                <a:gd name="T30" fmla="*/ 1 w 13"/>
                <a:gd name="T31" fmla="*/ 1 h 19"/>
                <a:gd name="T32" fmla="*/ 1 w 13"/>
                <a:gd name="T33" fmla="*/ 1 h 19"/>
                <a:gd name="T34" fmla="*/ 1 w 13"/>
                <a:gd name="T35" fmla="*/ 1 h 19"/>
                <a:gd name="T36" fmla="*/ 1 w 13"/>
                <a:gd name="T37" fmla="*/ 1 h 19"/>
                <a:gd name="T38" fmla="*/ 1 w 13"/>
                <a:gd name="T39" fmla="*/ 1 h 19"/>
                <a:gd name="T40" fmla="*/ 1 w 13"/>
                <a:gd name="T41" fmla="*/ 1 h 19"/>
                <a:gd name="T42" fmla="*/ 1 w 13"/>
                <a:gd name="T43" fmla="*/ 1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19"/>
                <a:gd name="T68" fmla="*/ 13 w 1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19">
                  <a:moveTo>
                    <a:pt x="4" y="19"/>
                  </a:moveTo>
                  <a:lnTo>
                    <a:pt x="2" y="19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5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5" name="Freeform 4716"/>
            <p:cNvSpPr>
              <a:spLocks/>
            </p:cNvSpPr>
            <p:nvPr/>
          </p:nvSpPr>
          <p:spPr bwMode="auto">
            <a:xfrm>
              <a:off x="3623" y="3371"/>
              <a:ext cx="3" cy="3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0 h 8"/>
                <a:gd name="T14" fmla="*/ 0 w 5"/>
                <a:gd name="T15" fmla="*/ 0 h 8"/>
                <a:gd name="T16" fmla="*/ 0 w 5"/>
                <a:gd name="T17" fmla="*/ 0 h 8"/>
                <a:gd name="T18" fmla="*/ 0 w 5"/>
                <a:gd name="T19" fmla="*/ 0 h 8"/>
                <a:gd name="T20" fmla="*/ 1 w 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2" y="8"/>
                  </a:moveTo>
                  <a:lnTo>
                    <a:pt x="4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6" name="Freeform 4717"/>
            <p:cNvSpPr>
              <a:spLocks/>
            </p:cNvSpPr>
            <p:nvPr/>
          </p:nvSpPr>
          <p:spPr bwMode="auto">
            <a:xfrm>
              <a:off x="3637" y="3386"/>
              <a:ext cx="8" cy="3"/>
            </a:xfrm>
            <a:custGeom>
              <a:avLst/>
              <a:gdLst>
                <a:gd name="T0" fmla="*/ 1 w 14"/>
                <a:gd name="T1" fmla="*/ 1 h 5"/>
                <a:gd name="T2" fmla="*/ 1 w 14"/>
                <a:gd name="T3" fmla="*/ 1 h 5"/>
                <a:gd name="T4" fmla="*/ 1 w 14"/>
                <a:gd name="T5" fmla="*/ 0 h 5"/>
                <a:gd name="T6" fmla="*/ 1 w 14"/>
                <a:gd name="T7" fmla="*/ 1 h 5"/>
                <a:gd name="T8" fmla="*/ 0 w 14"/>
                <a:gd name="T9" fmla="*/ 1 h 5"/>
                <a:gd name="T10" fmla="*/ 1 w 14"/>
                <a:gd name="T11" fmla="*/ 1 h 5"/>
                <a:gd name="T12" fmla="*/ 1 w 14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"/>
                <a:gd name="T23" fmla="*/ 14 w 1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">
                  <a:moveTo>
                    <a:pt x="5" y="4"/>
                  </a:moveTo>
                  <a:lnTo>
                    <a:pt x="11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7" name="Freeform 4718"/>
            <p:cNvSpPr>
              <a:spLocks/>
            </p:cNvSpPr>
            <p:nvPr/>
          </p:nvSpPr>
          <p:spPr bwMode="auto">
            <a:xfrm>
              <a:off x="3634" y="3386"/>
              <a:ext cx="15" cy="4"/>
            </a:xfrm>
            <a:custGeom>
              <a:avLst/>
              <a:gdLst>
                <a:gd name="T0" fmla="*/ 1 w 30"/>
                <a:gd name="T1" fmla="*/ 0 h 9"/>
                <a:gd name="T2" fmla="*/ 0 w 30"/>
                <a:gd name="T3" fmla="*/ 0 h 9"/>
                <a:gd name="T4" fmla="*/ 1 w 30"/>
                <a:gd name="T5" fmla="*/ 0 h 9"/>
                <a:gd name="T6" fmla="*/ 1 w 30"/>
                <a:gd name="T7" fmla="*/ 0 h 9"/>
                <a:gd name="T8" fmla="*/ 1 w 30"/>
                <a:gd name="T9" fmla="*/ 0 h 9"/>
                <a:gd name="T10" fmla="*/ 1 w 30"/>
                <a:gd name="T11" fmla="*/ 0 h 9"/>
                <a:gd name="T12" fmla="*/ 1 w 30"/>
                <a:gd name="T13" fmla="*/ 0 h 9"/>
                <a:gd name="T14" fmla="*/ 1 w 30"/>
                <a:gd name="T15" fmla="*/ 0 h 9"/>
                <a:gd name="T16" fmla="*/ 1 w 30"/>
                <a:gd name="T17" fmla="*/ 0 h 9"/>
                <a:gd name="T18" fmla="*/ 1 w 30"/>
                <a:gd name="T19" fmla="*/ 0 h 9"/>
                <a:gd name="T20" fmla="*/ 1 w 30"/>
                <a:gd name="T21" fmla="*/ 0 h 9"/>
                <a:gd name="T22" fmla="*/ 1 w 30"/>
                <a:gd name="T23" fmla="*/ 0 h 9"/>
                <a:gd name="T24" fmla="*/ 1 w 30"/>
                <a:gd name="T25" fmla="*/ 0 h 9"/>
                <a:gd name="T26" fmla="*/ 1 w 30"/>
                <a:gd name="T27" fmla="*/ 0 h 9"/>
                <a:gd name="T28" fmla="*/ 1 w 30"/>
                <a:gd name="T29" fmla="*/ 0 h 9"/>
                <a:gd name="T30" fmla="*/ 1 w 30"/>
                <a:gd name="T31" fmla="*/ 0 h 9"/>
                <a:gd name="T32" fmla="*/ 1 w 30"/>
                <a:gd name="T33" fmla="*/ 0 h 9"/>
                <a:gd name="T34" fmla="*/ 1 w 30"/>
                <a:gd name="T35" fmla="*/ 0 h 9"/>
                <a:gd name="T36" fmla="*/ 1 w 30"/>
                <a:gd name="T37" fmla="*/ 0 h 9"/>
                <a:gd name="T38" fmla="*/ 1 w 30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9"/>
                <a:gd name="T62" fmla="*/ 30 w 30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9">
                  <a:moveTo>
                    <a:pt x="1" y="9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9"/>
                  </a:lnTo>
                  <a:lnTo>
                    <a:pt x="5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8" name="Freeform 4719"/>
            <p:cNvSpPr>
              <a:spLocks/>
            </p:cNvSpPr>
            <p:nvPr/>
          </p:nvSpPr>
          <p:spPr bwMode="auto">
            <a:xfrm>
              <a:off x="3646" y="3385"/>
              <a:ext cx="4" cy="2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1 h 4"/>
                <a:gd name="T4" fmla="*/ 0 w 9"/>
                <a:gd name="T5" fmla="*/ 1 h 4"/>
                <a:gd name="T6" fmla="*/ 0 w 9"/>
                <a:gd name="T7" fmla="*/ 0 h 4"/>
                <a:gd name="T8" fmla="*/ 0 w 9"/>
                <a:gd name="T9" fmla="*/ 0 h 4"/>
                <a:gd name="T10" fmla="*/ 0 w 9"/>
                <a:gd name="T11" fmla="*/ 0 h 4"/>
                <a:gd name="T12" fmla="*/ 0 w 9"/>
                <a:gd name="T13" fmla="*/ 1 h 4"/>
                <a:gd name="T14" fmla="*/ 0 w 9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0" y="4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9" name="Freeform 4720"/>
            <p:cNvSpPr>
              <a:spLocks/>
            </p:cNvSpPr>
            <p:nvPr/>
          </p:nvSpPr>
          <p:spPr bwMode="auto">
            <a:xfrm>
              <a:off x="3648" y="3385"/>
              <a:ext cx="2" cy="1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0" name="Freeform 4721"/>
            <p:cNvSpPr>
              <a:spLocks/>
            </p:cNvSpPr>
            <p:nvPr/>
          </p:nvSpPr>
          <p:spPr bwMode="auto">
            <a:xfrm>
              <a:off x="3644" y="3386"/>
              <a:ext cx="2" cy="1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0 w 6"/>
                <a:gd name="T5" fmla="*/ 0 h 2"/>
                <a:gd name="T6" fmla="*/ 0 w 6"/>
                <a:gd name="T7" fmla="*/ 1 h 2"/>
                <a:gd name="T8" fmla="*/ 0 w 6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2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" name="Freeform 4722"/>
            <p:cNvSpPr>
              <a:spLocks/>
            </p:cNvSpPr>
            <p:nvPr/>
          </p:nvSpPr>
          <p:spPr bwMode="auto">
            <a:xfrm>
              <a:off x="3638" y="3388"/>
              <a:ext cx="2" cy="1"/>
            </a:xfrm>
            <a:custGeom>
              <a:avLst/>
              <a:gdLst>
                <a:gd name="T0" fmla="*/ 1 w 3"/>
                <a:gd name="T1" fmla="*/ 1 h 1"/>
                <a:gd name="T2" fmla="*/ 0 w 3"/>
                <a:gd name="T3" fmla="*/ 1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1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" name="Freeform 4723"/>
            <p:cNvSpPr>
              <a:spLocks/>
            </p:cNvSpPr>
            <p:nvPr/>
          </p:nvSpPr>
          <p:spPr bwMode="auto">
            <a:xfrm>
              <a:off x="3637" y="3387"/>
              <a:ext cx="8" cy="2"/>
            </a:xfrm>
            <a:custGeom>
              <a:avLst/>
              <a:gdLst>
                <a:gd name="T0" fmla="*/ 1 w 14"/>
                <a:gd name="T1" fmla="*/ 1 h 3"/>
                <a:gd name="T2" fmla="*/ 1 w 14"/>
                <a:gd name="T3" fmla="*/ 0 h 3"/>
                <a:gd name="T4" fmla="*/ 1 w 14"/>
                <a:gd name="T5" fmla="*/ 0 h 3"/>
                <a:gd name="T6" fmla="*/ 1 w 14"/>
                <a:gd name="T7" fmla="*/ 0 h 3"/>
                <a:gd name="T8" fmla="*/ 1 w 14"/>
                <a:gd name="T9" fmla="*/ 0 h 3"/>
                <a:gd name="T10" fmla="*/ 1 w 14"/>
                <a:gd name="T11" fmla="*/ 0 h 3"/>
                <a:gd name="T12" fmla="*/ 1 w 14"/>
                <a:gd name="T13" fmla="*/ 1 h 3"/>
                <a:gd name="T14" fmla="*/ 0 w 14"/>
                <a:gd name="T15" fmla="*/ 1 h 3"/>
                <a:gd name="T16" fmla="*/ 1 w 14"/>
                <a:gd name="T17" fmla="*/ 1 h 3"/>
                <a:gd name="T18" fmla="*/ 1 w 14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5" y="2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3" name="Freeform 4724"/>
            <p:cNvSpPr>
              <a:spLocks/>
            </p:cNvSpPr>
            <p:nvPr/>
          </p:nvSpPr>
          <p:spPr bwMode="auto">
            <a:xfrm>
              <a:off x="3639" y="3388"/>
              <a:ext cx="5" cy="1"/>
            </a:xfrm>
            <a:custGeom>
              <a:avLst/>
              <a:gdLst>
                <a:gd name="T0" fmla="*/ 1 w 9"/>
                <a:gd name="T1" fmla="*/ 1 h 1"/>
                <a:gd name="T2" fmla="*/ 1 w 9"/>
                <a:gd name="T3" fmla="*/ 1 h 1"/>
                <a:gd name="T4" fmla="*/ 0 w 9"/>
                <a:gd name="T5" fmla="*/ 1 h 1"/>
                <a:gd name="T6" fmla="*/ 1 w 9"/>
                <a:gd name="T7" fmla="*/ 0 h 1"/>
                <a:gd name="T8" fmla="*/ 1 w 9"/>
                <a:gd name="T9" fmla="*/ 1 h 1"/>
                <a:gd name="T10" fmla="*/ 1 w 9"/>
                <a:gd name="T11" fmla="*/ 1 h 1"/>
                <a:gd name="T12" fmla="*/ 1 w 9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8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4" name="Freeform 4725"/>
            <p:cNvSpPr>
              <a:spLocks/>
            </p:cNvSpPr>
            <p:nvPr/>
          </p:nvSpPr>
          <p:spPr bwMode="auto">
            <a:xfrm>
              <a:off x="3621" y="3389"/>
              <a:ext cx="17" cy="6"/>
            </a:xfrm>
            <a:custGeom>
              <a:avLst/>
              <a:gdLst>
                <a:gd name="T0" fmla="*/ 0 w 35"/>
                <a:gd name="T1" fmla="*/ 0 h 13"/>
                <a:gd name="T2" fmla="*/ 0 w 35"/>
                <a:gd name="T3" fmla="*/ 0 h 13"/>
                <a:gd name="T4" fmla="*/ 0 w 35"/>
                <a:gd name="T5" fmla="*/ 0 h 13"/>
                <a:gd name="T6" fmla="*/ 0 w 35"/>
                <a:gd name="T7" fmla="*/ 0 h 13"/>
                <a:gd name="T8" fmla="*/ 0 w 35"/>
                <a:gd name="T9" fmla="*/ 0 h 13"/>
                <a:gd name="T10" fmla="*/ 0 w 35"/>
                <a:gd name="T11" fmla="*/ 0 h 13"/>
                <a:gd name="T12" fmla="*/ 0 w 35"/>
                <a:gd name="T13" fmla="*/ 0 h 13"/>
                <a:gd name="T14" fmla="*/ 0 w 35"/>
                <a:gd name="T15" fmla="*/ 0 h 13"/>
                <a:gd name="T16" fmla="*/ 0 w 35"/>
                <a:gd name="T17" fmla="*/ 0 h 13"/>
                <a:gd name="T18" fmla="*/ 0 w 35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13"/>
                <a:gd name="T32" fmla="*/ 35 w 3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13">
                  <a:moveTo>
                    <a:pt x="20" y="8"/>
                  </a:moveTo>
                  <a:lnTo>
                    <a:pt x="31" y="4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17" y="6"/>
                  </a:lnTo>
                  <a:lnTo>
                    <a:pt x="9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9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5" name="Freeform 4726"/>
            <p:cNvSpPr>
              <a:spLocks/>
            </p:cNvSpPr>
            <p:nvPr/>
          </p:nvSpPr>
          <p:spPr bwMode="auto">
            <a:xfrm>
              <a:off x="3627" y="3390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w 31"/>
                <a:gd name="T23" fmla="*/ 0 h 11"/>
                <a:gd name="T24" fmla="*/ 0 w 31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1"/>
                <a:gd name="T41" fmla="*/ 31 w 31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1">
                  <a:moveTo>
                    <a:pt x="9" y="6"/>
                  </a:move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3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4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6" name="Freeform 4727"/>
            <p:cNvSpPr>
              <a:spLocks/>
            </p:cNvSpPr>
            <p:nvPr/>
          </p:nvSpPr>
          <p:spPr bwMode="auto">
            <a:xfrm>
              <a:off x="3624" y="3394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1 h 4"/>
                <a:gd name="T4" fmla="*/ 1 w 3"/>
                <a:gd name="T5" fmla="*/ 1 h 4"/>
                <a:gd name="T6" fmla="*/ 0 w 3"/>
                <a:gd name="T7" fmla="*/ 1 h 4"/>
                <a:gd name="T8" fmla="*/ 1 w 3"/>
                <a:gd name="T9" fmla="*/ 1 h 4"/>
                <a:gd name="T10" fmla="*/ 1 w 3"/>
                <a:gd name="T11" fmla="*/ 0 h 4"/>
                <a:gd name="T12" fmla="*/ 1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7" name="Freeform 4728"/>
            <p:cNvSpPr>
              <a:spLocks/>
            </p:cNvSpPr>
            <p:nvPr/>
          </p:nvSpPr>
          <p:spPr bwMode="auto">
            <a:xfrm>
              <a:off x="3619" y="3395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0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8" name="Freeform 4729"/>
            <p:cNvSpPr>
              <a:spLocks/>
            </p:cNvSpPr>
            <p:nvPr/>
          </p:nvSpPr>
          <p:spPr bwMode="auto">
            <a:xfrm>
              <a:off x="3620" y="3374"/>
              <a:ext cx="3" cy="6"/>
            </a:xfrm>
            <a:custGeom>
              <a:avLst/>
              <a:gdLst>
                <a:gd name="T0" fmla="*/ 1 w 5"/>
                <a:gd name="T1" fmla="*/ 1 h 10"/>
                <a:gd name="T2" fmla="*/ 1 w 5"/>
                <a:gd name="T3" fmla="*/ 1 h 10"/>
                <a:gd name="T4" fmla="*/ 1 w 5"/>
                <a:gd name="T5" fmla="*/ 0 h 10"/>
                <a:gd name="T6" fmla="*/ 1 w 5"/>
                <a:gd name="T7" fmla="*/ 1 h 10"/>
                <a:gd name="T8" fmla="*/ 1 w 5"/>
                <a:gd name="T9" fmla="*/ 1 h 10"/>
                <a:gd name="T10" fmla="*/ 0 w 5"/>
                <a:gd name="T11" fmla="*/ 1 h 10"/>
                <a:gd name="T12" fmla="*/ 1 w 5"/>
                <a:gd name="T13" fmla="*/ 1 h 10"/>
                <a:gd name="T14" fmla="*/ 1 w 5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3" y="7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" name="Freeform 4730"/>
            <p:cNvSpPr>
              <a:spLocks/>
            </p:cNvSpPr>
            <p:nvPr/>
          </p:nvSpPr>
          <p:spPr bwMode="auto">
            <a:xfrm>
              <a:off x="3623" y="3374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" name="Freeform 4731"/>
            <p:cNvSpPr>
              <a:spLocks/>
            </p:cNvSpPr>
            <p:nvPr/>
          </p:nvSpPr>
          <p:spPr bwMode="auto">
            <a:xfrm>
              <a:off x="3622" y="3379"/>
              <a:ext cx="6" cy="2"/>
            </a:xfrm>
            <a:custGeom>
              <a:avLst/>
              <a:gdLst>
                <a:gd name="T0" fmla="*/ 1 w 11"/>
                <a:gd name="T1" fmla="*/ 1 h 3"/>
                <a:gd name="T2" fmla="*/ 1 w 11"/>
                <a:gd name="T3" fmla="*/ 1 h 3"/>
                <a:gd name="T4" fmla="*/ 1 w 11"/>
                <a:gd name="T5" fmla="*/ 1 h 3"/>
                <a:gd name="T6" fmla="*/ 0 w 11"/>
                <a:gd name="T7" fmla="*/ 1 h 3"/>
                <a:gd name="T8" fmla="*/ 0 w 11"/>
                <a:gd name="T9" fmla="*/ 0 h 3"/>
                <a:gd name="T10" fmla="*/ 1 w 11"/>
                <a:gd name="T11" fmla="*/ 0 h 3"/>
                <a:gd name="T12" fmla="*/ 1 w 11"/>
                <a:gd name="T13" fmla="*/ 1 h 3"/>
                <a:gd name="T14" fmla="*/ 1 w 11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3"/>
                <a:gd name="T26" fmla="*/ 11 w 11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3">
                  <a:moveTo>
                    <a:pt x="11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1" name="Freeform 4732"/>
            <p:cNvSpPr>
              <a:spLocks/>
            </p:cNvSpPr>
            <p:nvPr/>
          </p:nvSpPr>
          <p:spPr bwMode="auto">
            <a:xfrm>
              <a:off x="3620" y="3381"/>
              <a:ext cx="5" cy="14"/>
            </a:xfrm>
            <a:custGeom>
              <a:avLst/>
              <a:gdLst>
                <a:gd name="T0" fmla="*/ 1 w 9"/>
                <a:gd name="T1" fmla="*/ 0 h 29"/>
                <a:gd name="T2" fmla="*/ 1 w 9"/>
                <a:gd name="T3" fmla="*/ 0 h 29"/>
                <a:gd name="T4" fmla="*/ 1 w 9"/>
                <a:gd name="T5" fmla="*/ 0 h 29"/>
                <a:gd name="T6" fmla="*/ 1 w 9"/>
                <a:gd name="T7" fmla="*/ 0 h 29"/>
                <a:gd name="T8" fmla="*/ 1 w 9"/>
                <a:gd name="T9" fmla="*/ 0 h 29"/>
                <a:gd name="T10" fmla="*/ 1 w 9"/>
                <a:gd name="T11" fmla="*/ 0 h 29"/>
                <a:gd name="T12" fmla="*/ 1 w 9"/>
                <a:gd name="T13" fmla="*/ 0 h 29"/>
                <a:gd name="T14" fmla="*/ 0 w 9"/>
                <a:gd name="T15" fmla="*/ 0 h 29"/>
                <a:gd name="T16" fmla="*/ 0 w 9"/>
                <a:gd name="T17" fmla="*/ 0 h 29"/>
                <a:gd name="T18" fmla="*/ 0 w 9"/>
                <a:gd name="T19" fmla="*/ 0 h 29"/>
                <a:gd name="T20" fmla="*/ 1 w 9"/>
                <a:gd name="T21" fmla="*/ 0 h 29"/>
                <a:gd name="T22" fmla="*/ 1 w 9"/>
                <a:gd name="T23" fmla="*/ 0 h 29"/>
                <a:gd name="T24" fmla="*/ 1 w 9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9"/>
                <a:gd name="T41" fmla="*/ 9 w 9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9">
                  <a:moveTo>
                    <a:pt x="5" y="15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7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2" name="Freeform 4733"/>
            <p:cNvSpPr>
              <a:spLocks/>
            </p:cNvSpPr>
            <p:nvPr/>
          </p:nvSpPr>
          <p:spPr bwMode="auto">
            <a:xfrm>
              <a:off x="3623" y="3381"/>
              <a:ext cx="4" cy="14"/>
            </a:xfrm>
            <a:custGeom>
              <a:avLst/>
              <a:gdLst>
                <a:gd name="T0" fmla="*/ 1 w 7"/>
                <a:gd name="T1" fmla="*/ 1 h 27"/>
                <a:gd name="T2" fmla="*/ 0 w 7"/>
                <a:gd name="T3" fmla="*/ 1 h 27"/>
                <a:gd name="T4" fmla="*/ 0 w 7"/>
                <a:gd name="T5" fmla="*/ 0 h 27"/>
                <a:gd name="T6" fmla="*/ 1 w 7"/>
                <a:gd name="T7" fmla="*/ 0 h 27"/>
                <a:gd name="T8" fmla="*/ 1 w 7"/>
                <a:gd name="T9" fmla="*/ 0 h 27"/>
                <a:gd name="T10" fmla="*/ 1 w 7"/>
                <a:gd name="T11" fmla="*/ 1 h 27"/>
                <a:gd name="T12" fmla="*/ 1 w 7"/>
                <a:gd name="T13" fmla="*/ 1 h 27"/>
                <a:gd name="T14" fmla="*/ 1 w 7"/>
                <a:gd name="T15" fmla="*/ 1 h 27"/>
                <a:gd name="T16" fmla="*/ 1 w 7"/>
                <a:gd name="T17" fmla="*/ 1 h 27"/>
                <a:gd name="T18" fmla="*/ 1 w 7"/>
                <a:gd name="T19" fmla="*/ 1 h 27"/>
                <a:gd name="T20" fmla="*/ 1 w 7"/>
                <a:gd name="T21" fmla="*/ 1 h 27"/>
                <a:gd name="T22" fmla="*/ 1 w 7"/>
                <a:gd name="T23" fmla="*/ 1 h 27"/>
                <a:gd name="T24" fmla="*/ 1 w 7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2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" y="14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3" name="Freeform 4734"/>
            <p:cNvSpPr>
              <a:spLocks/>
            </p:cNvSpPr>
            <p:nvPr/>
          </p:nvSpPr>
          <p:spPr bwMode="auto">
            <a:xfrm>
              <a:off x="3620" y="3375"/>
              <a:ext cx="3" cy="5"/>
            </a:xfrm>
            <a:custGeom>
              <a:avLst/>
              <a:gdLst>
                <a:gd name="T0" fmla="*/ 1 w 5"/>
                <a:gd name="T1" fmla="*/ 1 h 9"/>
                <a:gd name="T2" fmla="*/ 1 w 5"/>
                <a:gd name="T3" fmla="*/ 1 h 9"/>
                <a:gd name="T4" fmla="*/ 1 w 5"/>
                <a:gd name="T5" fmla="*/ 0 h 9"/>
                <a:gd name="T6" fmla="*/ 1 w 5"/>
                <a:gd name="T7" fmla="*/ 1 h 9"/>
                <a:gd name="T8" fmla="*/ 1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1 w 5"/>
                <a:gd name="T15" fmla="*/ 1 h 9"/>
                <a:gd name="T16" fmla="*/ 1 w 5"/>
                <a:gd name="T17" fmla="*/ 1 h 9"/>
                <a:gd name="T18" fmla="*/ 1 w 5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4" name="Freeform 4735"/>
            <p:cNvSpPr>
              <a:spLocks/>
            </p:cNvSpPr>
            <p:nvPr/>
          </p:nvSpPr>
          <p:spPr bwMode="auto">
            <a:xfrm>
              <a:off x="3702" y="3352"/>
              <a:ext cx="7" cy="2"/>
            </a:xfrm>
            <a:custGeom>
              <a:avLst/>
              <a:gdLst>
                <a:gd name="T0" fmla="*/ 1 w 13"/>
                <a:gd name="T1" fmla="*/ 1 h 3"/>
                <a:gd name="T2" fmla="*/ 1 w 13"/>
                <a:gd name="T3" fmla="*/ 1 h 3"/>
                <a:gd name="T4" fmla="*/ 1 w 13"/>
                <a:gd name="T5" fmla="*/ 0 h 3"/>
                <a:gd name="T6" fmla="*/ 1 w 13"/>
                <a:gd name="T7" fmla="*/ 0 h 3"/>
                <a:gd name="T8" fmla="*/ 1 w 13"/>
                <a:gd name="T9" fmla="*/ 1 h 3"/>
                <a:gd name="T10" fmla="*/ 0 w 13"/>
                <a:gd name="T11" fmla="*/ 1 h 3"/>
                <a:gd name="T12" fmla="*/ 0 w 13"/>
                <a:gd name="T13" fmla="*/ 1 h 3"/>
                <a:gd name="T14" fmla="*/ 1 w 13"/>
                <a:gd name="T15" fmla="*/ 1 h 3"/>
                <a:gd name="T16" fmla="*/ 1 w 13"/>
                <a:gd name="T17" fmla="*/ 1 h 3"/>
                <a:gd name="T18" fmla="*/ 1 w 13"/>
                <a:gd name="T19" fmla="*/ 1 h 3"/>
                <a:gd name="T20" fmla="*/ 1 w 13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3"/>
                <a:gd name="T35" fmla="*/ 13 w 1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3">
                  <a:moveTo>
                    <a:pt x="6" y="3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4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5" name="Freeform 4736"/>
            <p:cNvSpPr>
              <a:spLocks/>
            </p:cNvSpPr>
            <p:nvPr/>
          </p:nvSpPr>
          <p:spPr bwMode="auto">
            <a:xfrm>
              <a:off x="3678" y="3359"/>
              <a:ext cx="11" cy="3"/>
            </a:xfrm>
            <a:custGeom>
              <a:avLst/>
              <a:gdLst>
                <a:gd name="T0" fmla="*/ 1 w 21"/>
                <a:gd name="T1" fmla="*/ 0 h 5"/>
                <a:gd name="T2" fmla="*/ 1 w 21"/>
                <a:gd name="T3" fmla="*/ 1 h 5"/>
                <a:gd name="T4" fmla="*/ 0 w 21"/>
                <a:gd name="T5" fmla="*/ 1 h 5"/>
                <a:gd name="T6" fmla="*/ 1 w 21"/>
                <a:gd name="T7" fmla="*/ 1 h 5"/>
                <a:gd name="T8" fmla="*/ 1 w 21"/>
                <a:gd name="T9" fmla="*/ 1 h 5"/>
                <a:gd name="T10" fmla="*/ 1 w 21"/>
                <a:gd name="T11" fmla="*/ 1 h 5"/>
                <a:gd name="T12" fmla="*/ 1 w 21"/>
                <a:gd name="T13" fmla="*/ 0 h 5"/>
                <a:gd name="T14" fmla="*/ 1 w 21"/>
                <a:gd name="T15" fmla="*/ 0 h 5"/>
                <a:gd name="T16" fmla="*/ 1 w 2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"/>
                <a:gd name="T29" fmla="*/ 21 w 2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">
                  <a:moveTo>
                    <a:pt x="20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" name="Freeform 4737"/>
            <p:cNvSpPr>
              <a:spLocks/>
            </p:cNvSpPr>
            <p:nvPr/>
          </p:nvSpPr>
          <p:spPr bwMode="auto">
            <a:xfrm>
              <a:off x="3702" y="3353"/>
              <a:ext cx="3" cy="1"/>
            </a:xfrm>
            <a:custGeom>
              <a:avLst/>
              <a:gdLst>
                <a:gd name="T0" fmla="*/ 1 w 6"/>
                <a:gd name="T1" fmla="*/ 0 h 4"/>
                <a:gd name="T2" fmla="*/ 1 w 6"/>
                <a:gd name="T3" fmla="*/ 0 h 4"/>
                <a:gd name="T4" fmla="*/ 0 w 6"/>
                <a:gd name="T5" fmla="*/ 0 h 4"/>
                <a:gd name="T6" fmla="*/ 0 w 6"/>
                <a:gd name="T7" fmla="*/ 0 h 4"/>
                <a:gd name="T8" fmla="*/ 1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" name="Freeform 4738"/>
            <p:cNvSpPr>
              <a:spLocks/>
            </p:cNvSpPr>
            <p:nvPr/>
          </p:nvSpPr>
          <p:spPr bwMode="auto">
            <a:xfrm>
              <a:off x="3702" y="3353"/>
              <a:ext cx="4" cy="1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1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1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" name="Freeform 4739"/>
            <p:cNvSpPr>
              <a:spLocks/>
            </p:cNvSpPr>
            <p:nvPr/>
          </p:nvSpPr>
          <p:spPr bwMode="auto">
            <a:xfrm>
              <a:off x="3682" y="3359"/>
              <a:ext cx="9" cy="3"/>
            </a:xfrm>
            <a:custGeom>
              <a:avLst/>
              <a:gdLst>
                <a:gd name="T0" fmla="*/ 1 w 16"/>
                <a:gd name="T1" fmla="*/ 0 h 5"/>
                <a:gd name="T2" fmla="*/ 1 w 16"/>
                <a:gd name="T3" fmla="*/ 1 h 5"/>
                <a:gd name="T4" fmla="*/ 1 w 16"/>
                <a:gd name="T5" fmla="*/ 1 h 5"/>
                <a:gd name="T6" fmla="*/ 0 w 16"/>
                <a:gd name="T7" fmla="*/ 1 h 5"/>
                <a:gd name="T8" fmla="*/ 1 w 16"/>
                <a:gd name="T9" fmla="*/ 1 h 5"/>
                <a:gd name="T10" fmla="*/ 1 w 16"/>
                <a:gd name="T11" fmla="*/ 1 h 5"/>
                <a:gd name="T12" fmla="*/ 1 w 16"/>
                <a:gd name="T13" fmla="*/ 0 h 5"/>
                <a:gd name="T14" fmla="*/ 1 w 1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"/>
                <a:gd name="T26" fmla="*/ 16 w 1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">
                  <a:moveTo>
                    <a:pt x="16" y="0"/>
                  </a:move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9" name="Freeform 4740"/>
            <p:cNvSpPr>
              <a:spLocks/>
            </p:cNvSpPr>
            <p:nvPr/>
          </p:nvSpPr>
          <p:spPr bwMode="auto">
            <a:xfrm>
              <a:off x="3702" y="3353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1 w 8"/>
                <a:gd name="T5" fmla="*/ 0 h 4"/>
                <a:gd name="T6" fmla="*/ 1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1 w 8"/>
                <a:gd name="T13" fmla="*/ 0 h 4"/>
                <a:gd name="T14" fmla="*/ 1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6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0" name="Freeform 4741"/>
            <p:cNvSpPr>
              <a:spLocks/>
            </p:cNvSpPr>
            <p:nvPr/>
          </p:nvSpPr>
          <p:spPr bwMode="auto">
            <a:xfrm>
              <a:off x="3704" y="3352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1 h 3"/>
                <a:gd name="T6" fmla="*/ 1 w 9"/>
                <a:gd name="T7" fmla="*/ 1 h 3"/>
                <a:gd name="T8" fmla="*/ 0 w 9"/>
                <a:gd name="T9" fmla="*/ 1 h 3"/>
                <a:gd name="T10" fmla="*/ 1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1" name="Freeform 4742"/>
            <p:cNvSpPr>
              <a:spLocks/>
            </p:cNvSpPr>
            <p:nvPr/>
          </p:nvSpPr>
          <p:spPr bwMode="auto">
            <a:xfrm>
              <a:off x="3704" y="3352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0 w 9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3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2" name="Freeform 4743"/>
            <p:cNvSpPr>
              <a:spLocks/>
            </p:cNvSpPr>
            <p:nvPr/>
          </p:nvSpPr>
          <p:spPr bwMode="auto">
            <a:xfrm>
              <a:off x="3701" y="3354"/>
              <a:ext cx="4" cy="1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0 h 4"/>
                <a:gd name="T10" fmla="*/ 1 w 7"/>
                <a:gd name="T11" fmla="*/ 0 h 4"/>
                <a:gd name="T12" fmla="*/ 0 w 7"/>
                <a:gd name="T13" fmla="*/ 0 h 4"/>
                <a:gd name="T14" fmla="*/ 1 w 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1" y="4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3" name="Freeform 4744"/>
            <p:cNvSpPr>
              <a:spLocks/>
            </p:cNvSpPr>
            <p:nvPr/>
          </p:nvSpPr>
          <p:spPr bwMode="auto">
            <a:xfrm>
              <a:off x="3678" y="3361"/>
              <a:ext cx="2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1 w 3"/>
                <a:gd name="T11" fmla="*/ 1 h 1"/>
                <a:gd name="T12" fmla="*/ 1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" name="Freeform 4745"/>
            <p:cNvSpPr>
              <a:spLocks/>
            </p:cNvSpPr>
            <p:nvPr/>
          </p:nvSpPr>
          <p:spPr bwMode="auto">
            <a:xfrm>
              <a:off x="3704" y="3352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1 w 9"/>
                <a:gd name="T7" fmla="*/ 0 h 3"/>
                <a:gd name="T8" fmla="*/ 1 w 9"/>
                <a:gd name="T9" fmla="*/ 1 h 3"/>
                <a:gd name="T10" fmla="*/ 1 w 9"/>
                <a:gd name="T11" fmla="*/ 1 h 3"/>
                <a:gd name="T12" fmla="*/ 0 w 9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"/>
                <a:gd name="T23" fmla="*/ 9 w 9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">
                  <a:moveTo>
                    <a:pt x="0" y="3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" name="Freeform 4746"/>
            <p:cNvSpPr>
              <a:spLocks/>
            </p:cNvSpPr>
            <p:nvPr/>
          </p:nvSpPr>
          <p:spPr bwMode="auto">
            <a:xfrm>
              <a:off x="3707" y="3352"/>
              <a:ext cx="2" cy="1"/>
            </a:xfrm>
            <a:custGeom>
              <a:avLst/>
              <a:gdLst>
                <a:gd name="T0" fmla="*/ 1 w 4"/>
                <a:gd name="T1" fmla="*/ 1 h 1"/>
                <a:gd name="T2" fmla="*/ 1 w 4"/>
                <a:gd name="T3" fmla="*/ 1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" name="Freeform 4747"/>
            <p:cNvSpPr>
              <a:spLocks/>
            </p:cNvSpPr>
            <p:nvPr/>
          </p:nvSpPr>
          <p:spPr bwMode="auto">
            <a:xfrm>
              <a:off x="3684" y="3354"/>
              <a:ext cx="21" cy="6"/>
            </a:xfrm>
            <a:custGeom>
              <a:avLst/>
              <a:gdLst>
                <a:gd name="T0" fmla="*/ 1 w 42"/>
                <a:gd name="T1" fmla="*/ 0 h 13"/>
                <a:gd name="T2" fmla="*/ 1 w 42"/>
                <a:gd name="T3" fmla="*/ 0 h 13"/>
                <a:gd name="T4" fmla="*/ 1 w 42"/>
                <a:gd name="T5" fmla="*/ 0 h 13"/>
                <a:gd name="T6" fmla="*/ 1 w 42"/>
                <a:gd name="T7" fmla="*/ 0 h 13"/>
                <a:gd name="T8" fmla="*/ 1 w 42"/>
                <a:gd name="T9" fmla="*/ 0 h 13"/>
                <a:gd name="T10" fmla="*/ 1 w 42"/>
                <a:gd name="T11" fmla="*/ 0 h 13"/>
                <a:gd name="T12" fmla="*/ 1 w 42"/>
                <a:gd name="T13" fmla="*/ 0 h 13"/>
                <a:gd name="T14" fmla="*/ 1 w 42"/>
                <a:gd name="T15" fmla="*/ 0 h 13"/>
                <a:gd name="T16" fmla="*/ 1 w 42"/>
                <a:gd name="T17" fmla="*/ 0 h 13"/>
                <a:gd name="T18" fmla="*/ 1 w 42"/>
                <a:gd name="T19" fmla="*/ 0 h 13"/>
                <a:gd name="T20" fmla="*/ 1 w 42"/>
                <a:gd name="T21" fmla="*/ 0 h 13"/>
                <a:gd name="T22" fmla="*/ 1 w 42"/>
                <a:gd name="T23" fmla="*/ 0 h 13"/>
                <a:gd name="T24" fmla="*/ 1 w 42"/>
                <a:gd name="T25" fmla="*/ 0 h 13"/>
                <a:gd name="T26" fmla="*/ 1 w 42"/>
                <a:gd name="T27" fmla="*/ 0 h 13"/>
                <a:gd name="T28" fmla="*/ 0 w 42"/>
                <a:gd name="T29" fmla="*/ 0 h 13"/>
                <a:gd name="T30" fmla="*/ 1 w 42"/>
                <a:gd name="T31" fmla="*/ 0 h 13"/>
                <a:gd name="T32" fmla="*/ 1 w 4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3"/>
                <a:gd name="T53" fmla="*/ 42 w 4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3">
                  <a:moveTo>
                    <a:pt x="24" y="6"/>
                  </a:moveTo>
                  <a:lnTo>
                    <a:pt x="31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3" y="4"/>
                  </a:lnTo>
                  <a:lnTo>
                    <a:pt x="29" y="6"/>
                  </a:lnTo>
                  <a:lnTo>
                    <a:pt x="24" y="7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3" y="7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7" name="Freeform 4748"/>
            <p:cNvSpPr>
              <a:spLocks/>
            </p:cNvSpPr>
            <p:nvPr/>
          </p:nvSpPr>
          <p:spPr bwMode="auto">
            <a:xfrm>
              <a:off x="3691" y="3354"/>
              <a:ext cx="10" cy="3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0 h 7"/>
                <a:gd name="T4" fmla="*/ 0 w 22"/>
                <a:gd name="T5" fmla="*/ 0 h 7"/>
                <a:gd name="T6" fmla="*/ 0 w 22"/>
                <a:gd name="T7" fmla="*/ 0 h 7"/>
                <a:gd name="T8" fmla="*/ 0 w 22"/>
                <a:gd name="T9" fmla="*/ 0 h 7"/>
                <a:gd name="T10" fmla="*/ 0 w 22"/>
                <a:gd name="T11" fmla="*/ 0 h 7"/>
                <a:gd name="T12" fmla="*/ 0 w 22"/>
                <a:gd name="T13" fmla="*/ 0 h 7"/>
                <a:gd name="T14" fmla="*/ 0 w 22"/>
                <a:gd name="T15" fmla="*/ 0 h 7"/>
                <a:gd name="T16" fmla="*/ 0 w 22"/>
                <a:gd name="T17" fmla="*/ 0 h 7"/>
                <a:gd name="T18" fmla="*/ 0 w 22"/>
                <a:gd name="T19" fmla="*/ 0 h 7"/>
                <a:gd name="T20" fmla="*/ 0 w 22"/>
                <a:gd name="T21" fmla="*/ 0 h 7"/>
                <a:gd name="T22" fmla="*/ 0 w 22"/>
                <a:gd name="T23" fmla="*/ 0 h 7"/>
                <a:gd name="T24" fmla="*/ 0 w 2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"/>
                <a:gd name="T41" fmla="*/ 22 w 2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">
                  <a:moveTo>
                    <a:pt x="22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5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9" y="4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8" name="Freeform 4749"/>
            <p:cNvSpPr>
              <a:spLocks/>
            </p:cNvSpPr>
            <p:nvPr/>
          </p:nvSpPr>
          <p:spPr bwMode="auto">
            <a:xfrm>
              <a:off x="3695" y="3355"/>
              <a:ext cx="7" cy="2"/>
            </a:xfrm>
            <a:custGeom>
              <a:avLst/>
              <a:gdLst>
                <a:gd name="T0" fmla="*/ 1 w 14"/>
                <a:gd name="T1" fmla="*/ 0 h 3"/>
                <a:gd name="T2" fmla="*/ 1 w 14"/>
                <a:gd name="T3" fmla="*/ 0 h 3"/>
                <a:gd name="T4" fmla="*/ 1 w 14"/>
                <a:gd name="T5" fmla="*/ 1 h 3"/>
                <a:gd name="T6" fmla="*/ 1 w 14"/>
                <a:gd name="T7" fmla="*/ 1 h 3"/>
                <a:gd name="T8" fmla="*/ 1 w 14"/>
                <a:gd name="T9" fmla="*/ 1 h 3"/>
                <a:gd name="T10" fmla="*/ 0 w 14"/>
                <a:gd name="T11" fmla="*/ 1 h 3"/>
                <a:gd name="T12" fmla="*/ 1 w 14"/>
                <a:gd name="T13" fmla="*/ 1 h 3"/>
                <a:gd name="T14" fmla="*/ 1 w 14"/>
                <a:gd name="T15" fmla="*/ 1 h 3"/>
                <a:gd name="T16" fmla="*/ 1 w 14"/>
                <a:gd name="T17" fmla="*/ 0 h 3"/>
                <a:gd name="T18" fmla="*/ 1 w 14"/>
                <a:gd name="T19" fmla="*/ 0 h 3"/>
                <a:gd name="T20" fmla="*/ 1 w 1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3"/>
                <a:gd name="T35" fmla="*/ 14 w 1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3">
                  <a:moveTo>
                    <a:pt x="13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9" name="Freeform 4750"/>
            <p:cNvSpPr>
              <a:spLocks/>
            </p:cNvSpPr>
            <p:nvPr/>
          </p:nvSpPr>
          <p:spPr bwMode="auto">
            <a:xfrm>
              <a:off x="3682" y="3354"/>
              <a:ext cx="2" cy="9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1 h 16"/>
                <a:gd name="T4" fmla="*/ 0 w 5"/>
                <a:gd name="T5" fmla="*/ 1 h 16"/>
                <a:gd name="T6" fmla="*/ 0 w 5"/>
                <a:gd name="T7" fmla="*/ 1 h 16"/>
                <a:gd name="T8" fmla="*/ 0 w 5"/>
                <a:gd name="T9" fmla="*/ 1 h 16"/>
                <a:gd name="T10" fmla="*/ 0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0 w 5"/>
                <a:gd name="T17" fmla="*/ 1 h 16"/>
                <a:gd name="T18" fmla="*/ 0 w 5"/>
                <a:gd name="T19" fmla="*/ 0 h 16"/>
                <a:gd name="T20" fmla="*/ 0 w 5"/>
                <a:gd name="T21" fmla="*/ 0 h 16"/>
                <a:gd name="T22" fmla="*/ 0 w 5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6"/>
                <a:gd name="T38" fmla="*/ 5 w 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6">
                  <a:moveTo>
                    <a:pt x="5" y="2"/>
                  </a:moveTo>
                  <a:lnTo>
                    <a:pt x="4" y="5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0" name="Freeform 4751"/>
            <p:cNvSpPr>
              <a:spLocks/>
            </p:cNvSpPr>
            <p:nvPr/>
          </p:nvSpPr>
          <p:spPr bwMode="auto">
            <a:xfrm>
              <a:off x="3677" y="3354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9" y="2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1" name="Freeform 4752"/>
            <p:cNvSpPr>
              <a:spLocks/>
            </p:cNvSpPr>
            <p:nvPr/>
          </p:nvSpPr>
          <p:spPr bwMode="auto">
            <a:xfrm>
              <a:off x="3684" y="3341"/>
              <a:ext cx="3" cy="4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1 w 6"/>
                <a:gd name="T5" fmla="*/ 0 h 9"/>
                <a:gd name="T6" fmla="*/ 0 w 6"/>
                <a:gd name="T7" fmla="*/ 0 h 9"/>
                <a:gd name="T8" fmla="*/ 1 w 6"/>
                <a:gd name="T9" fmla="*/ 0 h 9"/>
                <a:gd name="T10" fmla="*/ 1 w 6"/>
                <a:gd name="T11" fmla="*/ 0 h 9"/>
                <a:gd name="T12" fmla="*/ 1 w 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6" y="9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" name="Freeform 4753"/>
            <p:cNvSpPr>
              <a:spLocks/>
            </p:cNvSpPr>
            <p:nvPr/>
          </p:nvSpPr>
          <p:spPr bwMode="auto">
            <a:xfrm>
              <a:off x="3682" y="3336"/>
              <a:ext cx="4" cy="6"/>
            </a:xfrm>
            <a:custGeom>
              <a:avLst/>
              <a:gdLst>
                <a:gd name="T0" fmla="*/ 0 w 9"/>
                <a:gd name="T1" fmla="*/ 1 h 11"/>
                <a:gd name="T2" fmla="*/ 0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0 w 9"/>
                <a:gd name="T9" fmla="*/ 1 h 11"/>
                <a:gd name="T10" fmla="*/ 0 w 9"/>
                <a:gd name="T11" fmla="*/ 0 h 11"/>
                <a:gd name="T12" fmla="*/ 0 w 9"/>
                <a:gd name="T13" fmla="*/ 1 h 11"/>
                <a:gd name="T14" fmla="*/ 0 w 9"/>
                <a:gd name="T15" fmla="*/ 1 h 11"/>
                <a:gd name="T16" fmla="*/ 0 w 9"/>
                <a:gd name="T17" fmla="*/ 1 h 11"/>
                <a:gd name="T18" fmla="*/ 0 w 9"/>
                <a:gd name="T19" fmla="*/ 1 h 11"/>
                <a:gd name="T20" fmla="*/ 0 w 9"/>
                <a:gd name="T21" fmla="*/ 1 h 11"/>
                <a:gd name="T22" fmla="*/ 0 w 9"/>
                <a:gd name="T23" fmla="*/ 1 h 11"/>
                <a:gd name="T24" fmla="*/ 0 w 9"/>
                <a:gd name="T25" fmla="*/ 1 h 11"/>
                <a:gd name="T26" fmla="*/ 0 w 9"/>
                <a:gd name="T27" fmla="*/ 1 h 11"/>
                <a:gd name="T28" fmla="*/ 0 w 9"/>
                <a:gd name="T29" fmla="*/ 1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11"/>
                <a:gd name="T47" fmla="*/ 9 w 9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11">
                  <a:moveTo>
                    <a:pt x="7" y="9"/>
                  </a:moveTo>
                  <a:lnTo>
                    <a:pt x="9" y="9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" name="Freeform 4754"/>
            <p:cNvSpPr>
              <a:spLocks/>
            </p:cNvSpPr>
            <p:nvPr/>
          </p:nvSpPr>
          <p:spPr bwMode="auto">
            <a:xfrm>
              <a:off x="3682" y="3340"/>
              <a:ext cx="2" cy="3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1 h 5"/>
                <a:gd name="T10" fmla="*/ 1 w 3"/>
                <a:gd name="T11" fmla="*/ 1 h 5"/>
                <a:gd name="T12" fmla="*/ 1 w 3"/>
                <a:gd name="T13" fmla="*/ 1 h 5"/>
                <a:gd name="T14" fmla="*/ 1 w 3"/>
                <a:gd name="T15" fmla="*/ 1 h 5"/>
                <a:gd name="T16" fmla="*/ 1 w 3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4" name="Freeform 4755"/>
            <p:cNvSpPr>
              <a:spLocks/>
            </p:cNvSpPr>
            <p:nvPr/>
          </p:nvSpPr>
          <p:spPr bwMode="auto">
            <a:xfrm>
              <a:off x="3682" y="3337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1 h 7"/>
                <a:gd name="T6" fmla="*/ 1 w 5"/>
                <a:gd name="T7" fmla="*/ 1 h 7"/>
                <a:gd name="T8" fmla="*/ 1 w 5"/>
                <a:gd name="T9" fmla="*/ 0 h 7"/>
                <a:gd name="T10" fmla="*/ 1 w 5"/>
                <a:gd name="T11" fmla="*/ 0 h 7"/>
                <a:gd name="T12" fmla="*/ 1 w 5"/>
                <a:gd name="T13" fmla="*/ 1 h 7"/>
                <a:gd name="T14" fmla="*/ 0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1 w 5"/>
                <a:gd name="T21" fmla="*/ 1 h 7"/>
                <a:gd name="T22" fmla="*/ 1 w 5"/>
                <a:gd name="T23" fmla="*/ 1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7"/>
                <a:gd name="T38" fmla="*/ 5 w 5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5" name="Freeform 4756"/>
            <p:cNvSpPr>
              <a:spLocks/>
            </p:cNvSpPr>
            <p:nvPr/>
          </p:nvSpPr>
          <p:spPr bwMode="auto">
            <a:xfrm>
              <a:off x="3683" y="333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1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6" name="Freeform 4757"/>
            <p:cNvSpPr>
              <a:spLocks/>
            </p:cNvSpPr>
            <p:nvPr/>
          </p:nvSpPr>
          <p:spPr bwMode="auto">
            <a:xfrm>
              <a:off x="3682" y="3361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" name="Freeform 4758"/>
            <p:cNvSpPr>
              <a:spLocks/>
            </p:cNvSpPr>
            <p:nvPr/>
          </p:nvSpPr>
          <p:spPr bwMode="auto">
            <a:xfrm>
              <a:off x="3677" y="3359"/>
              <a:ext cx="2" cy="3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1 w 4"/>
                <a:gd name="T5" fmla="*/ 1 h 5"/>
                <a:gd name="T6" fmla="*/ 1 w 4"/>
                <a:gd name="T7" fmla="*/ 1 h 5"/>
                <a:gd name="T8" fmla="*/ 0 w 4"/>
                <a:gd name="T9" fmla="*/ 1 h 5"/>
                <a:gd name="T10" fmla="*/ 1 w 4"/>
                <a:gd name="T11" fmla="*/ 0 h 5"/>
                <a:gd name="T12" fmla="*/ 1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5"/>
                <a:gd name="T32" fmla="*/ 4 w 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5">
                  <a:moveTo>
                    <a:pt x="2" y="2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8" name="Freeform 4759"/>
            <p:cNvSpPr>
              <a:spLocks/>
            </p:cNvSpPr>
            <p:nvPr/>
          </p:nvSpPr>
          <p:spPr bwMode="auto">
            <a:xfrm>
              <a:off x="3678" y="3341"/>
              <a:ext cx="8" cy="16"/>
            </a:xfrm>
            <a:custGeom>
              <a:avLst/>
              <a:gdLst>
                <a:gd name="T0" fmla="*/ 1 w 16"/>
                <a:gd name="T1" fmla="*/ 1 h 32"/>
                <a:gd name="T2" fmla="*/ 1 w 16"/>
                <a:gd name="T3" fmla="*/ 1 h 32"/>
                <a:gd name="T4" fmla="*/ 1 w 16"/>
                <a:gd name="T5" fmla="*/ 1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1 h 32"/>
                <a:gd name="T12" fmla="*/ 1 w 16"/>
                <a:gd name="T13" fmla="*/ 0 h 32"/>
                <a:gd name="T14" fmla="*/ 1 w 16"/>
                <a:gd name="T15" fmla="*/ 0 h 32"/>
                <a:gd name="T16" fmla="*/ 1 w 16"/>
                <a:gd name="T17" fmla="*/ 1 h 32"/>
                <a:gd name="T18" fmla="*/ 1 w 16"/>
                <a:gd name="T19" fmla="*/ 1 h 32"/>
                <a:gd name="T20" fmla="*/ 1 w 16"/>
                <a:gd name="T21" fmla="*/ 1 h 32"/>
                <a:gd name="T22" fmla="*/ 1 w 16"/>
                <a:gd name="T23" fmla="*/ 1 h 32"/>
                <a:gd name="T24" fmla="*/ 1 w 16"/>
                <a:gd name="T25" fmla="*/ 1 h 32"/>
                <a:gd name="T26" fmla="*/ 1 w 16"/>
                <a:gd name="T27" fmla="*/ 1 h 32"/>
                <a:gd name="T28" fmla="*/ 1 w 16"/>
                <a:gd name="T29" fmla="*/ 1 h 32"/>
                <a:gd name="T30" fmla="*/ 1 w 16"/>
                <a:gd name="T31" fmla="*/ 1 h 32"/>
                <a:gd name="T32" fmla="*/ 1 w 16"/>
                <a:gd name="T33" fmla="*/ 1 h 32"/>
                <a:gd name="T34" fmla="*/ 1 w 16"/>
                <a:gd name="T35" fmla="*/ 1 h 32"/>
                <a:gd name="T36" fmla="*/ 1 w 16"/>
                <a:gd name="T37" fmla="*/ 1 h 32"/>
                <a:gd name="T38" fmla="*/ 0 w 16"/>
                <a:gd name="T39" fmla="*/ 1 h 32"/>
                <a:gd name="T40" fmla="*/ 1 w 16"/>
                <a:gd name="T41" fmla="*/ 1 h 32"/>
                <a:gd name="T42" fmla="*/ 1 w 16"/>
                <a:gd name="T43" fmla="*/ 1 h 32"/>
                <a:gd name="T44" fmla="*/ 1 w 16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2"/>
                <a:gd name="T71" fmla="*/ 16 w 16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2">
                  <a:moveTo>
                    <a:pt x="7" y="12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2" y="25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9" name="Freeform 4760"/>
            <p:cNvSpPr>
              <a:spLocks/>
            </p:cNvSpPr>
            <p:nvPr/>
          </p:nvSpPr>
          <p:spPr bwMode="auto">
            <a:xfrm>
              <a:off x="3684" y="3345"/>
              <a:ext cx="3" cy="5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1 w 6"/>
                <a:gd name="T5" fmla="*/ 1 h 9"/>
                <a:gd name="T6" fmla="*/ 1 w 6"/>
                <a:gd name="T7" fmla="*/ 1 h 9"/>
                <a:gd name="T8" fmla="*/ 1 w 6"/>
                <a:gd name="T9" fmla="*/ 1 h 9"/>
                <a:gd name="T10" fmla="*/ 0 w 6"/>
                <a:gd name="T11" fmla="*/ 1 h 9"/>
                <a:gd name="T12" fmla="*/ 0 w 6"/>
                <a:gd name="T13" fmla="*/ 1 h 9"/>
                <a:gd name="T14" fmla="*/ 1 w 6"/>
                <a:gd name="T15" fmla="*/ 1 h 9"/>
                <a:gd name="T16" fmla="*/ 0 w 6"/>
                <a:gd name="T17" fmla="*/ 1 h 9"/>
                <a:gd name="T18" fmla="*/ 1 w 6"/>
                <a:gd name="T19" fmla="*/ 1 h 9"/>
                <a:gd name="T20" fmla="*/ 1 w 6"/>
                <a:gd name="T21" fmla="*/ 1 h 9"/>
                <a:gd name="T22" fmla="*/ 1 w 6"/>
                <a:gd name="T23" fmla="*/ 0 h 9"/>
                <a:gd name="T24" fmla="*/ 1 w 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9"/>
                <a:gd name="T41" fmla="*/ 6 w 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9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" name="Freeform 4761"/>
            <p:cNvSpPr>
              <a:spLocks/>
            </p:cNvSpPr>
            <p:nvPr/>
          </p:nvSpPr>
          <p:spPr bwMode="auto">
            <a:xfrm>
              <a:off x="3679" y="3341"/>
              <a:ext cx="3" cy="10"/>
            </a:xfrm>
            <a:custGeom>
              <a:avLst/>
              <a:gdLst>
                <a:gd name="T0" fmla="*/ 1 w 5"/>
                <a:gd name="T1" fmla="*/ 0 h 20"/>
                <a:gd name="T2" fmla="*/ 1 w 5"/>
                <a:gd name="T3" fmla="*/ 0 h 20"/>
                <a:gd name="T4" fmla="*/ 1 w 5"/>
                <a:gd name="T5" fmla="*/ 1 h 20"/>
                <a:gd name="T6" fmla="*/ 1 w 5"/>
                <a:gd name="T7" fmla="*/ 1 h 20"/>
                <a:gd name="T8" fmla="*/ 1 w 5"/>
                <a:gd name="T9" fmla="*/ 1 h 20"/>
                <a:gd name="T10" fmla="*/ 1 w 5"/>
                <a:gd name="T11" fmla="*/ 1 h 20"/>
                <a:gd name="T12" fmla="*/ 1 w 5"/>
                <a:gd name="T13" fmla="*/ 1 h 20"/>
                <a:gd name="T14" fmla="*/ 1 w 5"/>
                <a:gd name="T15" fmla="*/ 1 h 20"/>
                <a:gd name="T16" fmla="*/ 1 w 5"/>
                <a:gd name="T17" fmla="*/ 1 h 20"/>
                <a:gd name="T18" fmla="*/ 1 w 5"/>
                <a:gd name="T19" fmla="*/ 1 h 20"/>
                <a:gd name="T20" fmla="*/ 0 w 5"/>
                <a:gd name="T21" fmla="*/ 1 h 20"/>
                <a:gd name="T22" fmla="*/ 0 w 5"/>
                <a:gd name="T23" fmla="*/ 1 h 20"/>
                <a:gd name="T24" fmla="*/ 1 w 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20"/>
                <a:gd name="T41" fmla="*/ 5 w 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20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9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" name="Freeform 4762"/>
            <p:cNvSpPr>
              <a:spLocks/>
            </p:cNvSpPr>
            <p:nvPr/>
          </p:nvSpPr>
          <p:spPr bwMode="auto">
            <a:xfrm>
              <a:off x="3587" y="3346"/>
              <a:ext cx="14" cy="6"/>
            </a:xfrm>
            <a:custGeom>
              <a:avLst/>
              <a:gdLst>
                <a:gd name="T0" fmla="*/ 1 w 27"/>
                <a:gd name="T1" fmla="*/ 1 h 11"/>
                <a:gd name="T2" fmla="*/ 1 w 27"/>
                <a:gd name="T3" fmla="*/ 1 h 11"/>
                <a:gd name="T4" fmla="*/ 0 w 27"/>
                <a:gd name="T5" fmla="*/ 1 h 11"/>
                <a:gd name="T6" fmla="*/ 1 w 27"/>
                <a:gd name="T7" fmla="*/ 1 h 11"/>
                <a:gd name="T8" fmla="*/ 1 w 27"/>
                <a:gd name="T9" fmla="*/ 0 h 11"/>
                <a:gd name="T10" fmla="*/ 1 w 27"/>
                <a:gd name="T11" fmla="*/ 0 h 11"/>
                <a:gd name="T12" fmla="*/ 1 w 27"/>
                <a:gd name="T13" fmla="*/ 0 h 11"/>
                <a:gd name="T14" fmla="*/ 1 w 27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1"/>
                <a:gd name="T26" fmla="*/ 27 w 2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1">
                  <a:moveTo>
                    <a:pt x="11" y="7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7" y="7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2" name="Freeform 4763"/>
            <p:cNvSpPr>
              <a:spLocks/>
            </p:cNvSpPr>
            <p:nvPr/>
          </p:nvSpPr>
          <p:spPr bwMode="auto">
            <a:xfrm>
              <a:off x="3588" y="3346"/>
              <a:ext cx="15" cy="6"/>
            </a:xfrm>
            <a:custGeom>
              <a:avLst/>
              <a:gdLst>
                <a:gd name="T0" fmla="*/ 1 w 30"/>
                <a:gd name="T1" fmla="*/ 0 h 11"/>
                <a:gd name="T2" fmla="*/ 1 w 30"/>
                <a:gd name="T3" fmla="*/ 1 h 11"/>
                <a:gd name="T4" fmla="*/ 1 w 30"/>
                <a:gd name="T5" fmla="*/ 1 h 11"/>
                <a:gd name="T6" fmla="*/ 1 w 30"/>
                <a:gd name="T7" fmla="*/ 1 h 11"/>
                <a:gd name="T8" fmla="*/ 1 w 30"/>
                <a:gd name="T9" fmla="*/ 1 h 11"/>
                <a:gd name="T10" fmla="*/ 0 w 30"/>
                <a:gd name="T11" fmla="*/ 1 h 11"/>
                <a:gd name="T12" fmla="*/ 1 w 30"/>
                <a:gd name="T13" fmla="*/ 1 h 11"/>
                <a:gd name="T14" fmla="*/ 1 w 30"/>
                <a:gd name="T15" fmla="*/ 1 h 11"/>
                <a:gd name="T16" fmla="*/ 1 w 30"/>
                <a:gd name="T17" fmla="*/ 1 h 11"/>
                <a:gd name="T18" fmla="*/ 1 w 30"/>
                <a:gd name="T19" fmla="*/ 0 h 11"/>
                <a:gd name="T20" fmla="*/ 1 w 30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1"/>
                <a:gd name="T35" fmla="*/ 30 w 30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1">
                  <a:moveTo>
                    <a:pt x="30" y="0"/>
                  </a:moveTo>
                  <a:lnTo>
                    <a:pt x="27" y="1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1" y="5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3" name="Freeform 4764"/>
            <p:cNvSpPr>
              <a:spLocks/>
            </p:cNvSpPr>
            <p:nvPr/>
          </p:nvSpPr>
          <p:spPr bwMode="auto">
            <a:xfrm>
              <a:off x="3598" y="3344"/>
              <a:ext cx="12" cy="3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0 w 25"/>
                <a:gd name="T7" fmla="*/ 0 h 7"/>
                <a:gd name="T8" fmla="*/ 0 w 25"/>
                <a:gd name="T9" fmla="*/ 0 h 7"/>
                <a:gd name="T10" fmla="*/ 0 w 25"/>
                <a:gd name="T11" fmla="*/ 0 h 7"/>
                <a:gd name="T12" fmla="*/ 0 w 25"/>
                <a:gd name="T13" fmla="*/ 0 h 7"/>
                <a:gd name="T14" fmla="*/ 0 w 25"/>
                <a:gd name="T15" fmla="*/ 0 h 7"/>
                <a:gd name="T16" fmla="*/ 0 w 25"/>
                <a:gd name="T17" fmla="*/ 0 h 7"/>
                <a:gd name="T18" fmla="*/ 0 w 25"/>
                <a:gd name="T19" fmla="*/ 0 h 7"/>
                <a:gd name="T20" fmla="*/ 0 w 25"/>
                <a:gd name="T21" fmla="*/ 0 h 7"/>
                <a:gd name="T22" fmla="*/ 0 w 25"/>
                <a:gd name="T23" fmla="*/ 0 h 7"/>
                <a:gd name="T24" fmla="*/ 0 w 25"/>
                <a:gd name="T25" fmla="*/ 0 h 7"/>
                <a:gd name="T26" fmla="*/ 0 w 25"/>
                <a:gd name="T27" fmla="*/ 0 h 7"/>
                <a:gd name="T28" fmla="*/ 0 w 25"/>
                <a:gd name="T29" fmla="*/ 0 h 7"/>
                <a:gd name="T30" fmla="*/ 0 w 25"/>
                <a:gd name="T31" fmla="*/ 0 h 7"/>
                <a:gd name="T32" fmla="*/ 0 w 2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7"/>
                <a:gd name="T53" fmla="*/ 25 w 2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7">
                  <a:moveTo>
                    <a:pt x="14" y="0"/>
                  </a:moveTo>
                  <a:lnTo>
                    <a:pt x="10" y="2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7" y="7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4" name="Freeform 4765"/>
            <p:cNvSpPr>
              <a:spLocks/>
            </p:cNvSpPr>
            <p:nvPr/>
          </p:nvSpPr>
          <p:spPr bwMode="auto">
            <a:xfrm>
              <a:off x="3606" y="3343"/>
              <a:ext cx="4" cy="1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1 h 2"/>
                <a:gd name="T8" fmla="*/ 0 w 9"/>
                <a:gd name="T9" fmla="*/ 1 h 2"/>
                <a:gd name="T10" fmla="*/ 0 w 9"/>
                <a:gd name="T11" fmla="*/ 1 h 2"/>
                <a:gd name="T12" fmla="*/ 0 w 9"/>
                <a:gd name="T13" fmla="*/ 1 h 2"/>
                <a:gd name="T14" fmla="*/ 0 w 9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"/>
                <a:gd name="T26" fmla="*/ 9 w 9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">
                  <a:moveTo>
                    <a:pt x="9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5" name="Freeform 4766"/>
            <p:cNvSpPr>
              <a:spLocks/>
            </p:cNvSpPr>
            <p:nvPr/>
          </p:nvSpPr>
          <p:spPr bwMode="auto">
            <a:xfrm>
              <a:off x="3607" y="3343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1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0 h 2"/>
                <a:gd name="T10" fmla="*/ 0 w 9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6" name="Freeform 4767"/>
            <p:cNvSpPr>
              <a:spLocks/>
            </p:cNvSpPr>
            <p:nvPr/>
          </p:nvSpPr>
          <p:spPr bwMode="auto">
            <a:xfrm>
              <a:off x="3606" y="3343"/>
              <a:ext cx="5" cy="1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0 h 2"/>
                <a:gd name="T4" fmla="*/ 0 w 11"/>
                <a:gd name="T5" fmla="*/ 0 h 2"/>
                <a:gd name="T6" fmla="*/ 0 w 11"/>
                <a:gd name="T7" fmla="*/ 0 h 2"/>
                <a:gd name="T8" fmla="*/ 0 w 11"/>
                <a:gd name="T9" fmla="*/ 0 h 2"/>
                <a:gd name="T10" fmla="*/ 0 w 11"/>
                <a:gd name="T11" fmla="*/ 0 h 2"/>
                <a:gd name="T12" fmla="*/ 0 w 11"/>
                <a:gd name="T13" fmla="*/ 1 h 2"/>
                <a:gd name="T14" fmla="*/ 0 w 11"/>
                <a:gd name="T15" fmla="*/ 1 h 2"/>
                <a:gd name="T16" fmla="*/ 0 w 11"/>
                <a:gd name="T17" fmla="*/ 1 h 2"/>
                <a:gd name="T18" fmla="*/ 0 w 11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"/>
                <a:gd name="T32" fmla="*/ 11 w 11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">
                  <a:moveTo>
                    <a:pt x="5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" name="Freeform 4768"/>
            <p:cNvSpPr>
              <a:spLocks/>
            </p:cNvSpPr>
            <p:nvPr/>
          </p:nvSpPr>
          <p:spPr bwMode="auto">
            <a:xfrm>
              <a:off x="3610" y="3343"/>
              <a:ext cx="1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1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" name="Freeform 4769"/>
            <p:cNvSpPr>
              <a:spLocks/>
            </p:cNvSpPr>
            <p:nvPr/>
          </p:nvSpPr>
          <p:spPr bwMode="auto">
            <a:xfrm>
              <a:off x="3586" y="3328"/>
              <a:ext cx="2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0 w 4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" name="Freeform 4770"/>
            <p:cNvSpPr>
              <a:spLocks/>
            </p:cNvSpPr>
            <p:nvPr/>
          </p:nvSpPr>
          <p:spPr bwMode="auto">
            <a:xfrm>
              <a:off x="3587" y="3351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0 h 3"/>
                <a:gd name="T12" fmla="*/ 1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0" name="Freeform 4771"/>
            <p:cNvSpPr>
              <a:spLocks/>
            </p:cNvSpPr>
            <p:nvPr/>
          </p:nvSpPr>
          <p:spPr bwMode="auto">
            <a:xfrm>
              <a:off x="3585" y="3351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1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1" name="Freeform 4772"/>
            <p:cNvSpPr>
              <a:spLocks/>
            </p:cNvSpPr>
            <p:nvPr/>
          </p:nvSpPr>
          <p:spPr bwMode="auto">
            <a:xfrm>
              <a:off x="3584" y="3337"/>
              <a:ext cx="4" cy="15"/>
            </a:xfrm>
            <a:custGeom>
              <a:avLst/>
              <a:gdLst>
                <a:gd name="T0" fmla="*/ 1 w 7"/>
                <a:gd name="T1" fmla="*/ 1 h 29"/>
                <a:gd name="T2" fmla="*/ 1 w 7"/>
                <a:gd name="T3" fmla="*/ 1 h 29"/>
                <a:gd name="T4" fmla="*/ 1 w 7"/>
                <a:gd name="T5" fmla="*/ 1 h 29"/>
                <a:gd name="T6" fmla="*/ 1 w 7"/>
                <a:gd name="T7" fmla="*/ 1 h 29"/>
                <a:gd name="T8" fmla="*/ 1 w 7"/>
                <a:gd name="T9" fmla="*/ 1 h 29"/>
                <a:gd name="T10" fmla="*/ 1 w 7"/>
                <a:gd name="T11" fmla="*/ 1 h 29"/>
                <a:gd name="T12" fmla="*/ 0 w 7"/>
                <a:gd name="T13" fmla="*/ 1 h 29"/>
                <a:gd name="T14" fmla="*/ 0 w 7"/>
                <a:gd name="T15" fmla="*/ 1 h 29"/>
                <a:gd name="T16" fmla="*/ 1 w 7"/>
                <a:gd name="T17" fmla="*/ 1 h 29"/>
                <a:gd name="T18" fmla="*/ 1 w 7"/>
                <a:gd name="T19" fmla="*/ 0 h 29"/>
                <a:gd name="T20" fmla="*/ 1 w 7"/>
                <a:gd name="T21" fmla="*/ 1 h 29"/>
                <a:gd name="T22" fmla="*/ 1 w 7"/>
                <a:gd name="T23" fmla="*/ 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29"/>
                <a:gd name="T38" fmla="*/ 7 w 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29">
                  <a:moveTo>
                    <a:pt x="7" y="19"/>
                  </a:moveTo>
                  <a:lnTo>
                    <a:pt x="5" y="23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2" name="Freeform 4773"/>
            <p:cNvSpPr>
              <a:spLocks/>
            </p:cNvSpPr>
            <p:nvPr/>
          </p:nvSpPr>
          <p:spPr bwMode="auto">
            <a:xfrm>
              <a:off x="3586" y="3338"/>
              <a:ext cx="4" cy="14"/>
            </a:xfrm>
            <a:custGeom>
              <a:avLst/>
              <a:gdLst>
                <a:gd name="T0" fmla="*/ 1 w 7"/>
                <a:gd name="T1" fmla="*/ 0 h 28"/>
                <a:gd name="T2" fmla="*/ 1 w 7"/>
                <a:gd name="T3" fmla="*/ 1 h 28"/>
                <a:gd name="T4" fmla="*/ 1 w 7"/>
                <a:gd name="T5" fmla="*/ 1 h 28"/>
                <a:gd name="T6" fmla="*/ 1 w 7"/>
                <a:gd name="T7" fmla="*/ 1 h 28"/>
                <a:gd name="T8" fmla="*/ 1 w 7"/>
                <a:gd name="T9" fmla="*/ 1 h 28"/>
                <a:gd name="T10" fmla="*/ 1 w 7"/>
                <a:gd name="T11" fmla="*/ 1 h 28"/>
                <a:gd name="T12" fmla="*/ 1 w 7"/>
                <a:gd name="T13" fmla="*/ 1 h 28"/>
                <a:gd name="T14" fmla="*/ 1 w 7"/>
                <a:gd name="T15" fmla="*/ 1 h 28"/>
                <a:gd name="T16" fmla="*/ 1 w 7"/>
                <a:gd name="T17" fmla="*/ 1 h 28"/>
                <a:gd name="T18" fmla="*/ 1 w 7"/>
                <a:gd name="T19" fmla="*/ 1 h 28"/>
                <a:gd name="T20" fmla="*/ 0 w 7"/>
                <a:gd name="T21" fmla="*/ 1 h 28"/>
                <a:gd name="T22" fmla="*/ 0 w 7"/>
                <a:gd name="T23" fmla="*/ 1 h 28"/>
                <a:gd name="T24" fmla="*/ 1 w 7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8"/>
                <a:gd name="T41" fmla="*/ 7 w 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8">
                  <a:moveTo>
                    <a:pt x="6" y="0"/>
                  </a:moveTo>
                  <a:lnTo>
                    <a:pt x="7" y="4"/>
                  </a:lnTo>
                  <a:lnTo>
                    <a:pt x="7" y="8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15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3" name="Freeform 4774"/>
            <p:cNvSpPr>
              <a:spLocks/>
            </p:cNvSpPr>
            <p:nvPr/>
          </p:nvSpPr>
          <p:spPr bwMode="auto">
            <a:xfrm>
              <a:off x="3584" y="3332"/>
              <a:ext cx="8" cy="8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1 h 16"/>
                <a:gd name="T4" fmla="*/ 0 w 16"/>
                <a:gd name="T5" fmla="*/ 1 h 16"/>
                <a:gd name="T6" fmla="*/ 0 w 16"/>
                <a:gd name="T7" fmla="*/ 1 h 16"/>
                <a:gd name="T8" fmla="*/ 0 w 16"/>
                <a:gd name="T9" fmla="*/ 1 h 16"/>
                <a:gd name="T10" fmla="*/ 0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1 h 16"/>
                <a:gd name="T38" fmla="*/ 1 w 16"/>
                <a:gd name="T39" fmla="*/ 0 h 16"/>
                <a:gd name="T40" fmla="*/ 1 w 16"/>
                <a:gd name="T41" fmla="*/ 0 h 16"/>
                <a:gd name="T42" fmla="*/ 1 w 16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6"/>
                <a:gd name="T68" fmla="*/ 16 w 16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6">
                  <a:moveTo>
                    <a:pt x="1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4" name="Freeform 4775"/>
            <p:cNvSpPr>
              <a:spLocks/>
            </p:cNvSpPr>
            <p:nvPr/>
          </p:nvSpPr>
          <p:spPr bwMode="auto">
            <a:xfrm>
              <a:off x="3586" y="3328"/>
              <a:ext cx="1" cy="5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1 h 9"/>
                <a:gd name="T4" fmla="*/ 0 w 2"/>
                <a:gd name="T5" fmla="*/ 1 h 9"/>
                <a:gd name="T6" fmla="*/ 0 w 2"/>
                <a:gd name="T7" fmla="*/ 1 h 9"/>
                <a:gd name="T8" fmla="*/ 1 w 2"/>
                <a:gd name="T9" fmla="*/ 1 h 9"/>
                <a:gd name="T10" fmla="*/ 1 w 2"/>
                <a:gd name="T11" fmla="*/ 1 h 9"/>
                <a:gd name="T12" fmla="*/ 1 w 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"/>
                <a:gd name="T23" fmla="*/ 2 w 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5" name="Freeform 4776"/>
            <p:cNvSpPr>
              <a:spLocks/>
            </p:cNvSpPr>
            <p:nvPr/>
          </p:nvSpPr>
          <p:spPr bwMode="auto">
            <a:xfrm>
              <a:off x="3587" y="3328"/>
              <a:ext cx="1" cy="5"/>
            </a:xfrm>
            <a:custGeom>
              <a:avLst/>
              <a:gdLst>
                <a:gd name="T0" fmla="*/ 0 w 2"/>
                <a:gd name="T1" fmla="*/ 1 h 9"/>
                <a:gd name="T2" fmla="*/ 1 w 2"/>
                <a:gd name="T3" fmla="*/ 1 h 9"/>
                <a:gd name="T4" fmla="*/ 1 w 2"/>
                <a:gd name="T5" fmla="*/ 1 h 9"/>
                <a:gd name="T6" fmla="*/ 1 w 2"/>
                <a:gd name="T7" fmla="*/ 1 h 9"/>
                <a:gd name="T8" fmla="*/ 0 w 2"/>
                <a:gd name="T9" fmla="*/ 0 h 9"/>
                <a:gd name="T10" fmla="*/ 0 w 2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9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" name="Freeform 4777"/>
            <p:cNvSpPr>
              <a:spLocks/>
            </p:cNvSpPr>
            <p:nvPr/>
          </p:nvSpPr>
          <p:spPr bwMode="auto">
            <a:xfrm>
              <a:off x="3586" y="3328"/>
              <a:ext cx="2" cy="5"/>
            </a:xfrm>
            <a:custGeom>
              <a:avLst/>
              <a:gdLst>
                <a:gd name="T0" fmla="*/ 1 w 4"/>
                <a:gd name="T1" fmla="*/ 1 h 9"/>
                <a:gd name="T2" fmla="*/ 1 w 4"/>
                <a:gd name="T3" fmla="*/ 1 h 9"/>
                <a:gd name="T4" fmla="*/ 1 w 4"/>
                <a:gd name="T5" fmla="*/ 1 h 9"/>
                <a:gd name="T6" fmla="*/ 1 w 4"/>
                <a:gd name="T7" fmla="*/ 0 h 9"/>
                <a:gd name="T8" fmla="*/ 0 w 4"/>
                <a:gd name="T9" fmla="*/ 1 h 9"/>
                <a:gd name="T10" fmla="*/ 0 w 4"/>
                <a:gd name="T11" fmla="*/ 1 h 9"/>
                <a:gd name="T12" fmla="*/ 0 w 4"/>
                <a:gd name="T13" fmla="*/ 1 h 9"/>
                <a:gd name="T14" fmla="*/ 1 w 4"/>
                <a:gd name="T15" fmla="*/ 1 h 9"/>
                <a:gd name="T16" fmla="*/ 1 w 4"/>
                <a:gd name="T17" fmla="*/ 1 h 9"/>
                <a:gd name="T18" fmla="*/ 1 w 4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7"/>
                  </a:moveTo>
                  <a:lnTo>
                    <a:pt x="4" y="5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" name="Freeform 4778"/>
            <p:cNvSpPr>
              <a:spLocks/>
            </p:cNvSpPr>
            <p:nvPr/>
          </p:nvSpPr>
          <p:spPr bwMode="auto">
            <a:xfrm>
              <a:off x="3589" y="3340"/>
              <a:ext cx="1" cy="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1 h 4"/>
                <a:gd name="T12" fmla="*/ 0 w 1"/>
                <a:gd name="T13" fmla="*/ 0 h 4"/>
                <a:gd name="T14" fmla="*/ 1 w 1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4"/>
                <a:gd name="T26" fmla="*/ 1 w 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" name="Freeform 4779"/>
            <p:cNvSpPr>
              <a:spLocks/>
            </p:cNvSpPr>
            <p:nvPr/>
          </p:nvSpPr>
          <p:spPr bwMode="auto">
            <a:xfrm>
              <a:off x="3587" y="3332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" name="Freeform 4780"/>
            <p:cNvSpPr>
              <a:spLocks/>
            </p:cNvSpPr>
            <p:nvPr/>
          </p:nvSpPr>
          <p:spPr bwMode="auto">
            <a:xfrm>
              <a:off x="3586" y="3332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" name="Freeform 4781"/>
            <p:cNvSpPr>
              <a:spLocks/>
            </p:cNvSpPr>
            <p:nvPr/>
          </p:nvSpPr>
          <p:spPr bwMode="auto">
            <a:xfrm>
              <a:off x="3586" y="3328"/>
              <a:ext cx="2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0 w 4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" name="Freeform 4782"/>
            <p:cNvSpPr>
              <a:spLocks/>
            </p:cNvSpPr>
            <p:nvPr/>
          </p:nvSpPr>
          <p:spPr bwMode="auto">
            <a:xfrm>
              <a:off x="3576" y="3138"/>
              <a:ext cx="196" cy="180"/>
            </a:xfrm>
            <a:custGeom>
              <a:avLst/>
              <a:gdLst>
                <a:gd name="T0" fmla="*/ 3 w 393"/>
                <a:gd name="T1" fmla="*/ 1 h 362"/>
                <a:gd name="T2" fmla="*/ 0 w 393"/>
                <a:gd name="T3" fmla="*/ 0 h 362"/>
                <a:gd name="T4" fmla="*/ 0 w 393"/>
                <a:gd name="T5" fmla="*/ 1 h 362"/>
                <a:gd name="T6" fmla="*/ 3 w 393"/>
                <a:gd name="T7" fmla="*/ 2 h 362"/>
                <a:gd name="T8" fmla="*/ 3 w 393"/>
                <a:gd name="T9" fmla="*/ 1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62"/>
                <a:gd name="T17" fmla="*/ 393 w 39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62">
                  <a:moveTo>
                    <a:pt x="393" y="227"/>
                  </a:moveTo>
                  <a:lnTo>
                    <a:pt x="0" y="0"/>
                  </a:lnTo>
                  <a:lnTo>
                    <a:pt x="0" y="137"/>
                  </a:lnTo>
                  <a:lnTo>
                    <a:pt x="393" y="362"/>
                  </a:lnTo>
                  <a:lnTo>
                    <a:pt x="393" y="22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" name="Freeform 4783"/>
            <p:cNvSpPr>
              <a:spLocks/>
            </p:cNvSpPr>
            <p:nvPr/>
          </p:nvSpPr>
          <p:spPr bwMode="auto">
            <a:xfrm>
              <a:off x="3576" y="3052"/>
              <a:ext cx="344" cy="199"/>
            </a:xfrm>
            <a:custGeom>
              <a:avLst/>
              <a:gdLst>
                <a:gd name="T0" fmla="*/ 5 w 688"/>
                <a:gd name="T1" fmla="*/ 2 h 398"/>
                <a:gd name="T2" fmla="*/ 3 w 688"/>
                <a:gd name="T3" fmla="*/ 0 h 398"/>
                <a:gd name="T4" fmla="*/ 0 w 688"/>
                <a:gd name="T5" fmla="*/ 2 h 398"/>
                <a:gd name="T6" fmla="*/ 3 w 688"/>
                <a:gd name="T7" fmla="*/ 3 h 398"/>
                <a:gd name="T8" fmla="*/ 5 w 688"/>
                <a:gd name="T9" fmla="*/ 2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398"/>
                <a:gd name="T17" fmla="*/ 688 w 688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398">
                  <a:moveTo>
                    <a:pt x="688" y="227"/>
                  </a:moveTo>
                  <a:lnTo>
                    <a:pt x="297" y="0"/>
                  </a:lnTo>
                  <a:lnTo>
                    <a:pt x="0" y="171"/>
                  </a:lnTo>
                  <a:lnTo>
                    <a:pt x="393" y="398"/>
                  </a:lnTo>
                  <a:lnTo>
                    <a:pt x="688" y="2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" name="Freeform 4784"/>
            <p:cNvSpPr>
              <a:spLocks/>
            </p:cNvSpPr>
            <p:nvPr/>
          </p:nvSpPr>
          <p:spPr bwMode="auto">
            <a:xfrm>
              <a:off x="3772" y="3165"/>
              <a:ext cx="149" cy="153"/>
            </a:xfrm>
            <a:custGeom>
              <a:avLst/>
              <a:gdLst>
                <a:gd name="T0" fmla="*/ 3 w 297"/>
                <a:gd name="T1" fmla="*/ 0 h 306"/>
                <a:gd name="T2" fmla="*/ 0 w 297"/>
                <a:gd name="T3" fmla="*/ 1 h 306"/>
                <a:gd name="T4" fmla="*/ 0 w 297"/>
                <a:gd name="T5" fmla="*/ 2 h 306"/>
                <a:gd name="T6" fmla="*/ 3 w 297"/>
                <a:gd name="T7" fmla="*/ 1 h 306"/>
                <a:gd name="T8" fmla="*/ 3 w 297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306"/>
                <a:gd name="T17" fmla="*/ 297 w 297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306">
                  <a:moveTo>
                    <a:pt x="297" y="0"/>
                  </a:moveTo>
                  <a:lnTo>
                    <a:pt x="0" y="171"/>
                  </a:lnTo>
                  <a:lnTo>
                    <a:pt x="0" y="306"/>
                  </a:lnTo>
                  <a:lnTo>
                    <a:pt x="297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" name="Freeform 4785"/>
            <p:cNvSpPr>
              <a:spLocks/>
            </p:cNvSpPr>
            <p:nvPr/>
          </p:nvSpPr>
          <p:spPr bwMode="auto">
            <a:xfrm>
              <a:off x="3635" y="3139"/>
              <a:ext cx="78" cy="78"/>
            </a:xfrm>
            <a:custGeom>
              <a:avLst/>
              <a:gdLst>
                <a:gd name="T0" fmla="*/ 1 w 157"/>
                <a:gd name="T1" fmla="*/ 1 h 154"/>
                <a:gd name="T2" fmla="*/ 0 w 157"/>
                <a:gd name="T3" fmla="*/ 0 h 154"/>
                <a:gd name="T4" fmla="*/ 0 w 157"/>
                <a:gd name="T5" fmla="*/ 1 h 154"/>
                <a:gd name="T6" fmla="*/ 1 w 157"/>
                <a:gd name="T7" fmla="*/ 2 h 154"/>
                <a:gd name="T8" fmla="*/ 1 w 157"/>
                <a:gd name="T9" fmla="*/ 1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54"/>
                <a:gd name="T17" fmla="*/ 157 w 15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54">
                  <a:moveTo>
                    <a:pt x="157" y="9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57" y="154"/>
                  </a:lnTo>
                  <a:lnTo>
                    <a:pt x="157" y="9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" name="Freeform 4786"/>
            <p:cNvSpPr>
              <a:spLocks/>
            </p:cNvSpPr>
            <p:nvPr/>
          </p:nvSpPr>
          <p:spPr bwMode="auto">
            <a:xfrm>
              <a:off x="3635" y="3136"/>
              <a:ext cx="83" cy="48"/>
            </a:xfrm>
            <a:custGeom>
              <a:avLst/>
              <a:gdLst>
                <a:gd name="T0" fmla="*/ 1 w 168"/>
                <a:gd name="T1" fmla="*/ 0 h 98"/>
                <a:gd name="T2" fmla="*/ 0 w 168"/>
                <a:gd name="T3" fmla="*/ 0 h 98"/>
                <a:gd name="T4" fmla="*/ 0 w 168"/>
                <a:gd name="T5" fmla="*/ 0 h 98"/>
                <a:gd name="T6" fmla="*/ 1 w 168"/>
                <a:gd name="T7" fmla="*/ 0 h 98"/>
                <a:gd name="T8" fmla="*/ 1 w 16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98"/>
                <a:gd name="T17" fmla="*/ 168 w 16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98">
                  <a:moveTo>
                    <a:pt x="168" y="92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157" y="98"/>
                  </a:lnTo>
                  <a:lnTo>
                    <a:pt x="168" y="9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" name="Freeform 4787"/>
            <p:cNvSpPr>
              <a:spLocks/>
            </p:cNvSpPr>
            <p:nvPr/>
          </p:nvSpPr>
          <p:spPr bwMode="auto">
            <a:xfrm>
              <a:off x="3713" y="3182"/>
              <a:ext cx="6" cy="35"/>
            </a:xfrm>
            <a:custGeom>
              <a:avLst/>
              <a:gdLst>
                <a:gd name="T0" fmla="*/ 0 w 13"/>
                <a:gd name="T1" fmla="*/ 0 h 70"/>
                <a:gd name="T2" fmla="*/ 0 w 13"/>
                <a:gd name="T3" fmla="*/ 1 h 70"/>
                <a:gd name="T4" fmla="*/ 0 w 13"/>
                <a:gd name="T5" fmla="*/ 1 h 70"/>
                <a:gd name="T6" fmla="*/ 0 w 13"/>
                <a:gd name="T7" fmla="*/ 1 h 70"/>
                <a:gd name="T8" fmla="*/ 0 w 13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0"/>
                <a:gd name="T17" fmla="*/ 13 w 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0">
                  <a:moveTo>
                    <a:pt x="11" y="0"/>
                  </a:moveTo>
                  <a:lnTo>
                    <a:pt x="0" y="6"/>
                  </a:lnTo>
                  <a:lnTo>
                    <a:pt x="0" y="70"/>
                  </a:lnTo>
                  <a:lnTo>
                    <a:pt x="13" y="6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" name="Freeform 4788"/>
            <p:cNvSpPr>
              <a:spLocks/>
            </p:cNvSpPr>
            <p:nvPr/>
          </p:nvSpPr>
          <p:spPr bwMode="auto">
            <a:xfrm>
              <a:off x="3592" y="3183"/>
              <a:ext cx="156" cy="122"/>
            </a:xfrm>
            <a:custGeom>
              <a:avLst/>
              <a:gdLst>
                <a:gd name="T0" fmla="*/ 2 w 313"/>
                <a:gd name="T1" fmla="*/ 1 h 245"/>
                <a:gd name="T2" fmla="*/ 2 w 313"/>
                <a:gd name="T3" fmla="*/ 1 h 245"/>
                <a:gd name="T4" fmla="*/ 0 w 313"/>
                <a:gd name="T5" fmla="*/ 0 h 245"/>
                <a:gd name="T6" fmla="*/ 0 w 313"/>
                <a:gd name="T7" fmla="*/ 0 h 245"/>
                <a:gd name="T8" fmla="*/ 2 w 313"/>
                <a:gd name="T9" fmla="*/ 1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245"/>
                <a:gd name="T17" fmla="*/ 313 w 313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245">
                  <a:moveTo>
                    <a:pt x="313" y="245"/>
                  </a:moveTo>
                  <a:lnTo>
                    <a:pt x="313" y="182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13" y="245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" name="Freeform 4789"/>
            <p:cNvSpPr>
              <a:spLocks/>
            </p:cNvSpPr>
            <p:nvPr/>
          </p:nvSpPr>
          <p:spPr bwMode="auto">
            <a:xfrm>
              <a:off x="3592" y="3183"/>
              <a:ext cx="3" cy="31"/>
            </a:xfrm>
            <a:custGeom>
              <a:avLst/>
              <a:gdLst>
                <a:gd name="T0" fmla="*/ 0 w 7"/>
                <a:gd name="T1" fmla="*/ 0 h 63"/>
                <a:gd name="T2" fmla="*/ 0 w 7"/>
                <a:gd name="T3" fmla="*/ 0 h 63"/>
                <a:gd name="T4" fmla="*/ 0 w 7"/>
                <a:gd name="T5" fmla="*/ 0 h 63"/>
                <a:gd name="T6" fmla="*/ 0 w 7"/>
                <a:gd name="T7" fmla="*/ 0 h 63"/>
                <a:gd name="T8" fmla="*/ 0 w 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3"/>
                <a:gd name="T17" fmla="*/ 7 w 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3">
                  <a:moveTo>
                    <a:pt x="7" y="5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7" y="5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" name="Freeform 4790"/>
            <p:cNvSpPr>
              <a:spLocks/>
            </p:cNvSpPr>
            <p:nvPr/>
          </p:nvSpPr>
          <p:spPr bwMode="auto">
            <a:xfrm>
              <a:off x="3592" y="3211"/>
              <a:ext cx="156" cy="94"/>
            </a:xfrm>
            <a:custGeom>
              <a:avLst/>
              <a:gdLst>
                <a:gd name="T0" fmla="*/ 2 w 313"/>
                <a:gd name="T1" fmla="*/ 2 h 187"/>
                <a:gd name="T2" fmla="*/ 0 w 313"/>
                <a:gd name="T3" fmla="*/ 0 h 187"/>
                <a:gd name="T4" fmla="*/ 0 w 313"/>
                <a:gd name="T5" fmla="*/ 1 h 187"/>
                <a:gd name="T6" fmla="*/ 2 w 313"/>
                <a:gd name="T7" fmla="*/ 2 h 187"/>
                <a:gd name="T8" fmla="*/ 2 w 313"/>
                <a:gd name="T9" fmla="*/ 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187"/>
                <a:gd name="T17" fmla="*/ 313 w 313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187">
                  <a:moveTo>
                    <a:pt x="313" y="176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313" y="187"/>
                  </a:lnTo>
                  <a:lnTo>
                    <a:pt x="313" y="17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" name="Line 4791"/>
            <p:cNvSpPr>
              <a:spLocks noChangeShapeType="1"/>
            </p:cNvSpPr>
            <p:nvPr/>
          </p:nvSpPr>
          <p:spPr bwMode="auto">
            <a:xfrm flipV="1">
              <a:off x="3672" y="3229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" name="Line 4792"/>
            <p:cNvSpPr>
              <a:spLocks noChangeShapeType="1"/>
            </p:cNvSpPr>
            <p:nvPr/>
          </p:nvSpPr>
          <p:spPr bwMode="auto">
            <a:xfrm flipV="1">
              <a:off x="3685" y="3237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" name="Line 4793"/>
            <p:cNvSpPr>
              <a:spLocks noChangeShapeType="1"/>
            </p:cNvSpPr>
            <p:nvPr/>
          </p:nvSpPr>
          <p:spPr bwMode="auto">
            <a:xfrm flipV="1">
              <a:off x="3694" y="3242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" name="Line 4794"/>
            <p:cNvSpPr>
              <a:spLocks noChangeShapeType="1"/>
            </p:cNvSpPr>
            <p:nvPr/>
          </p:nvSpPr>
          <p:spPr bwMode="auto">
            <a:xfrm flipV="1">
              <a:off x="3703" y="3247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" name="Line 4795"/>
            <p:cNvSpPr>
              <a:spLocks noChangeShapeType="1"/>
            </p:cNvSpPr>
            <p:nvPr/>
          </p:nvSpPr>
          <p:spPr bwMode="auto">
            <a:xfrm flipV="1">
              <a:off x="3713" y="3253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" name="Line 4796"/>
            <p:cNvSpPr>
              <a:spLocks noChangeShapeType="1"/>
            </p:cNvSpPr>
            <p:nvPr/>
          </p:nvSpPr>
          <p:spPr bwMode="auto">
            <a:xfrm flipV="1">
              <a:off x="3722" y="325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" name="Line 4797"/>
            <p:cNvSpPr>
              <a:spLocks noChangeShapeType="1"/>
            </p:cNvSpPr>
            <p:nvPr/>
          </p:nvSpPr>
          <p:spPr bwMode="auto">
            <a:xfrm flipV="1">
              <a:off x="3731" y="3264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" name="Line 4798"/>
            <p:cNvSpPr>
              <a:spLocks noChangeShapeType="1"/>
            </p:cNvSpPr>
            <p:nvPr/>
          </p:nvSpPr>
          <p:spPr bwMode="auto">
            <a:xfrm flipV="1">
              <a:off x="3740" y="3269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" name="Freeform 4799"/>
            <p:cNvSpPr>
              <a:spLocks/>
            </p:cNvSpPr>
            <p:nvPr/>
          </p:nvSpPr>
          <p:spPr bwMode="auto">
            <a:xfrm>
              <a:off x="3685" y="3256"/>
              <a:ext cx="63" cy="44"/>
            </a:xfrm>
            <a:custGeom>
              <a:avLst/>
              <a:gdLst>
                <a:gd name="T0" fmla="*/ 1 w 126"/>
                <a:gd name="T1" fmla="*/ 1 h 86"/>
                <a:gd name="T2" fmla="*/ 0 w 126"/>
                <a:gd name="T3" fmla="*/ 0 h 86"/>
                <a:gd name="T4" fmla="*/ 0 w 126"/>
                <a:gd name="T5" fmla="*/ 1 h 86"/>
                <a:gd name="T6" fmla="*/ 1 w 126"/>
                <a:gd name="T7" fmla="*/ 1 h 86"/>
                <a:gd name="T8" fmla="*/ 1 w 126"/>
                <a:gd name="T9" fmla="*/ 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86"/>
                <a:gd name="T17" fmla="*/ 126 w 126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86">
                  <a:moveTo>
                    <a:pt x="126" y="7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6" y="86"/>
                  </a:lnTo>
                  <a:lnTo>
                    <a:pt x="126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9" name="Freeform 4800"/>
            <p:cNvSpPr>
              <a:spLocks noEditPoints="1"/>
            </p:cNvSpPr>
            <p:nvPr/>
          </p:nvSpPr>
          <p:spPr bwMode="auto">
            <a:xfrm>
              <a:off x="3682" y="3172"/>
              <a:ext cx="11" cy="29"/>
            </a:xfrm>
            <a:custGeom>
              <a:avLst/>
              <a:gdLst>
                <a:gd name="T0" fmla="*/ 0 w 23"/>
                <a:gd name="T1" fmla="*/ 0 h 60"/>
                <a:gd name="T2" fmla="*/ 0 w 23"/>
                <a:gd name="T3" fmla="*/ 0 h 60"/>
                <a:gd name="T4" fmla="*/ 0 w 23"/>
                <a:gd name="T5" fmla="*/ 0 h 60"/>
                <a:gd name="T6" fmla="*/ 0 w 23"/>
                <a:gd name="T7" fmla="*/ 0 h 60"/>
                <a:gd name="T8" fmla="*/ 0 w 23"/>
                <a:gd name="T9" fmla="*/ 0 h 60"/>
                <a:gd name="T10" fmla="*/ 0 w 23"/>
                <a:gd name="T11" fmla="*/ 0 h 60"/>
                <a:gd name="T12" fmla="*/ 0 w 23"/>
                <a:gd name="T13" fmla="*/ 0 h 60"/>
                <a:gd name="T14" fmla="*/ 0 w 23"/>
                <a:gd name="T15" fmla="*/ 0 h 60"/>
                <a:gd name="T16" fmla="*/ 0 w 23"/>
                <a:gd name="T17" fmla="*/ 0 h 60"/>
                <a:gd name="T18" fmla="*/ 0 w 23"/>
                <a:gd name="T19" fmla="*/ 0 h 60"/>
                <a:gd name="T20" fmla="*/ 0 w 23"/>
                <a:gd name="T21" fmla="*/ 0 h 60"/>
                <a:gd name="T22" fmla="*/ 0 w 23"/>
                <a:gd name="T23" fmla="*/ 0 h 60"/>
                <a:gd name="T24" fmla="*/ 0 w 23"/>
                <a:gd name="T25" fmla="*/ 0 h 60"/>
                <a:gd name="T26" fmla="*/ 0 w 23"/>
                <a:gd name="T27" fmla="*/ 0 h 60"/>
                <a:gd name="T28" fmla="*/ 0 w 23"/>
                <a:gd name="T29" fmla="*/ 0 h 60"/>
                <a:gd name="T30" fmla="*/ 0 w 23"/>
                <a:gd name="T31" fmla="*/ 0 h 60"/>
                <a:gd name="T32" fmla="*/ 0 w 23"/>
                <a:gd name="T33" fmla="*/ 0 h 60"/>
                <a:gd name="T34" fmla="*/ 0 w 23"/>
                <a:gd name="T35" fmla="*/ 0 h 60"/>
                <a:gd name="T36" fmla="*/ 0 w 23"/>
                <a:gd name="T37" fmla="*/ 0 h 60"/>
                <a:gd name="T38" fmla="*/ 0 w 23"/>
                <a:gd name="T39" fmla="*/ 0 h 60"/>
                <a:gd name="T40" fmla="*/ 0 w 23"/>
                <a:gd name="T41" fmla="*/ 0 h 60"/>
                <a:gd name="T42" fmla="*/ 0 w 23"/>
                <a:gd name="T43" fmla="*/ 0 h 60"/>
                <a:gd name="T44" fmla="*/ 0 w 23"/>
                <a:gd name="T45" fmla="*/ 0 h 60"/>
                <a:gd name="T46" fmla="*/ 0 w 23"/>
                <a:gd name="T47" fmla="*/ 0 h 60"/>
                <a:gd name="T48" fmla="*/ 0 w 23"/>
                <a:gd name="T49" fmla="*/ 0 h 60"/>
                <a:gd name="T50" fmla="*/ 0 w 23"/>
                <a:gd name="T51" fmla="*/ 0 h 60"/>
                <a:gd name="T52" fmla="*/ 0 w 23"/>
                <a:gd name="T53" fmla="*/ 0 h 60"/>
                <a:gd name="T54" fmla="*/ 0 w 23"/>
                <a:gd name="T55" fmla="*/ 0 h 60"/>
                <a:gd name="T56" fmla="*/ 0 w 23"/>
                <a:gd name="T57" fmla="*/ 0 h 60"/>
                <a:gd name="T58" fmla="*/ 0 w 23"/>
                <a:gd name="T59" fmla="*/ 0 h 60"/>
                <a:gd name="T60" fmla="*/ 0 w 23"/>
                <a:gd name="T61" fmla="*/ 0 h 60"/>
                <a:gd name="T62" fmla="*/ 0 w 23"/>
                <a:gd name="T63" fmla="*/ 0 h 60"/>
                <a:gd name="T64" fmla="*/ 0 w 23"/>
                <a:gd name="T65" fmla="*/ 0 h 60"/>
                <a:gd name="T66" fmla="*/ 0 w 23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60"/>
                <a:gd name="T104" fmla="*/ 23 w 23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60">
                  <a:moveTo>
                    <a:pt x="7" y="31"/>
                  </a:moveTo>
                  <a:lnTo>
                    <a:pt x="7" y="4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13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6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16" y="56"/>
                  </a:lnTo>
                  <a:lnTo>
                    <a:pt x="14" y="49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3" y="35"/>
                  </a:lnTo>
                  <a:lnTo>
                    <a:pt x="7" y="31"/>
                  </a:lnTo>
                  <a:close/>
                  <a:moveTo>
                    <a:pt x="7" y="24"/>
                  </a:moveTo>
                  <a:lnTo>
                    <a:pt x="11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1" y="13"/>
                  </a:lnTo>
                  <a:lnTo>
                    <a:pt x="7" y="11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0" name="Freeform 4801"/>
            <p:cNvSpPr>
              <a:spLocks/>
            </p:cNvSpPr>
            <p:nvPr/>
          </p:nvSpPr>
          <p:spPr bwMode="auto">
            <a:xfrm>
              <a:off x="3695" y="3180"/>
              <a:ext cx="9" cy="28"/>
            </a:xfrm>
            <a:custGeom>
              <a:avLst/>
              <a:gdLst>
                <a:gd name="T0" fmla="*/ 0 w 18"/>
                <a:gd name="T1" fmla="*/ 1 h 55"/>
                <a:gd name="T2" fmla="*/ 0 w 18"/>
                <a:gd name="T3" fmla="*/ 0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1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1 w 18"/>
                <a:gd name="T17" fmla="*/ 1 h 55"/>
                <a:gd name="T18" fmla="*/ 1 w 18"/>
                <a:gd name="T19" fmla="*/ 1 h 55"/>
                <a:gd name="T20" fmla="*/ 1 w 18"/>
                <a:gd name="T21" fmla="*/ 1 h 55"/>
                <a:gd name="T22" fmla="*/ 1 w 18"/>
                <a:gd name="T23" fmla="*/ 1 h 55"/>
                <a:gd name="T24" fmla="*/ 0 w 18"/>
                <a:gd name="T25" fmla="*/ 1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5"/>
                <a:gd name="T41" fmla="*/ 18 w 18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5">
                  <a:moveTo>
                    <a:pt x="0" y="45"/>
                  </a:moveTo>
                  <a:lnTo>
                    <a:pt x="0" y="0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7" y="10"/>
                  </a:lnTo>
                  <a:lnTo>
                    <a:pt x="7" y="21"/>
                  </a:lnTo>
                  <a:lnTo>
                    <a:pt x="18" y="27"/>
                  </a:lnTo>
                  <a:lnTo>
                    <a:pt x="18" y="34"/>
                  </a:lnTo>
                  <a:lnTo>
                    <a:pt x="7" y="28"/>
                  </a:lnTo>
                  <a:lnTo>
                    <a:pt x="7" y="43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1" name="Line 4802"/>
            <p:cNvSpPr>
              <a:spLocks noChangeShapeType="1"/>
            </p:cNvSpPr>
            <p:nvPr/>
          </p:nvSpPr>
          <p:spPr bwMode="auto">
            <a:xfrm flipV="1">
              <a:off x="3640" y="3210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2" name="Line 4803"/>
            <p:cNvSpPr>
              <a:spLocks noChangeShapeType="1"/>
            </p:cNvSpPr>
            <p:nvPr/>
          </p:nvSpPr>
          <p:spPr bwMode="auto">
            <a:xfrm flipV="1">
              <a:off x="3649" y="3216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3" name="Line 4804"/>
            <p:cNvSpPr>
              <a:spLocks noChangeShapeType="1"/>
            </p:cNvSpPr>
            <p:nvPr/>
          </p:nvSpPr>
          <p:spPr bwMode="auto">
            <a:xfrm flipV="1">
              <a:off x="3658" y="322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4" name="Freeform 4805"/>
            <p:cNvSpPr>
              <a:spLocks/>
            </p:cNvSpPr>
            <p:nvPr/>
          </p:nvSpPr>
          <p:spPr bwMode="auto">
            <a:xfrm>
              <a:off x="3655" y="3156"/>
              <a:ext cx="10" cy="27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1 h 54"/>
                <a:gd name="T4" fmla="*/ 0 w 22"/>
                <a:gd name="T5" fmla="*/ 1 h 54"/>
                <a:gd name="T6" fmla="*/ 0 w 22"/>
                <a:gd name="T7" fmla="*/ 1 h 54"/>
                <a:gd name="T8" fmla="*/ 0 w 22"/>
                <a:gd name="T9" fmla="*/ 1 h 54"/>
                <a:gd name="T10" fmla="*/ 0 w 22"/>
                <a:gd name="T11" fmla="*/ 1 h 54"/>
                <a:gd name="T12" fmla="*/ 0 w 22"/>
                <a:gd name="T13" fmla="*/ 1 h 54"/>
                <a:gd name="T14" fmla="*/ 0 w 22"/>
                <a:gd name="T15" fmla="*/ 1 h 54"/>
                <a:gd name="T16" fmla="*/ 0 w 22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4"/>
                <a:gd name="T29" fmla="*/ 22 w 2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4">
                  <a:moveTo>
                    <a:pt x="0" y="0"/>
                  </a:moveTo>
                  <a:lnTo>
                    <a:pt x="22" y="12"/>
                  </a:lnTo>
                  <a:lnTo>
                    <a:pt x="22" y="20"/>
                  </a:lnTo>
                  <a:lnTo>
                    <a:pt x="14" y="14"/>
                  </a:lnTo>
                  <a:lnTo>
                    <a:pt x="14" y="54"/>
                  </a:lnTo>
                  <a:lnTo>
                    <a:pt x="9" y="50"/>
                  </a:lnTo>
                  <a:lnTo>
                    <a:pt x="9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5" name="Freeform 4806"/>
            <p:cNvSpPr>
              <a:spLocks noEditPoints="1"/>
            </p:cNvSpPr>
            <p:nvPr/>
          </p:nvSpPr>
          <p:spPr bwMode="auto">
            <a:xfrm>
              <a:off x="3667" y="3165"/>
              <a:ext cx="12" cy="27"/>
            </a:xfrm>
            <a:custGeom>
              <a:avLst/>
              <a:gdLst>
                <a:gd name="T0" fmla="*/ 0 w 24"/>
                <a:gd name="T1" fmla="*/ 1 h 52"/>
                <a:gd name="T2" fmla="*/ 1 w 24"/>
                <a:gd name="T3" fmla="*/ 1 h 52"/>
                <a:gd name="T4" fmla="*/ 1 w 24"/>
                <a:gd name="T5" fmla="*/ 1 h 52"/>
                <a:gd name="T6" fmla="*/ 1 w 24"/>
                <a:gd name="T7" fmla="*/ 0 h 52"/>
                <a:gd name="T8" fmla="*/ 1 w 24"/>
                <a:gd name="T9" fmla="*/ 0 h 52"/>
                <a:gd name="T10" fmla="*/ 1 w 24"/>
                <a:gd name="T11" fmla="*/ 0 h 52"/>
                <a:gd name="T12" fmla="*/ 1 w 24"/>
                <a:gd name="T13" fmla="*/ 1 h 52"/>
                <a:gd name="T14" fmla="*/ 1 w 24"/>
                <a:gd name="T15" fmla="*/ 1 h 52"/>
                <a:gd name="T16" fmla="*/ 1 w 24"/>
                <a:gd name="T17" fmla="*/ 1 h 52"/>
                <a:gd name="T18" fmla="*/ 1 w 24"/>
                <a:gd name="T19" fmla="*/ 1 h 52"/>
                <a:gd name="T20" fmla="*/ 1 w 24"/>
                <a:gd name="T21" fmla="*/ 1 h 52"/>
                <a:gd name="T22" fmla="*/ 1 w 24"/>
                <a:gd name="T23" fmla="*/ 1 h 52"/>
                <a:gd name="T24" fmla="*/ 1 w 24"/>
                <a:gd name="T25" fmla="*/ 1 h 52"/>
                <a:gd name="T26" fmla="*/ 1 w 24"/>
                <a:gd name="T27" fmla="*/ 1 h 52"/>
                <a:gd name="T28" fmla="*/ 1 w 24"/>
                <a:gd name="T29" fmla="*/ 1 h 52"/>
                <a:gd name="T30" fmla="*/ 1 w 24"/>
                <a:gd name="T31" fmla="*/ 1 h 52"/>
                <a:gd name="T32" fmla="*/ 1 w 24"/>
                <a:gd name="T33" fmla="*/ 1 h 52"/>
                <a:gd name="T34" fmla="*/ 1 w 24"/>
                <a:gd name="T35" fmla="*/ 1 h 52"/>
                <a:gd name="T36" fmla="*/ 1 w 24"/>
                <a:gd name="T37" fmla="*/ 1 h 52"/>
                <a:gd name="T38" fmla="*/ 1 w 24"/>
                <a:gd name="T39" fmla="*/ 1 h 52"/>
                <a:gd name="T40" fmla="*/ 1 w 24"/>
                <a:gd name="T41" fmla="*/ 1 h 52"/>
                <a:gd name="T42" fmla="*/ 1 w 24"/>
                <a:gd name="T43" fmla="*/ 1 h 52"/>
                <a:gd name="T44" fmla="*/ 1 w 24"/>
                <a:gd name="T45" fmla="*/ 1 h 52"/>
                <a:gd name="T46" fmla="*/ 1 w 24"/>
                <a:gd name="T47" fmla="*/ 1 h 52"/>
                <a:gd name="T48" fmla="*/ 1 w 24"/>
                <a:gd name="T49" fmla="*/ 1 h 52"/>
                <a:gd name="T50" fmla="*/ 1 w 24"/>
                <a:gd name="T51" fmla="*/ 1 h 52"/>
                <a:gd name="T52" fmla="*/ 1 w 24"/>
                <a:gd name="T53" fmla="*/ 1 h 52"/>
                <a:gd name="T54" fmla="*/ 1 w 24"/>
                <a:gd name="T55" fmla="*/ 1 h 52"/>
                <a:gd name="T56" fmla="*/ 0 w 24"/>
                <a:gd name="T57" fmla="*/ 1 h 52"/>
                <a:gd name="T58" fmla="*/ 0 w 24"/>
                <a:gd name="T59" fmla="*/ 1 h 52"/>
                <a:gd name="T60" fmla="*/ 1 w 24"/>
                <a:gd name="T61" fmla="*/ 1 h 52"/>
                <a:gd name="T62" fmla="*/ 1 w 24"/>
                <a:gd name="T63" fmla="*/ 1 h 52"/>
                <a:gd name="T64" fmla="*/ 1 w 24"/>
                <a:gd name="T65" fmla="*/ 1 h 52"/>
                <a:gd name="T66" fmla="*/ 1 w 24"/>
                <a:gd name="T67" fmla="*/ 1 h 52"/>
                <a:gd name="T68" fmla="*/ 1 w 24"/>
                <a:gd name="T69" fmla="*/ 1 h 52"/>
                <a:gd name="T70" fmla="*/ 1 w 24"/>
                <a:gd name="T71" fmla="*/ 1 h 52"/>
                <a:gd name="T72" fmla="*/ 1 w 24"/>
                <a:gd name="T73" fmla="*/ 1 h 52"/>
                <a:gd name="T74" fmla="*/ 1 w 24"/>
                <a:gd name="T75" fmla="*/ 1 h 52"/>
                <a:gd name="T76" fmla="*/ 1 w 24"/>
                <a:gd name="T77" fmla="*/ 1 h 52"/>
                <a:gd name="T78" fmla="*/ 1 w 24"/>
                <a:gd name="T79" fmla="*/ 1 h 52"/>
                <a:gd name="T80" fmla="*/ 1 w 24"/>
                <a:gd name="T81" fmla="*/ 1 h 52"/>
                <a:gd name="T82" fmla="*/ 1 w 24"/>
                <a:gd name="T83" fmla="*/ 1 h 52"/>
                <a:gd name="T84" fmla="*/ 1 w 24"/>
                <a:gd name="T85" fmla="*/ 1 h 52"/>
                <a:gd name="T86" fmla="*/ 1 w 24"/>
                <a:gd name="T87" fmla="*/ 1 h 52"/>
                <a:gd name="T88" fmla="*/ 1 w 24"/>
                <a:gd name="T89" fmla="*/ 1 h 52"/>
                <a:gd name="T90" fmla="*/ 1 w 24"/>
                <a:gd name="T91" fmla="*/ 1 h 52"/>
                <a:gd name="T92" fmla="*/ 1 w 24"/>
                <a:gd name="T93" fmla="*/ 1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52"/>
                <a:gd name="T143" fmla="*/ 24 w 2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52">
                  <a:moveTo>
                    <a:pt x="0" y="16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4" y="29"/>
                  </a:lnTo>
                  <a:lnTo>
                    <a:pt x="24" y="36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3" y="50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6"/>
                  </a:lnTo>
                  <a:close/>
                  <a:moveTo>
                    <a:pt x="7" y="30"/>
                  </a:moveTo>
                  <a:lnTo>
                    <a:pt x="7" y="38"/>
                  </a:lnTo>
                  <a:lnTo>
                    <a:pt x="9" y="39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6" y="34"/>
                  </a:lnTo>
                  <a:lnTo>
                    <a:pt x="16" y="23"/>
                  </a:lnTo>
                  <a:lnTo>
                    <a:pt x="16" y="16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11"/>
                  </a:lnTo>
                  <a:lnTo>
                    <a:pt x="7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6" name="Line 4807"/>
            <p:cNvSpPr>
              <a:spLocks noChangeShapeType="1"/>
            </p:cNvSpPr>
            <p:nvPr/>
          </p:nvSpPr>
          <p:spPr bwMode="auto">
            <a:xfrm flipV="1">
              <a:off x="3612" y="3195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7" name="Line 4808"/>
            <p:cNvSpPr>
              <a:spLocks noChangeShapeType="1"/>
            </p:cNvSpPr>
            <p:nvPr/>
          </p:nvSpPr>
          <p:spPr bwMode="auto">
            <a:xfrm flipV="1">
              <a:off x="3621" y="3201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8" name="Line 4809"/>
            <p:cNvSpPr>
              <a:spLocks noChangeShapeType="1"/>
            </p:cNvSpPr>
            <p:nvPr/>
          </p:nvSpPr>
          <p:spPr bwMode="auto">
            <a:xfrm flipV="1">
              <a:off x="3631" y="3206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9" name="Freeform 4810"/>
            <p:cNvSpPr>
              <a:spLocks/>
            </p:cNvSpPr>
            <p:nvPr/>
          </p:nvSpPr>
          <p:spPr bwMode="auto">
            <a:xfrm>
              <a:off x="3643" y="3151"/>
              <a:ext cx="11" cy="26"/>
            </a:xfrm>
            <a:custGeom>
              <a:avLst/>
              <a:gdLst>
                <a:gd name="T0" fmla="*/ 1 w 21"/>
                <a:gd name="T1" fmla="*/ 1 h 52"/>
                <a:gd name="T2" fmla="*/ 1 w 21"/>
                <a:gd name="T3" fmla="*/ 1 h 52"/>
                <a:gd name="T4" fmla="*/ 1 w 21"/>
                <a:gd name="T5" fmla="*/ 1 h 52"/>
                <a:gd name="T6" fmla="*/ 1 w 21"/>
                <a:gd name="T7" fmla="*/ 1 h 52"/>
                <a:gd name="T8" fmla="*/ 1 w 21"/>
                <a:gd name="T9" fmla="*/ 1 h 52"/>
                <a:gd name="T10" fmla="*/ 1 w 21"/>
                <a:gd name="T11" fmla="*/ 1 h 52"/>
                <a:gd name="T12" fmla="*/ 1 w 21"/>
                <a:gd name="T13" fmla="*/ 1 h 52"/>
                <a:gd name="T14" fmla="*/ 1 w 21"/>
                <a:gd name="T15" fmla="*/ 1 h 52"/>
                <a:gd name="T16" fmla="*/ 1 w 21"/>
                <a:gd name="T17" fmla="*/ 1 h 52"/>
                <a:gd name="T18" fmla="*/ 1 w 21"/>
                <a:gd name="T19" fmla="*/ 1 h 52"/>
                <a:gd name="T20" fmla="*/ 1 w 21"/>
                <a:gd name="T21" fmla="*/ 1 h 52"/>
                <a:gd name="T22" fmla="*/ 1 w 21"/>
                <a:gd name="T23" fmla="*/ 1 h 52"/>
                <a:gd name="T24" fmla="*/ 1 w 21"/>
                <a:gd name="T25" fmla="*/ 1 h 52"/>
                <a:gd name="T26" fmla="*/ 1 w 21"/>
                <a:gd name="T27" fmla="*/ 1 h 52"/>
                <a:gd name="T28" fmla="*/ 1 w 21"/>
                <a:gd name="T29" fmla="*/ 1 h 52"/>
                <a:gd name="T30" fmla="*/ 1 w 21"/>
                <a:gd name="T31" fmla="*/ 1 h 52"/>
                <a:gd name="T32" fmla="*/ 1 w 21"/>
                <a:gd name="T33" fmla="*/ 1 h 52"/>
                <a:gd name="T34" fmla="*/ 1 w 21"/>
                <a:gd name="T35" fmla="*/ 1 h 52"/>
                <a:gd name="T36" fmla="*/ 1 w 21"/>
                <a:gd name="T37" fmla="*/ 1 h 52"/>
                <a:gd name="T38" fmla="*/ 1 w 21"/>
                <a:gd name="T39" fmla="*/ 1 h 52"/>
                <a:gd name="T40" fmla="*/ 0 w 21"/>
                <a:gd name="T41" fmla="*/ 1 h 52"/>
                <a:gd name="T42" fmla="*/ 0 w 21"/>
                <a:gd name="T43" fmla="*/ 1 h 52"/>
                <a:gd name="T44" fmla="*/ 1 w 21"/>
                <a:gd name="T45" fmla="*/ 1 h 52"/>
                <a:gd name="T46" fmla="*/ 1 w 21"/>
                <a:gd name="T47" fmla="*/ 1 h 52"/>
                <a:gd name="T48" fmla="*/ 1 w 21"/>
                <a:gd name="T49" fmla="*/ 1 h 52"/>
                <a:gd name="T50" fmla="*/ 1 w 21"/>
                <a:gd name="T51" fmla="*/ 1 h 52"/>
                <a:gd name="T52" fmla="*/ 1 w 21"/>
                <a:gd name="T53" fmla="*/ 1 h 52"/>
                <a:gd name="T54" fmla="*/ 1 w 21"/>
                <a:gd name="T55" fmla="*/ 1 h 52"/>
                <a:gd name="T56" fmla="*/ 1 w 21"/>
                <a:gd name="T57" fmla="*/ 1 h 52"/>
                <a:gd name="T58" fmla="*/ 1 w 21"/>
                <a:gd name="T59" fmla="*/ 1 h 52"/>
                <a:gd name="T60" fmla="*/ 1 w 21"/>
                <a:gd name="T61" fmla="*/ 1 h 52"/>
                <a:gd name="T62" fmla="*/ 1 w 21"/>
                <a:gd name="T63" fmla="*/ 1 h 52"/>
                <a:gd name="T64" fmla="*/ 1 w 21"/>
                <a:gd name="T65" fmla="*/ 1 h 52"/>
                <a:gd name="T66" fmla="*/ 1 w 21"/>
                <a:gd name="T67" fmla="*/ 1 h 52"/>
                <a:gd name="T68" fmla="*/ 1 w 21"/>
                <a:gd name="T69" fmla="*/ 1 h 52"/>
                <a:gd name="T70" fmla="*/ 1 w 21"/>
                <a:gd name="T71" fmla="*/ 1 h 52"/>
                <a:gd name="T72" fmla="*/ 0 w 21"/>
                <a:gd name="T73" fmla="*/ 1 h 52"/>
                <a:gd name="T74" fmla="*/ 1 w 21"/>
                <a:gd name="T75" fmla="*/ 1 h 52"/>
                <a:gd name="T76" fmla="*/ 1 w 21"/>
                <a:gd name="T77" fmla="*/ 0 h 52"/>
                <a:gd name="T78" fmla="*/ 1 w 21"/>
                <a:gd name="T79" fmla="*/ 0 h 52"/>
                <a:gd name="T80" fmla="*/ 1 w 21"/>
                <a:gd name="T81" fmla="*/ 0 h 52"/>
                <a:gd name="T82" fmla="*/ 1 w 21"/>
                <a:gd name="T83" fmla="*/ 1 h 52"/>
                <a:gd name="T84" fmla="*/ 1 w 21"/>
                <a:gd name="T85" fmla="*/ 1 h 52"/>
                <a:gd name="T86" fmla="*/ 1 w 21"/>
                <a:gd name="T87" fmla="*/ 1 h 52"/>
                <a:gd name="T88" fmla="*/ 1 w 21"/>
                <a:gd name="T89" fmla="*/ 1 h 52"/>
                <a:gd name="T90" fmla="*/ 1 w 21"/>
                <a:gd name="T91" fmla="*/ 1 h 52"/>
                <a:gd name="T92" fmla="*/ 1 w 21"/>
                <a:gd name="T93" fmla="*/ 1 h 52"/>
                <a:gd name="T94" fmla="*/ 1 w 21"/>
                <a:gd name="T95" fmla="*/ 1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52"/>
                <a:gd name="T146" fmla="*/ 21 w 21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52">
                  <a:moveTo>
                    <a:pt x="14" y="20"/>
                  </a:moveTo>
                  <a:lnTo>
                    <a:pt x="14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9" y="9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0" y="20"/>
                  </a:lnTo>
                  <a:lnTo>
                    <a:pt x="18" y="32"/>
                  </a:lnTo>
                  <a:lnTo>
                    <a:pt x="21" y="38"/>
                  </a:lnTo>
                  <a:lnTo>
                    <a:pt x="21" y="43"/>
                  </a:lnTo>
                  <a:lnTo>
                    <a:pt x="21" y="49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6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2" y="32"/>
                  </a:lnTo>
                  <a:lnTo>
                    <a:pt x="7" y="25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6" y="7"/>
                  </a:lnTo>
                  <a:lnTo>
                    <a:pt x="19" y="13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0" name="Line 4811"/>
            <p:cNvSpPr>
              <a:spLocks noChangeShapeType="1"/>
            </p:cNvSpPr>
            <p:nvPr/>
          </p:nvSpPr>
          <p:spPr bwMode="auto">
            <a:xfrm flipV="1">
              <a:off x="3603" y="3190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1" name="Freeform 4812"/>
            <p:cNvSpPr>
              <a:spLocks/>
            </p:cNvSpPr>
            <p:nvPr/>
          </p:nvSpPr>
          <p:spPr bwMode="auto">
            <a:xfrm>
              <a:off x="3595" y="3204"/>
              <a:ext cx="63" cy="43"/>
            </a:xfrm>
            <a:custGeom>
              <a:avLst/>
              <a:gdLst>
                <a:gd name="T0" fmla="*/ 1 w 126"/>
                <a:gd name="T1" fmla="*/ 0 h 87"/>
                <a:gd name="T2" fmla="*/ 0 w 126"/>
                <a:gd name="T3" fmla="*/ 0 h 87"/>
                <a:gd name="T4" fmla="*/ 0 w 126"/>
                <a:gd name="T5" fmla="*/ 0 h 87"/>
                <a:gd name="T6" fmla="*/ 1 w 126"/>
                <a:gd name="T7" fmla="*/ 0 h 87"/>
                <a:gd name="T8" fmla="*/ 1 w 126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87"/>
                <a:gd name="T17" fmla="*/ 126 w 126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87">
                  <a:moveTo>
                    <a:pt x="126" y="72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26" y="87"/>
                  </a:lnTo>
                  <a:lnTo>
                    <a:pt x="126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2" name="Freeform 4813"/>
            <p:cNvSpPr>
              <a:spLocks/>
            </p:cNvSpPr>
            <p:nvPr/>
          </p:nvSpPr>
          <p:spPr bwMode="auto">
            <a:xfrm>
              <a:off x="4071" y="3037"/>
              <a:ext cx="14" cy="5"/>
            </a:xfrm>
            <a:custGeom>
              <a:avLst/>
              <a:gdLst>
                <a:gd name="T0" fmla="*/ 1 w 27"/>
                <a:gd name="T1" fmla="*/ 0 h 11"/>
                <a:gd name="T2" fmla="*/ 1 w 27"/>
                <a:gd name="T3" fmla="*/ 0 h 11"/>
                <a:gd name="T4" fmla="*/ 0 w 27"/>
                <a:gd name="T5" fmla="*/ 0 h 11"/>
                <a:gd name="T6" fmla="*/ 1 w 27"/>
                <a:gd name="T7" fmla="*/ 0 h 11"/>
                <a:gd name="T8" fmla="*/ 1 w 27"/>
                <a:gd name="T9" fmla="*/ 0 h 11"/>
                <a:gd name="T10" fmla="*/ 1 w 27"/>
                <a:gd name="T11" fmla="*/ 0 h 11"/>
                <a:gd name="T12" fmla="*/ 1 w 27"/>
                <a:gd name="T13" fmla="*/ 0 h 11"/>
                <a:gd name="T14" fmla="*/ 1 w 2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1"/>
                <a:gd name="T26" fmla="*/ 27 w 2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1">
                  <a:moveTo>
                    <a:pt x="11" y="8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8" y="8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3" name="Freeform 4814"/>
            <p:cNvSpPr>
              <a:spLocks/>
            </p:cNvSpPr>
            <p:nvPr/>
          </p:nvSpPr>
          <p:spPr bwMode="auto">
            <a:xfrm>
              <a:off x="4072" y="3037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"/>
                <a:gd name="T35" fmla="*/ 31 w 31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">
                  <a:moveTo>
                    <a:pt x="31" y="0"/>
                  </a:moveTo>
                  <a:lnTo>
                    <a:pt x="27" y="2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4" name="Freeform 4815"/>
            <p:cNvSpPr>
              <a:spLocks/>
            </p:cNvSpPr>
            <p:nvPr/>
          </p:nvSpPr>
          <p:spPr bwMode="auto">
            <a:xfrm>
              <a:off x="4082" y="3034"/>
              <a:ext cx="12" cy="4"/>
            </a:xfrm>
            <a:custGeom>
              <a:avLst/>
              <a:gdLst>
                <a:gd name="T0" fmla="*/ 1 w 23"/>
                <a:gd name="T1" fmla="*/ 0 h 7"/>
                <a:gd name="T2" fmla="*/ 1 w 23"/>
                <a:gd name="T3" fmla="*/ 1 h 7"/>
                <a:gd name="T4" fmla="*/ 1 w 23"/>
                <a:gd name="T5" fmla="*/ 1 h 7"/>
                <a:gd name="T6" fmla="*/ 1 w 23"/>
                <a:gd name="T7" fmla="*/ 1 h 7"/>
                <a:gd name="T8" fmla="*/ 0 w 23"/>
                <a:gd name="T9" fmla="*/ 1 h 7"/>
                <a:gd name="T10" fmla="*/ 1 w 23"/>
                <a:gd name="T11" fmla="*/ 1 h 7"/>
                <a:gd name="T12" fmla="*/ 1 w 23"/>
                <a:gd name="T13" fmla="*/ 1 h 7"/>
                <a:gd name="T14" fmla="*/ 1 w 23"/>
                <a:gd name="T15" fmla="*/ 1 h 7"/>
                <a:gd name="T16" fmla="*/ 1 w 23"/>
                <a:gd name="T17" fmla="*/ 1 h 7"/>
                <a:gd name="T18" fmla="*/ 1 w 23"/>
                <a:gd name="T19" fmla="*/ 1 h 7"/>
                <a:gd name="T20" fmla="*/ 1 w 23"/>
                <a:gd name="T21" fmla="*/ 1 h 7"/>
                <a:gd name="T22" fmla="*/ 1 w 23"/>
                <a:gd name="T23" fmla="*/ 1 h 7"/>
                <a:gd name="T24" fmla="*/ 1 w 23"/>
                <a:gd name="T25" fmla="*/ 1 h 7"/>
                <a:gd name="T26" fmla="*/ 1 w 23"/>
                <a:gd name="T27" fmla="*/ 0 h 7"/>
                <a:gd name="T28" fmla="*/ 1 w 23"/>
                <a:gd name="T29" fmla="*/ 0 h 7"/>
                <a:gd name="T30" fmla="*/ 1 w 23"/>
                <a:gd name="T31" fmla="*/ 0 h 7"/>
                <a:gd name="T32" fmla="*/ 1 w 23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7"/>
                <a:gd name="T53" fmla="*/ 23 w 2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7">
                  <a:moveTo>
                    <a:pt x="14" y="0"/>
                  </a:moveTo>
                  <a:lnTo>
                    <a:pt x="11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7" y="7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5" name="Freeform 4816"/>
            <p:cNvSpPr>
              <a:spLocks/>
            </p:cNvSpPr>
            <p:nvPr/>
          </p:nvSpPr>
          <p:spPr bwMode="auto">
            <a:xfrm>
              <a:off x="4090" y="3033"/>
              <a:ext cx="5" cy="1"/>
            </a:xfrm>
            <a:custGeom>
              <a:avLst/>
              <a:gdLst>
                <a:gd name="T0" fmla="*/ 1 w 9"/>
                <a:gd name="T1" fmla="*/ 0 h 2"/>
                <a:gd name="T2" fmla="*/ 1 w 9"/>
                <a:gd name="T3" fmla="*/ 0 h 2"/>
                <a:gd name="T4" fmla="*/ 1 w 9"/>
                <a:gd name="T5" fmla="*/ 0 h 2"/>
                <a:gd name="T6" fmla="*/ 1 w 9"/>
                <a:gd name="T7" fmla="*/ 0 h 2"/>
                <a:gd name="T8" fmla="*/ 1 w 9"/>
                <a:gd name="T9" fmla="*/ 1 h 2"/>
                <a:gd name="T10" fmla="*/ 0 w 9"/>
                <a:gd name="T11" fmla="*/ 1 h 2"/>
                <a:gd name="T12" fmla="*/ 1 w 9"/>
                <a:gd name="T13" fmla="*/ 1 h 2"/>
                <a:gd name="T14" fmla="*/ 1 w 9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"/>
                <a:gd name="T26" fmla="*/ 9 w 9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6" name="Freeform 4817"/>
            <p:cNvSpPr>
              <a:spLocks/>
            </p:cNvSpPr>
            <p:nvPr/>
          </p:nvSpPr>
          <p:spPr bwMode="auto">
            <a:xfrm>
              <a:off x="4091" y="3033"/>
              <a:ext cx="5" cy="1"/>
            </a:xfrm>
            <a:custGeom>
              <a:avLst/>
              <a:gdLst>
                <a:gd name="T0" fmla="*/ 0 w 9"/>
                <a:gd name="T1" fmla="*/ 1 h 2"/>
                <a:gd name="T2" fmla="*/ 1 w 9"/>
                <a:gd name="T3" fmla="*/ 1 h 2"/>
                <a:gd name="T4" fmla="*/ 1 w 9"/>
                <a:gd name="T5" fmla="*/ 0 h 2"/>
                <a:gd name="T6" fmla="*/ 1 w 9"/>
                <a:gd name="T7" fmla="*/ 0 h 2"/>
                <a:gd name="T8" fmla="*/ 1 w 9"/>
                <a:gd name="T9" fmla="*/ 0 h 2"/>
                <a:gd name="T10" fmla="*/ 0 w 9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7" name="Freeform 4818"/>
            <p:cNvSpPr>
              <a:spLocks/>
            </p:cNvSpPr>
            <p:nvPr/>
          </p:nvSpPr>
          <p:spPr bwMode="auto">
            <a:xfrm>
              <a:off x="4090" y="3033"/>
              <a:ext cx="6" cy="1"/>
            </a:xfrm>
            <a:custGeom>
              <a:avLst/>
              <a:gdLst>
                <a:gd name="T0" fmla="*/ 1 w 11"/>
                <a:gd name="T1" fmla="*/ 1 h 2"/>
                <a:gd name="T2" fmla="*/ 1 w 11"/>
                <a:gd name="T3" fmla="*/ 0 h 2"/>
                <a:gd name="T4" fmla="*/ 1 w 11"/>
                <a:gd name="T5" fmla="*/ 0 h 2"/>
                <a:gd name="T6" fmla="*/ 1 w 11"/>
                <a:gd name="T7" fmla="*/ 0 h 2"/>
                <a:gd name="T8" fmla="*/ 1 w 11"/>
                <a:gd name="T9" fmla="*/ 0 h 2"/>
                <a:gd name="T10" fmla="*/ 1 w 11"/>
                <a:gd name="T11" fmla="*/ 0 h 2"/>
                <a:gd name="T12" fmla="*/ 1 w 11"/>
                <a:gd name="T13" fmla="*/ 0 h 2"/>
                <a:gd name="T14" fmla="*/ 1 w 11"/>
                <a:gd name="T15" fmla="*/ 1 h 2"/>
                <a:gd name="T16" fmla="*/ 1 w 11"/>
                <a:gd name="T17" fmla="*/ 1 h 2"/>
                <a:gd name="T18" fmla="*/ 0 w 11"/>
                <a:gd name="T19" fmla="*/ 1 h 2"/>
                <a:gd name="T20" fmla="*/ 1 w 11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"/>
                <a:gd name="T35" fmla="*/ 11 w 1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">
                  <a:moveTo>
                    <a:pt x="6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8" name="Freeform 4819"/>
            <p:cNvSpPr>
              <a:spLocks/>
            </p:cNvSpPr>
            <p:nvPr/>
          </p:nvSpPr>
          <p:spPr bwMode="auto">
            <a:xfrm>
              <a:off x="4094" y="3033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0 w 4"/>
                <a:gd name="T5" fmla="*/ 0 h 2"/>
                <a:gd name="T6" fmla="*/ 1 w 4"/>
                <a:gd name="T7" fmla="*/ 0 h 2"/>
                <a:gd name="T8" fmla="*/ 0 w 4"/>
                <a:gd name="T9" fmla="*/ 0 h 2"/>
                <a:gd name="T10" fmla="*/ 0 w 4"/>
                <a:gd name="T11" fmla="*/ 1 h 2"/>
                <a:gd name="T12" fmla="*/ 1 w 4"/>
                <a:gd name="T13" fmla="*/ 0 h 2"/>
                <a:gd name="T14" fmla="*/ 1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9" name="Freeform 4820"/>
            <p:cNvSpPr>
              <a:spLocks/>
            </p:cNvSpPr>
            <p:nvPr/>
          </p:nvSpPr>
          <p:spPr bwMode="auto">
            <a:xfrm>
              <a:off x="4093" y="3032"/>
              <a:ext cx="3" cy="1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1 w 5"/>
                <a:gd name="T5" fmla="*/ 1 h 2"/>
                <a:gd name="T6" fmla="*/ 1 w 5"/>
                <a:gd name="T7" fmla="*/ 1 h 2"/>
                <a:gd name="T8" fmla="*/ 1 w 5"/>
                <a:gd name="T9" fmla="*/ 1 h 2"/>
                <a:gd name="T10" fmla="*/ 1 w 5"/>
                <a:gd name="T11" fmla="*/ 0 h 2"/>
                <a:gd name="T12" fmla="*/ 1 w 5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2"/>
                <a:gd name="T23" fmla="*/ 5 w 5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2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0" name="Freeform 4821"/>
            <p:cNvSpPr>
              <a:spLocks/>
            </p:cNvSpPr>
            <p:nvPr/>
          </p:nvSpPr>
          <p:spPr bwMode="auto">
            <a:xfrm>
              <a:off x="4070" y="3019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1" name="Freeform 4822"/>
            <p:cNvSpPr>
              <a:spLocks/>
            </p:cNvSpPr>
            <p:nvPr/>
          </p:nvSpPr>
          <p:spPr bwMode="auto">
            <a:xfrm>
              <a:off x="4071" y="3041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1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0 h 4"/>
                <a:gd name="T12" fmla="*/ 1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2" name="Freeform 4823"/>
            <p:cNvSpPr>
              <a:spLocks/>
            </p:cNvSpPr>
            <p:nvPr/>
          </p:nvSpPr>
          <p:spPr bwMode="auto">
            <a:xfrm>
              <a:off x="4069" y="3041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1 w 3"/>
                <a:gd name="T9" fmla="*/ 0 h 2"/>
                <a:gd name="T10" fmla="*/ 1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3" name="Freeform 4824"/>
            <p:cNvSpPr>
              <a:spLocks/>
            </p:cNvSpPr>
            <p:nvPr/>
          </p:nvSpPr>
          <p:spPr bwMode="auto">
            <a:xfrm>
              <a:off x="4069" y="3028"/>
              <a:ext cx="2" cy="13"/>
            </a:xfrm>
            <a:custGeom>
              <a:avLst/>
              <a:gdLst>
                <a:gd name="T0" fmla="*/ 0 w 5"/>
                <a:gd name="T1" fmla="*/ 0 h 27"/>
                <a:gd name="T2" fmla="*/ 0 w 5"/>
                <a:gd name="T3" fmla="*/ 0 h 27"/>
                <a:gd name="T4" fmla="*/ 0 w 5"/>
                <a:gd name="T5" fmla="*/ 0 h 27"/>
                <a:gd name="T6" fmla="*/ 0 w 5"/>
                <a:gd name="T7" fmla="*/ 0 h 27"/>
                <a:gd name="T8" fmla="*/ 0 w 5"/>
                <a:gd name="T9" fmla="*/ 0 h 27"/>
                <a:gd name="T10" fmla="*/ 0 w 5"/>
                <a:gd name="T11" fmla="*/ 0 h 27"/>
                <a:gd name="T12" fmla="*/ 0 w 5"/>
                <a:gd name="T13" fmla="*/ 0 h 27"/>
                <a:gd name="T14" fmla="*/ 0 w 5"/>
                <a:gd name="T15" fmla="*/ 0 h 27"/>
                <a:gd name="T16" fmla="*/ 0 w 5"/>
                <a:gd name="T17" fmla="*/ 0 h 27"/>
                <a:gd name="T18" fmla="*/ 0 w 5"/>
                <a:gd name="T19" fmla="*/ 0 h 27"/>
                <a:gd name="T20" fmla="*/ 0 w 5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27"/>
                <a:gd name="T35" fmla="*/ 5 w 5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27">
                  <a:moveTo>
                    <a:pt x="5" y="20"/>
                  </a:moveTo>
                  <a:lnTo>
                    <a:pt x="5" y="24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" name="Freeform 4825"/>
            <p:cNvSpPr>
              <a:spLocks/>
            </p:cNvSpPr>
            <p:nvPr/>
          </p:nvSpPr>
          <p:spPr bwMode="auto">
            <a:xfrm>
              <a:off x="4070" y="3029"/>
              <a:ext cx="4" cy="13"/>
            </a:xfrm>
            <a:custGeom>
              <a:avLst/>
              <a:gdLst>
                <a:gd name="T0" fmla="*/ 1 w 7"/>
                <a:gd name="T1" fmla="*/ 0 h 27"/>
                <a:gd name="T2" fmla="*/ 1 w 7"/>
                <a:gd name="T3" fmla="*/ 0 h 27"/>
                <a:gd name="T4" fmla="*/ 1 w 7"/>
                <a:gd name="T5" fmla="*/ 0 h 27"/>
                <a:gd name="T6" fmla="*/ 1 w 7"/>
                <a:gd name="T7" fmla="*/ 0 h 27"/>
                <a:gd name="T8" fmla="*/ 1 w 7"/>
                <a:gd name="T9" fmla="*/ 0 h 27"/>
                <a:gd name="T10" fmla="*/ 1 w 7"/>
                <a:gd name="T11" fmla="*/ 0 h 27"/>
                <a:gd name="T12" fmla="*/ 1 w 7"/>
                <a:gd name="T13" fmla="*/ 0 h 27"/>
                <a:gd name="T14" fmla="*/ 1 w 7"/>
                <a:gd name="T15" fmla="*/ 0 h 27"/>
                <a:gd name="T16" fmla="*/ 1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0 w 7"/>
                <a:gd name="T23" fmla="*/ 0 h 27"/>
                <a:gd name="T24" fmla="*/ 0 w 7"/>
                <a:gd name="T25" fmla="*/ 0 h 27"/>
                <a:gd name="T26" fmla="*/ 1 w 7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7"/>
                <a:gd name="T44" fmla="*/ 7 w 7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7">
                  <a:moveTo>
                    <a:pt x="5" y="0"/>
                  </a:moveTo>
                  <a:lnTo>
                    <a:pt x="7" y="4"/>
                  </a:lnTo>
                  <a:lnTo>
                    <a:pt x="7" y="7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15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" name="Freeform 4826"/>
            <p:cNvSpPr>
              <a:spLocks/>
            </p:cNvSpPr>
            <p:nvPr/>
          </p:nvSpPr>
          <p:spPr bwMode="auto">
            <a:xfrm>
              <a:off x="4069" y="3022"/>
              <a:ext cx="8" cy="8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1 h 16"/>
                <a:gd name="T4" fmla="*/ 0 w 16"/>
                <a:gd name="T5" fmla="*/ 1 h 16"/>
                <a:gd name="T6" fmla="*/ 0 w 16"/>
                <a:gd name="T7" fmla="*/ 1 h 16"/>
                <a:gd name="T8" fmla="*/ 0 w 16"/>
                <a:gd name="T9" fmla="*/ 1 h 16"/>
                <a:gd name="T10" fmla="*/ 0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0 h 16"/>
                <a:gd name="T38" fmla="*/ 1 w 16"/>
                <a:gd name="T39" fmla="*/ 0 h 16"/>
                <a:gd name="T40" fmla="*/ 1 w 16"/>
                <a:gd name="T41" fmla="*/ 0 h 16"/>
                <a:gd name="T42" fmla="*/ 1 w 16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6"/>
                <a:gd name="T68" fmla="*/ 16 w 16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6">
                  <a:moveTo>
                    <a:pt x="2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" name="Freeform 4827"/>
            <p:cNvSpPr>
              <a:spLocks/>
            </p:cNvSpPr>
            <p:nvPr/>
          </p:nvSpPr>
          <p:spPr bwMode="auto">
            <a:xfrm>
              <a:off x="4070" y="3019"/>
              <a:ext cx="1" cy="4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0 h 9"/>
                <a:gd name="T6" fmla="*/ 0 w 1"/>
                <a:gd name="T7" fmla="*/ 0 h 9"/>
                <a:gd name="T8" fmla="*/ 1 w 1"/>
                <a:gd name="T9" fmla="*/ 0 h 9"/>
                <a:gd name="T10" fmla="*/ 1 w 1"/>
                <a:gd name="T11" fmla="*/ 0 h 9"/>
                <a:gd name="T12" fmla="*/ 1 w 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" name="Freeform 4828"/>
            <p:cNvSpPr>
              <a:spLocks/>
            </p:cNvSpPr>
            <p:nvPr/>
          </p:nvSpPr>
          <p:spPr bwMode="auto">
            <a:xfrm>
              <a:off x="4071" y="3019"/>
              <a:ext cx="1" cy="4"/>
            </a:xfrm>
            <a:custGeom>
              <a:avLst/>
              <a:gdLst>
                <a:gd name="T0" fmla="*/ 0 w 2"/>
                <a:gd name="T1" fmla="*/ 0 h 9"/>
                <a:gd name="T2" fmla="*/ 1 w 2"/>
                <a:gd name="T3" fmla="*/ 0 h 9"/>
                <a:gd name="T4" fmla="*/ 1 w 2"/>
                <a:gd name="T5" fmla="*/ 0 h 9"/>
                <a:gd name="T6" fmla="*/ 1 w 2"/>
                <a:gd name="T7" fmla="*/ 0 h 9"/>
                <a:gd name="T8" fmla="*/ 0 w 2"/>
                <a:gd name="T9" fmla="*/ 0 h 9"/>
                <a:gd name="T10" fmla="*/ 0 w 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9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" name="Freeform 4829"/>
            <p:cNvSpPr>
              <a:spLocks/>
            </p:cNvSpPr>
            <p:nvPr/>
          </p:nvSpPr>
          <p:spPr bwMode="auto">
            <a:xfrm>
              <a:off x="4070" y="3019"/>
              <a:ext cx="2" cy="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1 w 3"/>
                <a:gd name="T5" fmla="*/ 0 h 9"/>
                <a:gd name="T6" fmla="*/ 1 w 3"/>
                <a:gd name="T7" fmla="*/ 0 h 9"/>
                <a:gd name="T8" fmla="*/ 0 w 3"/>
                <a:gd name="T9" fmla="*/ 0 h 9"/>
                <a:gd name="T10" fmla="*/ 0 w 3"/>
                <a:gd name="T11" fmla="*/ 0 h 9"/>
                <a:gd name="T12" fmla="*/ 0 w 3"/>
                <a:gd name="T13" fmla="*/ 0 h 9"/>
                <a:gd name="T14" fmla="*/ 1 w 3"/>
                <a:gd name="T15" fmla="*/ 0 h 9"/>
                <a:gd name="T16" fmla="*/ 1 w 3"/>
                <a:gd name="T17" fmla="*/ 0 h 9"/>
                <a:gd name="T18" fmla="*/ 1 w 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8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" name="Freeform 4830"/>
            <p:cNvSpPr>
              <a:spLocks/>
            </p:cNvSpPr>
            <p:nvPr/>
          </p:nvSpPr>
          <p:spPr bwMode="auto">
            <a:xfrm>
              <a:off x="4073" y="3030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0 h 3"/>
                <a:gd name="T10" fmla="*/ 0 w 2"/>
                <a:gd name="T11" fmla="*/ 1 h 3"/>
                <a:gd name="T12" fmla="*/ 0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0" name="Freeform 4831"/>
            <p:cNvSpPr>
              <a:spLocks/>
            </p:cNvSpPr>
            <p:nvPr/>
          </p:nvSpPr>
          <p:spPr bwMode="auto">
            <a:xfrm>
              <a:off x="4071" y="3022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" name="Freeform 4832"/>
            <p:cNvSpPr>
              <a:spLocks/>
            </p:cNvSpPr>
            <p:nvPr/>
          </p:nvSpPr>
          <p:spPr bwMode="auto">
            <a:xfrm>
              <a:off x="4070" y="3019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" name="Freeform 4833"/>
            <p:cNvSpPr>
              <a:spLocks/>
            </p:cNvSpPr>
            <p:nvPr/>
          </p:nvSpPr>
          <p:spPr bwMode="auto">
            <a:xfrm>
              <a:off x="3974" y="3009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7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" name="Freeform 4834"/>
            <p:cNvSpPr>
              <a:spLocks/>
            </p:cNvSpPr>
            <p:nvPr/>
          </p:nvSpPr>
          <p:spPr bwMode="auto">
            <a:xfrm>
              <a:off x="3975" y="3003"/>
              <a:ext cx="24" cy="11"/>
            </a:xfrm>
            <a:custGeom>
              <a:avLst/>
              <a:gdLst>
                <a:gd name="T0" fmla="*/ 0 w 48"/>
                <a:gd name="T1" fmla="*/ 0 h 23"/>
                <a:gd name="T2" fmla="*/ 1 w 48"/>
                <a:gd name="T3" fmla="*/ 0 h 23"/>
                <a:gd name="T4" fmla="*/ 1 w 48"/>
                <a:gd name="T5" fmla="*/ 0 h 23"/>
                <a:gd name="T6" fmla="*/ 1 w 48"/>
                <a:gd name="T7" fmla="*/ 0 h 23"/>
                <a:gd name="T8" fmla="*/ 0 w 4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3"/>
                <a:gd name="T17" fmla="*/ 48 w 4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3">
                  <a:moveTo>
                    <a:pt x="0" y="16"/>
                  </a:moveTo>
                  <a:lnTo>
                    <a:pt x="18" y="23"/>
                  </a:lnTo>
                  <a:lnTo>
                    <a:pt x="48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" name="Freeform 4835"/>
            <p:cNvSpPr>
              <a:spLocks/>
            </p:cNvSpPr>
            <p:nvPr/>
          </p:nvSpPr>
          <p:spPr bwMode="auto">
            <a:xfrm>
              <a:off x="4010" y="3021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" name="Freeform 4836"/>
            <p:cNvSpPr>
              <a:spLocks/>
            </p:cNvSpPr>
            <p:nvPr/>
          </p:nvSpPr>
          <p:spPr bwMode="auto">
            <a:xfrm>
              <a:off x="4002" y="3015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20"/>
                  </a:moveTo>
                  <a:lnTo>
                    <a:pt x="16" y="31"/>
                  </a:lnTo>
                  <a:lnTo>
                    <a:pt x="48" y="13"/>
                  </a:lnTo>
                  <a:lnTo>
                    <a:pt x="3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" name="Freeform 4837"/>
            <p:cNvSpPr>
              <a:spLocks/>
            </p:cNvSpPr>
            <p:nvPr/>
          </p:nvSpPr>
          <p:spPr bwMode="auto">
            <a:xfrm>
              <a:off x="4000" y="3011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4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" name="Freeform 4838"/>
            <p:cNvSpPr>
              <a:spLocks/>
            </p:cNvSpPr>
            <p:nvPr/>
          </p:nvSpPr>
          <p:spPr bwMode="auto">
            <a:xfrm>
              <a:off x="3988" y="3004"/>
              <a:ext cx="26" cy="15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6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" name="Freeform 4839"/>
            <p:cNvSpPr>
              <a:spLocks/>
            </p:cNvSpPr>
            <p:nvPr/>
          </p:nvSpPr>
          <p:spPr bwMode="auto">
            <a:xfrm>
              <a:off x="3975" y="3011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" name="Freeform 4840"/>
            <p:cNvSpPr>
              <a:spLocks/>
            </p:cNvSpPr>
            <p:nvPr/>
          </p:nvSpPr>
          <p:spPr bwMode="auto">
            <a:xfrm>
              <a:off x="4001" y="3028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1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1 w 9"/>
                <a:gd name="T13" fmla="*/ 0 h 13"/>
                <a:gd name="T14" fmla="*/ 1 w 9"/>
                <a:gd name="T15" fmla="*/ 0 h 13"/>
                <a:gd name="T16" fmla="*/ 1 w 9"/>
                <a:gd name="T17" fmla="*/ 0 h 13"/>
                <a:gd name="T18" fmla="*/ 1 w 9"/>
                <a:gd name="T19" fmla="*/ 0 h 13"/>
                <a:gd name="T20" fmla="*/ 1 w 9"/>
                <a:gd name="T21" fmla="*/ 0 h 13"/>
                <a:gd name="T22" fmla="*/ 1 w 9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3"/>
                <a:gd name="T38" fmla="*/ 9 w 9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3">
                  <a:moveTo>
                    <a:pt x="7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" name="Freeform 4841"/>
            <p:cNvSpPr>
              <a:spLocks/>
            </p:cNvSpPr>
            <p:nvPr/>
          </p:nvSpPr>
          <p:spPr bwMode="auto">
            <a:xfrm>
              <a:off x="4001" y="3029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1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" name="Freeform 4842"/>
            <p:cNvSpPr>
              <a:spLocks/>
            </p:cNvSpPr>
            <p:nvPr/>
          </p:nvSpPr>
          <p:spPr bwMode="auto">
            <a:xfrm>
              <a:off x="3977" y="3013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8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" name="Freeform 4843"/>
            <p:cNvSpPr>
              <a:spLocks/>
            </p:cNvSpPr>
            <p:nvPr/>
          </p:nvSpPr>
          <p:spPr bwMode="auto">
            <a:xfrm>
              <a:off x="3977" y="3014"/>
              <a:ext cx="3" cy="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1 h 9"/>
                <a:gd name="T10" fmla="*/ 0 w 8"/>
                <a:gd name="T11" fmla="*/ 1 h 9"/>
                <a:gd name="T12" fmla="*/ 0 w 8"/>
                <a:gd name="T13" fmla="*/ 1 h 9"/>
                <a:gd name="T14" fmla="*/ 0 w 8"/>
                <a:gd name="T15" fmla="*/ 1 h 9"/>
                <a:gd name="T16" fmla="*/ 0 w 8"/>
                <a:gd name="T17" fmla="*/ 1 h 9"/>
                <a:gd name="T18" fmla="*/ 0 w 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8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" name="Freeform 4844"/>
            <p:cNvSpPr>
              <a:spLocks/>
            </p:cNvSpPr>
            <p:nvPr/>
          </p:nvSpPr>
          <p:spPr bwMode="auto">
            <a:xfrm>
              <a:off x="3985" y="3013"/>
              <a:ext cx="14" cy="10"/>
            </a:xfrm>
            <a:custGeom>
              <a:avLst/>
              <a:gdLst>
                <a:gd name="T0" fmla="*/ 1 w 28"/>
                <a:gd name="T1" fmla="*/ 0 h 19"/>
                <a:gd name="T2" fmla="*/ 1 w 28"/>
                <a:gd name="T3" fmla="*/ 1 h 19"/>
                <a:gd name="T4" fmla="*/ 1 w 28"/>
                <a:gd name="T5" fmla="*/ 1 h 19"/>
                <a:gd name="T6" fmla="*/ 0 w 28"/>
                <a:gd name="T7" fmla="*/ 1 h 19"/>
                <a:gd name="T8" fmla="*/ 1 w 2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9"/>
                <a:gd name="T17" fmla="*/ 28 w 2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9">
                  <a:moveTo>
                    <a:pt x="7" y="0"/>
                  </a:moveTo>
                  <a:lnTo>
                    <a:pt x="25" y="9"/>
                  </a:lnTo>
                  <a:lnTo>
                    <a:pt x="28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4" name="Freeform 4845"/>
            <p:cNvSpPr>
              <a:spLocks/>
            </p:cNvSpPr>
            <p:nvPr/>
          </p:nvSpPr>
          <p:spPr bwMode="auto">
            <a:xfrm>
              <a:off x="3943" y="3026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5" name="Freeform 4846"/>
            <p:cNvSpPr>
              <a:spLocks/>
            </p:cNvSpPr>
            <p:nvPr/>
          </p:nvSpPr>
          <p:spPr bwMode="auto">
            <a:xfrm>
              <a:off x="3945" y="3020"/>
              <a:ext cx="24" cy="12"/>
            </a:xfrm>
            <a:custGeom>
              <a:avLst/>
              <a:gdLst>
                <a:gd name="T0" fmla="*/ 0 w 47"/>
                <a:gd name="T1" fmla="*/ 0 h 25"/>
                <a:gd name="T2" fmla="*/ 1 w 47"/>
                <a:gd name="T3" fmla="*/ 0 h 25"/>
                <a:gd name="T4" fmla="*/ 1 w 47"/>
                <a:gd name="T5" fmla="*/ 0 h 25"/>
                <a:gd name="T6" fmla="*/ 1 w 47"/>
                <a:gd name="T7" fmla="*/ 0 h 25"/>
                <a:gd name="T8" fmla="*/ 0 w 4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7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6" name="Freeform 4847"/>
            <p:cNvSpPr>
              <a:spLocks/>
            </p:cNvSpPr>
            <p:nvPr/>
          </p:nvSpPr>
          <p:spPr bwMode="auto">
            <a:xfrm>
              <a:off x="3980" y="3039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7" name="Freeform 4848"/>
            <p:cNvSpPr>
              <a:spLocks/>
            </p:cNvSpPr>
            <p:nvPr/>
          </p:nvSpPr>
          <p:spPr bwMode="auto">
            <a:xfrm>
              <a:off x="3971" y="3033"/>
              <a:ext cx="26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8" name="Freeform 4849"/>
            <p:cNvSpPr>
              <a:spLocks/>
            </p:cNvSpPr>
            <p:nvPr/>
          </p:nvSpPr>
          <p:spPr bwMode="auto">
            <a:xfrm>
              <a:off x="3970" y="3029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9" name="Freeform 4850"/>
            <p:cNvSpPr>
              <a:spLocks/>
            </p:cNvSpPr>
            <p:nvPr/>
          </p:nvSpPr>
          <p:spPr bwMode="auto">
            <a:xfrm>
              <a:off x="3958" y="3021"/>
              <a:ext cx="26" cy="16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3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0" name="Freeform 4851"/>
            <p:cNvSpPr>
              <a:spLocks/>
            </p:cNvSpPr>
            <p:nvPr/>
          </p:nvSpPr>
          <p:spPr bwMode="auto">
            <a:xfrm>
              <a:off x="3944" y="3029"/>
              <a:ext cx="37" cy="24"/>
            </a:xfrm>
            <a:custGeom>
              <a:avLst/>
              <a:gdLst>
                <a:gd name="T0" fmla="*/ 1 w 73"/>
                <a:gd name="T1" fmla="*/ 0 h 49"/>
                <a:gd name="T2" fmla="*/ 1 w 73"/>
                <a:gd name="T3" fmla="*/ 0 h 49"/>
                <a:gd name="T4" fmla="*/ 1 w 73"/>
                <a:gd name="T5" fmla="*/ 0 h 49"/>
                <a:gd name="T6" fmla="*/ 1 w 73"/>
                <a:gd name="T7" fmla="*/ 0 h 49"/>
                <a:gd name="T8" fmla="*/ 1 w 73"/>
                <a:gd name="T9" fmla="*/ 0 h 49"/>
                <a:gd name="T10" fmla="*/ 1 w 73"/>
                <a:gd name="T11" fmla="*/ 0 h 49"/>
                <a:gd name="T12" fmla="*/ 1 w 73"/>
                <a:gd name="T13" fmla="*/ 0 h 49"/>
                <a:gd name="T14" fmla="*/ 0 w 73"/>
                <a:gd name="T15" fmla="*/ 0 h 49"/>
                <a:gd name="T16" fmla="*/ 1 w 7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49"/>
                <a:gd name="T29" fmla="*/ 73 w 7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49">
                  <a:moveTo>
                    <a:pt x="73" y="49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7" y="2"/>
                  </a:lnTo>
                  <a:lnTo>
                    <a:pt x="18" y="7"/>
                  </a:lnTo>
                  <a:lnTo>
                    <a:pt x="1" y="0"/>
                  </a:lnTo>
                  <a:lnTo>
                    <a:pt x="0" y="7"/>
                  </a:lnTo>
                  <a:lnTo>
                    <a:pt x="73" y="49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1" name="Freeform 4852"/>
            <p:cNvSpPr>
              <a:spLocks/>
            </p:cNvSpPr>
            <p:nvPr/>
          </p:nvSpPr>
          <p:spPr bwMode="auto">
            <a:xfrm>
              <a:off x="3970" y="3045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2" name="Freeform 4853"/>
            <p:cNvSpPr>
              <a:spLocks/>
            </p:cNvSpPr>
            <p:nvPr/>
          </p:nvSpPr>
          <p:spPr bwMode="auto">
            <a:xfrm>
              <a:off x="3971" y="3046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1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5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3" name="Freeform 4854"/>
            <p:cNvSpPr>
              <a:spLocks/>
            </p:cNvSpPr>
            <p:nvPr/>
          </p:nvSpPr>
          <p:spPr bwMode="auto">
            <a:xfrm>
              <a:off x="3946" y="3030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4" name="Freeform 4855"/>
            <p:cNvSpPr>
              <a:spLocks/>
            </p:cNvSpPr>
            <p:nvPr/>
          </p:nvSpPr>
          <p:spPr bwMode="auto">
            <a:xfrm>
              <a:off x="3947" y="3031"/>
              <a:ext cx="4" cy="6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5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9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5" name="Freeform 4856"/>
            <p:cNvSpPr>
              <a:spLocks/>
            </p:cNvSpPr>
            <p:nvPr/>
          </p:nvSpPr>
          <p:spPr bwMode="auto">
            <a:xfrm>
              <a:off x="3954" y="3030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7" y="11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6" name="Freeform 4857"/>
            <p:cNvSpPr>
              <a:spLocks/>
            </p:cNvSpPr>
            <p:nvPr/>
          </p:nvSpPr>
          <p:spPr bwMode="auto">
            <a:xfrm>
              <a:off x="3914" y="3043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7" name="Freeform 4858"/>
            <p:cNvSpPr>
              <a:spLocks/>
            </p:cNvSpPr>
            <p:nvPr/>
          </p:nvSpPr>
          <p:spPr bwMode="auto">
            <a:xfrm>
              <a:off x="3915" y="3038"/>
              <a:ext cx="23" cy="11"/>
            </a:xfrm>
            <a:custGeom>
              <a:avLst/>
              <a:gdLst>
                <a:gd name="T0" fmla="*/ 0 w 47"/>
                <a:gd name="T1" fmla="*/ 0 h 24"/>
                <a:gd name="T2" fmla="*/ 0 w 47"/>
                <a:gd name="T3" fmla="*/ 0 h 24"/>
                <a:gd name="T4" fmla="*/ 0 w 47"/>
                <a:gd name="T5" fmla="*/ 0 h 24"/>
                <a:gd name="T6" fmla="*/ 0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8" name="Freeform 4859"/>
            <p:cNvSpPr>
              <a:spLocks/>
            </p:cNvSpPr>
            <p:nvPr/>
          </p:nvSpPr>
          <p:spPr bwMode="auto">
            <a:xfrm>
              <a:off x="3950" y="3057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" name="Freeform 4860"/>
            <p:cNvSpPr>
              <a:spLocks/>
            </p:cNvSpPr>
            <p:nvPr/>
          </p:nvSpPr>
          <p:spPr bwMode="auto">
            <a:xfrm>
              <a:off x="3941" y="3050"/>
              <a:ext cx="25" cy="16"/>
            </a:xfrm>
            <a:custGeom>
              <a:avLst/>
              <a:gdLst>
                <a:gd name="T0" fmla="*/ 0 w 51"/>
                <a:gd name="T1" fmla="*/ 1 h 31"/>
                <a:gd name="T2" fmla="*/ 0 w 51"/>
                <a:gd name="T3" fmla="*/ 1 h 31"/>
                <a:gd name="T4" fmla="*/ 0 w 51"/>
                <a:gd name="T5" fmla="*/ 1 h 31"/>
                <a:gd name="T6" fmla="*/ 0 w 51"/>
                <a:gd name="T7" fmla="*/ 0 h 31"/>
                <a:gd name="T8" fmla="*/ 0 w 51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3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" name="Freeform 4861"/>
            <p:cNvSpPr>
              <a:spLocks/>
            </p:cNvSpPr>
            <p:nvPr/>
          </p:nvSpPr>
          <p:spPr bwMode="auto">
            <a:xfrm>
              <a:off x="3940" y="3046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1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1" name="Freeform 4862"/>
            <p:cNvSpPr>
              <a:spLocks/>
            </p:cNvSpPr>
            <p:nvPr/>
          </p:nvSpPr>
          <p:spPr bwMode="auto">
            <a:xfrm>
              <a:off x="3927" y="3039"/>
              <a:ext cx="26" cy="15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1 h 29"/>
                <a:gd name="T6" fmla="*/ 0 w 53"/>
                <a:gd name="T7" fmla="*/ 0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6"/>
                  </a:moveTo>
                  <a:lnTo>
                    <a:pt x="26" y="29"/>
                  </a:lnTo>
                  <a:lnTo>
                    <a:pt x="53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2" name="Freeform 4863"/>
            <p:cNvSpPr>
              <a:spLocks/>
            </p:cNvSpPr>
            <p:nvPr/>
          </p:nvSpPr>
          <p:spPr bwMode="auto">
            <a:xfrm>
              <a:off x="3915" y="3046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1" y="17"/>
                  </a:lnTo>
                  <a:lnTo>
                    <a:pt x="25" y="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3" name="Freeform 4864"/>
            <p:cNvSpPr>
              <a:spLocks/>
            </p:cNvSpPr>
            <p:nvPr/>
          </p:nvSpPr>
          <p:spPr bwMode="auto">
            <a:xfrm>
              <a:off x="3940" y="3062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1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4"/>
                <a:gd name="T38" fmla="*/ 10 w 1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4">
                  <a:moveTo>
                    <a:pt x="9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4" name="Freeform 4865"/>
            <p:cNvSpPr>
              <a:spLocks/>
            </p:cNvSpPr>
            <p:nvPr/>
          </p:nvSpPr>
          <p:spPr bwMode="auto">
            <a:xfrm>
              <a:off x="3941" y="3064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w 8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5" name="Freeform 4866"/>
            <p:cNvSpPr>
              <a:spLocks/>
            </p:cNvSpPr>
            <p:nvPr/>
          </p:nvSpPr>
          <p:spPr bwMode="auto">
            <a:xfrm>
              <a:off x="3916" y="3048"/>
              <a:ext cx="5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1 h 12"/>
                <a:gd name="T10" fmla="*/ 0 w 11"/>
                <a:gd name="T11" fmla="*/ 1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6" name="Freeform 4867"/>
            <p:cNvSpPr>
              <a:spLocks/>
            </p:cNvSpPr>
            <p:nvPr/>
          </p:nvSpPr>
          <p:spPr bwMode="auto">
            <a:xfrm>
              <a:off x="3916" y="3049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7" name="Freeform 4868"/>
            <p:cNvSpPr>
              <a:spLocks/>
            </p:cNvSpPr>
            <p:nvPr/>
          </p:nvSpPr>
          <p:spPr bwMode="auto">
            <a:xfrm>
              <a:off x="3924" y="3048"/>
              <a:ext cx="15" cy="10"/>
            </a:xfrm>
            <a:custGeom>
              <a:avLst/>
              <a:gdLst>
                <a:gd name="T0" fmla="*/ 0 w 31"/>
                <a:gd name="T1" fmla="*/ 0 h 20"/>
                <a:gd name="T2" fmla="*/ 0 w 31"/>
                <a:gd name="T3" fmla="*/ 1 h 20"/>
                <a:gd name="T4" fmla="*/ 0 w 31"/>
                <a:gd name="T5" fmla="*/ 1 h 20"/>
                <a:gd name="T6" fmla="*/ 0 w 31"/>
                <a:gd name="T7" fmla="*/ 1 h 20"/>
                <a:gd name="T8" fmla="*/ 0 w 3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7" y="0"/>
                  </a:moveTo>
                  <a:lnTo>
                    <a:pt x="27" y="9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8" name="Freeform 4869"/>
            <p:cNvSpPr>
              <a:spLocks/>
            </p:cNvSpPr>
            <p:nvPr/>
          </p:nvSpPr>
          <p:spPr bwMode="auto">
            <a:xfrm>
              <a:off x="3883" y="3061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" name="Freeform 4870"/>
            <p:cNvSpPr>
              <a:spLocks/>
            </p:cNvSpPr>
            <p:nvPr/>
          </p:nvSpPr>
          <p:spPr bwMode="auto">
            <a:xfrm>
              <a:off x="3884" y="3055"/>
              <a:ext cx="24" cy="12"/>
            </a:xfrm>
            <a:custGeom>
              <a:avLst/>
              <a:gdLst>
                <a:gd name="T0" fmla="*/ 0 w 49"/>
                <a:gd name="T1" fmla="*/ 0 h 26"/>
                <a:gd name="T2" fmla="*/ 0 w 49"/>
                <a:gd name="T3" fmla="*/ 0 h 26"/>
                <a:gd name="T4" fmla="*/ 0 w 49"/>
                <a:gd name="T5" fmla="*/ 0 h 26"/>
                <a:gd name="T6" fmla="*/ 0 w 49"/>
                <a:gd name="T7" fmla="*/ 0 h 26"/>
                <a:gd name="T8" fmla="*/ 0 w 4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6"/>
                <a:gd name="T17" fmla="*/ 49 w 4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6">
                  <a:moveTo>
                    <a:pt x="0" y="17"/>
                  </a:moveTo>
                  <a:lnTo>
                    <a:pt x="18" y="26"/>
                  </a:lnTo>
                  <a:lnTo>
                    <a:pt x="49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0" name="Freeform 4871"/>
            <p:cNvSpPr>
              <a:spLocks/>
            </p:cNvSpPr>
            <p:nvPr/>
          </p:nvSpPr>
          <p:spPr bwMode="auto">
            <a:xfrm>
              <a:off x="3919" y="3074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1" name="Freeform 4872"/>
            <p:cNvSpPr>
              <a:spLocks/>
            </p:cNvSpPr>
            <p:nvPr/>
          </p:nvSpPr>
          <p:spPr bwMode="auto">
            <a:xfrm>
              <a:off x="3911" y="3068"/>
              <a:ext cx="24" cy="16"/>
            </a:xfrm>
            <a:custGeom>
              <a:avLst/>
              <a:gdLst>
                <a:gd name="T0" fmla="*/ 0 w 49"/>
                <a:gd name="T1" fmla="*/ 1 h 31"/>
                <a:gd name="T2" fmla="*/ 0 w 49"/>
                <a:gd name="T3" fmla="*/ 1 h 31"/>
                <a:gd name="T4" fmla="*/ 0 w 49"/>
                <a:gd name="T5" fmla="*/ 1 h 31"/>
                <a:gd name="T6" fmla="*/ 0 w 49"/>
                <a:gd name="T7" fmla="*/ 0 h 31"/>
                <a:gd name="T8" fmla="*/ 0 w 49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2" name="Freeform 4873"/>
            <p:cNvSpPr>
              <a:spLocks/>
            </p:cNvSpPr>
            <p:nvPr/>
          </p:nvSpPr>
          <p:spPr bwMode="auto">
            <a:xfrm>
              <a:off x="3909" y="3064"/>
              <a:ext cx="17" cy="13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0 h 27"/>
                <a:gd name="T4" fmla="*/ 0 w 35"/>
                <a:gd name="T5" fmla="*/ 0 h 27"/>
                <a:gd name="T6" fmla="*/ 0 w 35"/>
                <a:gd name="T7" fmla="*/ 0 h 27"/>
                <a:gd name="T8" fmla="*/ 0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4" y="27"/>
                  </a:moveTo>
                  <a:lnTo>
                    <a:pt x="0" y="15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3" name="Freeform 4874"/>
            <p:cNvSpPr>
              <a:spLocks/>
            </p:cNvSpPr>
            <p:nvPr/>
          </p:nvSpPr>
          <p:spPr bwMode="auto">
            <a:xfrm>
              <a:off x="3897" y="3057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4" name="Freeform 4875"/>
            <p:cNvSpPr>
              <a:spLocks/>
            </p:cNvSpPr>
            <p:nvPr/>
          </p:nvSpPr>
          <p:spPr bwMode="auto">
            <a:xfrm>
              <a:off x="3884" y="3063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8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5" name="Freeform 4876"/>
            <p:cNvSpPr>
              <a:spLocks/>
            </p:cNvSpPr>
            <p:nvPr/>
          </p:nvSpPr>
          <p:spPr bwMode="auto">
            <a:xfrm>
              <a:off x="3910" y="3080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6" name="Freeform 4877"/>
            <p:cNvSpPr>
              <a:spLocks/>
            </p:cNvSpPr>
            <p:nvPr/>
          </p:nvSpPr>
          <p:spPr bwMode="auto">
            <a:xfrm>
              <a:off x="3910" y="3081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0 h 10"/>
                <a:gd name="T4" fmla="*/ 1 w 7"/>
                <a:gd name="T5" fmla="*/ 0 h 10"/>
                <a:gd name="T6" fmla="*/ 1 w 7"/>
                <a:gd name="T7" fmla="*/ 0 h 10"/>
                <a:gd name="T8" fmla="*/ 0 w 7"/>
                <a:gd name="T9" fmla="*/ 1 h 10"/>
                <a:gd name="T10" fmla="*/ 1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7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7" name="Freeform 4878"/>
            <p:cNvSpPr>
              <a:spLocks/>
            </p:cNvSpPr>
            <p:nvPr/>
          </p:nvSpPr>
          <p:spPr bwMode="auto">
            <a:xfrm>
              <a:off x="3886" y="3066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8" name="Freeform 4879"/>
            <p:cNvSpPr>
              <a:spLocks/>
            </p:cNvSpPr>
            <p:nvPr/>
          </p:nvSpPr>
          <p:spPr bwMode="auto">
            <a:xfrm>
              <a:off x="3886" y="3066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w 7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1"/>
                <a:gd name="T41" fmla="*/ 7 w 7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1">
                  <a:moveTo>
                    <a:pt x="7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9" name="Freeform 4880"/>
            <p:cNvSpPr>
              <a:spLocks/>
            </p:cNvSpPr>
            <p:nvPr/>
          </p:nvSpPr>
          <p:spPr bwMode="auto">
            <a:xfrm>
              <a:off x="3894" y="3066"/>
              <a:ext cx="14" cy="9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0 h 20"/>
                <a:gd name="T4" fmla="*/ 0 w 29"/>
                <a:gd name="T5" fmla="*/ 0 h 20"/>
                <a:gd name="T6" fmla="*/ 0 w 29"/>
                <a:gd name="T7" fmla="*/ 0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" name="Freeform 4881"/>
            <p:cNvSpPr>
              <a:spLocks/>
            </p:cNvSpPr>
            <p:nvPr/>
          </p:nvSpPr>
          <p:spPr bwMode="auto">
            <a:xfrm>
              <a:off x="3911" y="2972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" name="Freeform 4882"/>
            <p:cNvSpPr>
              <a:spLocks/>
            </p:cNvSpPr>
            <p:nvPr/>
          </p:nvSpPr>
          <p:spPr bwMode="auto">
            <a:xfrm>
              <a:off x="3913" y="2967"/>
              <a:ext cx="23" cy="11"/>
            </a:xfrm>
            <a:custGeom>
              <a:avLst/>
              <a:gdLst>
                <a:gd name="T0" fmla="*/ 0 w 46"/>
                <a:gd name="T1" fmla="*/ 0 h 23"/>
                <a:gd name="T2" fmla="*/ 1 w 46"/>
                <a:gd name="T3" fmla="*/ 0 h 23"/>
                <a:gd name="T4" fmla="*/ 1 w 46"/>
                <a:gd name="T5" fmla="*/ 0 h 23"/>
                <a:gd name="T6" fmla="*/ 1 w 46"/>
                <a:gd name="T7" fmla="*/ 0 h 23"/>
                <a:gd name="T8" fmla="*/ 0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0" y="16"/>
                  </a:moveTo>
                  <a:lnTo>
                    <a:pt x="16" y="23"/>
                  </a:lnTo>
                  <a:lnTo>
                    <a:pt x="46" y="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" name="Freeform 4883"/>
            <p:cNvSpPr>
              <a:spLocks/>
            </p:cNvSpPr>
            <p:nvPr/>
          </p:nvSpPr>
          <p:spPr bwMode="auto">
            <a:xfrm>
              <a:off x="3947" y="2985"/>
              <a:ext cx="17" cy="15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" name="Freeform 4884"/>
            <p:cNvSpPr>
              <a:spLocks/>
            </p:cNvSpPr>
            <p:nvPr/>
          </p:nvSpPr>
          <p:spPr bwMode="auto">
            <a:xfrm>
              <a:off x="3939" y="2979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6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" name="Freeform 4885"/>
            <p:cNvSpPr>
              <a:spLocks/>
            </p:cNvSpPr>
            <p:nvPr/>
          </p:nvSpPr>
          <p:spPr bwMode="auto">
            <a:xfrm>
              <a:off x="3937" y="2975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" name="Freeform 4886"/>
            <p:cNvSpPr>
              <a:spLocks/>
            </p:cNvSpPr>
            <p:nvPr/>
          </p:nvSpPr>
          <p:spPr bwMode="auto">
            <a:xfrm>
              <a:off x="3925" y="2968"/>
              <a:ext cx="27" cy="15"/>
            </a:xfrm>
            <a:custGeom>
              <a:avLst/>
              <a:gdLst>
                <a:gd name="T0" fmla="*/ 0 w 54"/>
                <a:gd name="T1" fmla="*/ 1 h 28"/>
                <a:gd name="T2" fmla="*/ 1 w 54"/>
                <a:gd name="T3" fmla="*/ 1 h 28"/>
                <a:gd name="T4" fmla="*/ 1 w 54"/>
                <a:gd name="T5" fmla="*/ 1 h 28"/>
                <a:gd name="T6" fmla="*/ 1 w 54"/>
                <a:gd name="T7" fmla="*/ 0 h 28"/>
                <a:gd name="T8" fmla="*/ 0 w 5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8"/>
                <a:gd name="T17" fmla="*/ 54 w 5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8">
                  <a:moveTo>
                    <a:pt x="0" y="14"/>
                  </a:moveTo>
                  <a:lnTo>
                    <a:pt x="25" y="28"/>
                  </a:lnTo>
                  <a:lnTo>
                    <a:pt x="54" y="12"/>
                  </a:lnTo>
                  <a:lnTo>
                    <a:pt x="2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" name="Freeform 4887"/>
            <p:cNvSpPr>
              <a:spLocks/>
            </p:cNvSpPr>
            <p:nvPr/>
          </p:nvSpPr>
          <p:spPr bwMode="auto">
            <a:xfrm>
              <a:off x="3912" y="2975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1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" name="Freeform 4888"/>
            <p:cNvSpPr>
              <a:spLocks/>
            </p:cNvSpPr>
            <p:nvPr/>
          </p:nvSpPr>
          <p:spPr bwMode="auto">
            <a:xfrm>
              <a:off x="3938" y="2991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" name="Freeform 4889"/>
            <p:cNvSpPr>
              <a:spLocks/>
            </p:cNvSpPr>
            <p:nvPr/>
          </p:nvSpPr>
          <p:spPr bwMode="auto">
            <a:xfrm>
              <a:off x="3939" y="2992"/>
              <a:ext cx="3" cy="5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0 w 5"/>
                <a:gd name="T7" fmla="*/ 0 h 11"/>
                <a:gd name="T8" fmla="*/ 0 w 5"/>
                <a:gd name="T9" fmla="*/ 0 h 11"/>
                <a:gd name="T10" fmla="*/ 0 w 5"/>
                <a:gd name="T11" fmla="*/ 0 h 11"/>
                <a:gd name="T12" fmla="*/ 0 w 5"/>
                <a:gd name="T13" fmla="*/ 0 h 11"/>
                <a:gd name="T14" fmla="*/ 1 w 5"/>
                <a:gd name="T15" fmla="*/ 0 h 11"/>
                <a:gd name="T16" fmla="*/ 1 w 5"/>
                <a:gd name="T17" fmla="*/ 0 h 11"/>
                <a:gd name="T18" fmla="*/ 1 w 5"/>
                <a:gd name="T19" fmla="*/ 0 h 11"/>
                <a:gd name="T20" fmla="*/ 1 w 5"/>
                <a:gd name="T21" fmla="*/ 0 h 11"/>
                <a:gd name="T22" fmla="*/ 1 w 5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1"/>
                <a:gd name="T38" fmla="*/ 5 w 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1">
                  <a:moveTo>
                    <a:pt x="5" y="6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" name="Freeform 4890"/>
            <p:cNvSpPr>
              <a:spLocks/>
            </p:cNvSpPr>
            <p:nvPr/>
          </p:nvSpPr>
          <p:spPr bwMode="auto">
            <a:xfrm>
              <a:off x="3914" y="2976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" name="Freeform 4891"/>
            <p:cNvSpPr>
              <a:spLocks/>
            </p:cNvSpPr>
            <p:nvPr/>
          </p:nvSpPr>
          <p:spPr bwMode="auto">
            <a:xfrm>
              <a:off x="3915" y="2977"/>
              <a:ext cx="2" cy="6"/>
            </a:xfrm>
            <a:custGeom>
              <a:avLst/>
              <a:gdLst>
                <a:gd name="T0" fmla="*/ 0 w 6"/>
                <a:gd name="T1" fmla="*/ 1 h 10"/>
                <a:gd name="T2" fmla="*/ 0 w 6"/>
                <a:gd name="T3" fmla="*/ 1 h 10"/>
                <a:gd name="T4" fmla="*/ 0 w 6"/>
                <a:gd name="T5" fmla="*/ 0 h 10"/>
                <a:gd name="T6" fmla="*/ 0 w 6"/>
                <a:gd name="T7" fmla="*/ 0 h 10"/>
                <a:gd name="T8" fmla="*/ 0 w 6"/>
                <a:gd name="T9" fmla="*/ 1 h 10"/>
                <a:gd name="T10" fmla="*/ 0 w 6"/>
                <a:gd name="T11" fmla="*/ 1 h 10"/>
                <a:gd name="T12" fmla="*/ 0 w 6"/>
                <a:gd name="T13" fmla="*/ 1 h 10"/>
                <a:gd name="T14" fmla="*/ 0 w 6"/>
                <a:gd name="T15" fmla="*/ 1 h 10"/>
                <a:gd name="T16" fmla="*/ 0 w 6"/>
                <a:gd name="T17" fmla="*/ 1 h 10"/>
                <a:gd name="T18" fmla="*/ 0 w 6"/>
                <a:gd name="T19" fmla="*/ 1 h 10"/>
                <a:gd name="T20" fmla="*/ 0 w 6"/>
                <a:gd name="T21" fmla="*/ 1 h 10"/>
                <a:gd name="T22" fmla="*/ 0 w 6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6" y="5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" name="Freeform 4892"/>
            <p:cNvSpPr>
              <a:spLocks/>
            </p:cNvSpPr>
            <p:nvPr/>
          </p:nvSpPr>
          <p:spPr bwMode="auto">
            <a:xfrm>
              <a:off x="3922" y="2976"/>
              <a:ext cx="14" cy="11"/>
            </a:xfrm>
            <a:custGeom>
              <a:avLst/>
              <a:gdLst>
                <a:gd name="T0" fmla="*/ 1 w 28"/>
                <a:gd name="T1" fmla="*/ 0 h 21"/>
                <a:gd name="T2" fmla="*/ 1 w 28"/>
                <a:gd name="T3" fmla="*/ 1 h 21"/>
                <a:gd name="T4" fmla="*/ 1 w 28"/>
                <a:gd name="T5" fmla="*/ 1 h 21"/>
                <a:gd name="T6" fmla="*/ 0 w 28"/>
                <a:gd name="T7" fmla="*/ 1 h 21"/>
                <a:gd name="T8" fmla="*/ 1 w 2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1"/>
                <a:gd name="T17" fmla="*/ 28 w 2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1">
                  <a:moveTo>
                    <a:pt x="7" y="0"/>
                  </a:moveTo>
                  <a:lnTo>
                    <a:pt x="27" y="11"/>
                  </a:lnTo>
                  <a:lnTo>
                    <a:pt x="28" y="2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" name="Freeform 4893"/>
            <p:cNvSpPr>
              <a:spLocks/>
            </p:cNvSpPr>
            <p:nvPr/>
          </p:nvSpPr>
          <p:spPr bwMode="auto">
            <a:xfrm>
              <a:off x="3880" y="2990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" name="Freeform 4894"/>
            <p:cNvSpPr>
              <a:spLocks/>
            </p:cNvSpPr>
            <p:nvPr/>
          </p:nvSpPr>
          <p:spPr bwMode="auto">
            <a:xfrm>
              <a:off x="3882" y="2984"/>
              <a:ext cx="24" cy="11"/>
            </a:xfrm>
            <a:custGeom>
              <a:avLst/>
              <a:gdLst>
                <a:gd name="T0" fmla="*/ 0 w 47"/>
                <a:gd name="T1" fmla="*/ 0 h 24"/>
                <a:gd name="T2" fmla="*/ 1 w 47"/>
                <a:gd name="T3" fmla="*/ 0 h 24"/>
                <a:gd name="T4" fmla="*/ 1 w 47"/>
                <a:gd name="T5" fmla="*/ 0 h 24"/>
                <a:gd name="T6" fmla="*/ 1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7" y="24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" name="Freeform 4895"/>
            <p:cNvSpPr>
              <a:spLocks/>
            </p:cNvSpPr>
            <p:nvPr/>
          </p:nvSpPr>
          <p:spPr bwMode="auto">
            <a:xfrm>
              <a:off x="3917" y="3003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" name="Freeform 4896"/>
            <p:cNvSpPr>
              <a:spLocks/>
            </p:cNvSpPr>
            <p:nvPr/>
          </p:nvSpPr>
          <p:spPr bwMode="auto">
            <a:xfrm>
              <a:off x="3908" y="2997"/>
              <a:ext cx="26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" name="Freeform 4897"/>
            <p:cNvSpPr>
              <a:spLocks/>
            </p:cNvSpPr>
            <p:nvPr/>
          </p:nvSpPr>
          <p:spPr bwMode="auto">
            <a:xfrm>
              <a:off x="3907" y="2992"/>
              <a:ext cx="18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" name="Freeform 4898"/>
            <p:cNvSpPr>
              <a:spLocks/>
            </p:cNvSpPr>
            <p:nvPr/>
          </p:nvSpPr>
          <p:spPr bwMode="auto">
            <a:xfrm>
              <a:off x="3895" y="2985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" name="Freeform 4899"/>
            <p:cNvSpPr>
              <a:spLocks/>
            </p:cNvSpPr>
            <p:nvPr/>
          </p:nvSpPr>
          <p:spPr bwMode="auto">
            <a:xfrm>
              <a:off x="3882" y="2992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2"/>
                  </a:lnTo>
                  <a:lnTo>
                    <a:pt x="53" y="29"/>
                  </a:lnTo>
                  <a:lnTo>
                    <a:pt x="51" y="17"/>
                  </a:lnTo>
                  <a:lnTo>
                    <a:pt x="26" y="4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" name="Freeform 4900"/>
            <p:cNvSpPr>
              <a:spLocks/>
            </p:cNvSpPr>
            <p:nvPr/>
          </p:nvSpPr>
          <p:spPr bwMode="auto">
            <a:xfrm>
              <a:off x="3907" y="3009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0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" name="Freeform 4901"/>
            <p:cNvSpPr>
              <a:spLocks/>
            </p:cNvSpPr>
            <p:nvPr/>
          </p:nvSpPr>
          <p:spPr bwMode="auto">
            <a:xfrm>
              <a:off x="3908" y="3010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" name="Freeform 4902"/>
            <p:cNvSpPr>
              <a:spLocks/>
            </p:cNvSpPr>
            <p:nvPr/>
          </p:nvSpPr>
          <p:spPr bwMode="auto">
            <a:xfrm>
              <a:off x="3883" y="2994"/>
              <a:ext cx="6" cy="8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0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" name="Freeform 4903"/>
            <p:cNvSpPr>
              <a:spLocks/>
            </p:cNvSpPr>
            <p:nvPr/>
          </p:nvSpPr>
          <p:spPr bwMode="auto">
            <a:xfrm>
              <a:off x="3884" y="2995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" name="Freeform 4904"/>
            <p:cNvSpPr>
              <a:spLocks/>
            </p:cNvSpPr>
            <p:nvPr/>
          </p:nvSpPr>
          <p:spPr bwMode="auto">
            <a:xfrm>
              <a:off x="3891" y="2994"/>
              <a:ext cx="16" cy="10"/>
            </a:xfrm>
            <a:custGeom>
              <a:avLst/>
              <a:gdLst>
                <a:gd name="T0" fmla="*/ 1 w 31"/>
                <a:gd name="T1" fmla="*/ 0 h 20"/>
                <a:gd name="T2" fmla="*/ 1 w 31"/>
                <a:gd name="T3" fmla="*/ 1 h 20"/>
                <a:gd name="T4" fmla="*/ 1 w 31"/>
                <a:gd name="T5" fmla="*/ 1 h 20"/>
                <a:gd name="T6" fmla="*/ 0 w 31"/>
                <a:gd name="T7" fmla="*/ 1 h 20"/>
                <a:gd name="T8" fmla="*/ 1 w 3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8" y="0"/>
                  </a:moveTo>
                  <a:lnTo>
                    <a:pt x="27" y="9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" name="Freeform 4905"/>
            <p:cNvSpPr>
              <a:spLocks/>
            </p:cNvSpPr>
            <p:nvPr/>
          </p:nvSpPr>
          <p:spPr bwMode="auto">
            <a:xfrm>
              <a:off x="3851" y="3007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" name="Freeform 4906"/>
            <p:cNvSpPr>
              <a:spLocks/>
            </p:cNvSpPr>
            <p:nvPr/>
          </p:nvSpPr>
          <p:spPr bwMode="auto">
            <a:xfrm>
              <a:off x="3852" y="3001"/>
              <a:ext cx="24" cy="12"/>
            </a:xfrm>
            <a:custGeom>
              <a:avLst/>
              <a:gdLst>
                <a:gd name="T0" fmla="*/ 0 w 49"/>
                <a:gd name="T1" fmla="*/ 0 h 26"/>
                <a:gd name="T2" fmla="*/ 0 w 49"/>
                <a:gd name="T3" fmla="*/ 0 h 26"/>
                <a:gd name="T4" fmla="*/ 0 w 49"/>
                <a:gd name="T5" fmla="*/ 0 h 26"/>
                <a:gd name="T6" fmla="*/ 0 w 49"/>
                <a:gd name="T7" fmla="*/ 0 h 26"/>
                <a:gd name="T8" fmla="*/ 0 w 4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6"/>
                <a:gd name="T17" fmla="*/ 49 w 4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6">
                  <a:moveTo>
                    <a:pt x="0" y="18"/>
                  </a:moveTo>
                  <a:lnTo>
                    <a:pt x="18" y="26"/>
                  </a:lnTo>
                  <a:lnTo>
                    <a:pt x="49" y="8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" name="Freeform 4907"/>
            <p:cNvSpPr>
              <a:spLocks/>
            </p:cNvSpPr>
            <p:nvPr/>
          </p:nvSpPr>
          <p:spPr bwMode="auto">
            <a:xfrm>
              <a:off x="3887" y="3020"/>
              <a:ext cx="17" cy="15"/>
            </a:xfrm>
            <a:custGeom>
              <a:avLst/>
              <a:gdLst>
                <a:gd name="T0" fmla="*/ 0 w 35"/>
                <a:gd name="T1" fmla="*/ 0 h 31"/>
                <a:gd name="T2" fmla="*/ 0 w 35"/>
                <a:gd name="T3" fmla="*/ 0 h 31"/>
                <a:gd name="T4" fmla="*/ 0 w 35"/>
                <a:gd name="T5" fmla="*/ 0 h 31"/>
                <a:gd name="T6" fmla="*/ 0 w 35"/>
                <a:gd name="T7" fmla="*/ 0 h 31"/>
                <a:gd name="T8" fmla="*/ 0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2" y="31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" name="Freeform 4908"/>
            <p:cNvSpPr>
              <a:spLocks/>
            </p:cNvSpPr>
            <p:nvPr/>
          </p:nvSpPr>
          <p:spPr bwMode="auto">
            <a:xfrm>
              <a:off x="3879" y="3014"/>
              <a:ext cx="24" cy="16"/>
            </a:xfrm>
            <a:custGeom>
              <a:avLst/>
              <a:gdLst>
                <a:gd name="T0" fmla="*/ 0 w 49"/>
                <a:gd name="T1" fmla="*/ 1 h 31"/>
                <a:gd name="T2" fmla="*/ 0 w 49"/>
                <a:gd name="T3" fmla="*/ 1 h 31"/>
                <a:gd name="T4" fmla="*/ 0 w 49"/>
                <a:gd name="T5" fmla="*/ 1 h 31"/>
                <a:gd name="T6" fmla="*/ 0 w 49"/>
                <a:gd name="T7" fmla="*/ 0 h 31"/>
                <a:gd name="T8" fmla="*/ 0 w 49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" name="Freeform 4909"/>
            <p:cNvSpPr>
              <a:spLocks/>
            </p:cNvSpPr>
            <p:nvPr/>
          </p:nvSpPr>
          <p:spPr bwMode="auto">
            <a:xfrm>
              <a:off x="3877" y="3010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" name="Freeform 4910"/>
            <p:cNvSpPr>
              <a:spLocks/>
            </p:cNvSpPr>
            <p:nvPr/>
          </p:nvSpPr>
          <p:spPr bwMode="auto">
            <a:xfrm>
              <a:off x="3864" y="3003"/>
              <a:ext cx="26" cy="15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1 h 29"/>
                <a:gd name="T6" fmla="*/ 0 w 53"/>
                <a:gd name="T7" fmla="*/ 0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4"/>
                  </a:moveTo>
                  <a:lnTo>
                    <a:pt x="26" y="29"/>
                  </a:lnTo>
                  <a:lnTo>
                    <a:pt x="53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" name="Freeform 4911"/>
            <p:cNvSpPr>
              <a:spLocks/>
            </p:cNvSpPr>
            <p:nvPr/>
          </p:nvSpPr>
          <p:spPr bwMode="auto">
            <a:xfrm>
              <a:off x="3852" y="3010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5" y="2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" name="Freeform 4912"/>
            <p:cNvSpPr>
              <a:spLocks/>
            </p:cNvSpPr>
            <p:nvPr/>
          </p:nvSpPr>
          <p:spPr bwMode="auto">
            <a:xfrm>
              <a:off x="3877" y="3026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1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" name="Freeform 4913"/>
            <p:cNvSpPr>
              <a:spLocks/>
            </p:cNvSpPr>
            <p:nvPr/>
          </p:nvSpPr>
          <p:spPr bwMode="auto">
            <a:xfrm>
              <a:off x="3878" y="3027"/>
              <a:ext cx="3" cy="5"/>
            </a:xfrm>
            <a:custGeom>
              <a:avLst/>
              <a:gdLst>
                <a:gd name="T0" fmla="*/ 0 w 8"/>
                <a:gd name="T1" fmla="*/ 1 h 10"/>
                <a:gd name="T2" fmla="*/ 0 w 8"/>
                <a:gd name="T3" fmla="*/ 1 h 10"/>
                <a:gd name="T4" fmla="*/ 0 w 8"/>
                <a:gd name="T5" fmla="*/ 0 h 10"/>
                <a:gd name="T6" fmla="*/ 0 w 8"/>
                <a:gd name="T7" fmla="*/ 0 h 10"/>
                <a:gd name="T8" fmla="*/ 0 w 8"/>
                <a:gd name="T9" fmla="*/ 1 h 10"/>
                <a:gd name="T10" fmla="*/ 0 w 8"/>
                <a:gd name="T11" fmla="*/ 1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0"/>
                <a:gd name="T32" fmla="*/ 8 w 8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0">
                  <a:moveTo>
                    <a:pt x="8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9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" name="Freeform 4914"/>
            <p:cNvSpPr>
              <a:spLocks/>
            </p:cNvSpPr>
            <p:nvPr/>
          </p:nvSpPr>
          <p:spPr bwMode="auto">
            <a:xfrm>
              <a:off x="3853" y="3012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" name="Freeform 4915"/>
            <p:cNvSpPr>
              <a:spLocks/>
            </p:cNvSpPr>
            <p:nvPr/>
          </p:nvSpPr>
          <p:spPr bwMode="auto">
            <a:xfrm>
              <a:off x="3853" y="3012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1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" name="Freeform 4916"/>
            <p:cNvSpPr>
              <a:spLocks/>
            </p:cNvSpPr>
            <p:nvPr/>
          </p:nvSpPr>
          <p:spPr bwMode="auto">
            <a:xfrm>
              <a:off x="3862" y="3012"/>
              <a:ext cx="14" cy="10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0 h 22"/>
                <a:gd name="T4" fmla="*/ 0 w 29"/>
                <a:gd name="T5" fmla="*/ 0 h 22"/>
                <a:gd name="T6" fmla="*/ 0 w 29"/>
                <a:gd name="T7" fmla="*/ 0 h 22"/>
                <a:gd name="T8" fmla="*/ 0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7" y="0"/>
                  </a:moveTo>
                  <a:lnTo>
                    <a:pt x="25" y="11"/>
                  </a:lnTo>
                  <a:lnTo>
                    <a:pt x="29" y="2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" name="Freeform 4917"/>
            <p:cNvSpPr>
              <a:spLocks/>
            </p:cNvSpPr>
            <p:nvPr/>
          </p:nvSpPr>
          <p:spPr bwMode="auto">
            <a:xfrm>
              <a:off x="3820" y="3025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8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" name="Freeform 4918"/>
            <p:cNvSpPr>
              <a:spLocks/>
            </p:cNvSpPr>
            <p:nvPr/>
          </p:nvSpPr>
          <p:spPr bwMode="auto">
            <a:xfrm>
              <a:off x="3822" y="3019"/>
              <a:ext cx="23" cy="11"/>
            </a:xfrm>
            <a:custGeom>
              <a:avLst/>
              <a:gdLst>
                <a:gd name="T0" fmla="*/ 0 w 47"/>
                <a:gd name="T1" fmla="*/ 0 h 24"/>
                <a:gd name="T2" fmla="*/ 0 w 47"/>
                <a:gd name="T3" fmla="*/ 0 h 24"/>
                <a:gd name="T4" fmla="*/ 0 w 47"/>
                <a:gd name="T5" fmla="*/ 0 h 24"/>
                <a:gd name="T6" fmla="*/ 0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8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" name="Freeform 4919"/>
            <p:cNvSpPr>
              <a:spLocks/>
            </p:cNvSpPr>
            <p:nvPr/>
          </p:nvSpPr>
          <p:spPr bwMode="auto">
            <a:xfrm>
              <a:off x="3857" y="3038"/>
              <a:ext cx="17" cy="14"/>
            </a:xfrm>
            <a:custGeom>
              <a:avLst/>
              <a:gdLst>
                <a:gd name="T0" fmla="*/ 0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0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0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" name="Freeform 4920"/>
            <p:cNvSpPr>
              <a:spLocks/>
            </p:cNvSpPr>
            <p:nvPr/>
          </p:nvSpPr>
          <p:spPr bwMode="auto">
            <a:xfrm>
              <a:off x="3848" y="3031"/>
              <a:ext cx="25" cy="16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9"/>
                  </a:moveTo>
                  <a:lnTo>
                    <a:pt x="18" y="30"/>
                  </a:lnTo>
                  <a:lnTo>
                    <a:pt x="50" y="12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" name="Freeform 4921"/>
            <p:cNvSpPr>
              <a:spLocks/>
            </p:cNvSpPr>
            <p:nvPr/>
          </p:nvSpPr>
          <p:spPr bwMode="auto">
            <a:xfrm>
              <a:off x="3846" y="3027"/>
              <a:ext cx="18" cy="14"/>
            </a:xfrm>
            <a:custGeom>
              <a:avLst/>
              <a:gdLst>
                <a:gd name="T0" fmla="*/ 1 w 36"/>
                <a:gd name="T1" fmla="*/ 1 h 28"/>
                <a:gd name="T2" fmla="*/ 0 w 36"/>
                <a:gd name="T3" fmla="*/ 1 h 28"/>
                <a:gd name="T4" fmla="*/ 1 w 36"/>
                <a:gd name="T5" fmla="*/ 0 h 28"/>
                <a:gd name="T6" fmla="*/ 1 w 36"/>
                <a:gd name="T7" fmla="*/ 1 h 28"/>
                <a:gd name="T8" fmla="*/ 1 w 36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"/>
                <a:gd name="T17" fmla="*/ 36 w 3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">
                  <a:moveTo>
                    <a:pt x="4" y="28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" name="Freeform 4922"/>
            <p:cNvSpPr>
              <a:spLocks/>
            </p:cNvSpPr>
            <p:nvPr/>
          </p:nvSpPr>
          <p:spPr bwMode="auto">
            <a:xfrm>
              <a:off x="3835" y="3021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3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" name="Freeform 4923"/>
            <p:cNvSpPr>
              <a:spLocks/>
            </p:cNvSpPr>
            <p:nvPr/>
          </p:nvSpPr>
          <p:spPr bwMode="auto">
            <a:xfrm>
              <a:off x="3821" y="3027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2" y="39"/>
                  </a:lnTo>
                  <a:lnTo>
                    <a:pt x="54" y="28"/>
                  </a:lnTo>
                  <a:lnTo>
                    <a:pt x="50" y="16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" name="Freeform 4924"/>
            <p:cNvSpPr>
              <a:spLocks/>
            </p:cNvSpPr>
            <p:nvPr/>
          </p:nvSpPr>
          <p:spPr bwMode="auto">
            <a:xfrm>
              <a:off x="3847" y="3044"/>
              <a:ext cx="5" cy="6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" name="Freeform 4925"/>
            <p:cNvSpPr>
              <a:spLocks/>
            </p:cNvSpPr>
            <p:nvPr/>
          </p:nvSpPr>
          <p:spPr bwMode="auto">
            <a:xfrm>
              <a:off x="3848" y="3045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1 w 5"/>
                <a:gd name="T19" fmla="*/ 0 h 9"/>
                <a:gd name="T20" fmla="*/ 1 w 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" name="Freeform 4926"/>
            <p:cNvSpPr>
              <a:spLocks/>
            </p:cNvSpPr>
            <p:nvPr/>
          </p:nvSpPr>
          <p:spPr bwMode="auto">
            <a:xfrm>
              <a:off x="3823" y="3030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" name="Freeform 4927"/>
            <p:cNvSpPr>
              <a:spLocks/>
            </p:cNvSpPr>
            <p:nvPr/>
          </p:nvSpPr>
          <p:spPr bwMode="auto">
            <a:xfrm>
              <a:off x="3824" y="3030"/>
              <a:ext cx="2" cy="5"/>
            </a:xfrm>
            <a:custGeom>
              <a:avLst/>
              <a:gdLst>
                <a:gd name="T0" fmla="*/ 0 w 6"/>
                <a:gd name="T1" fmla="*/ 1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1 h 9"/>
                <a:gd name="T10" fmla="*/ 0 w 6"/>
                <a:gd name="T11" fmla="*/ 1 h 9"/>
                <a:gd name="T12" fmla="*/ 0 w 6"/>
                <a:gd name="T13" fmla="*/ 1 h 9"/>
                <a:gd name="T14" fmla="*/ 0 w 6"/>
                <a:gd name="T15" fmla="*/ 1 h 9"/>
                <a:gd name="T16" fmla="*/ 0 w 6"/>
                <a:gd name="T17" fmla="*/ 1 h 9"/>
                <a:gd name="T18" fmla="*/ 0 w 6"/>
                <a:gd name="T19" fmla="*/ 1 h 9"/>
                <a:gd name="T20" fmla="*/ 0 w 6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9"/>
                <a:gd name="T35" fmla="*/ 6 w 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" name="Freeform 4928"/>
            <p:cNvSpPr>
              <a:spLocks/>
            </p:cNvSpPr>
            <p:nvPr/>
          </p:nvSpPr>
          <p:spPr bwMode="auto">
            <a:xfrm>
              <a:off x="3831" y="3030"/>
              <a:ext cx="14" cy="9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0 h 20"/>
                <a:gd name="T4" fmla="*/ 0 w 29"/>
                <a:gd name="T5" fmla="*/ 0 h 20"/>
                <a:gd name="T6" fmla="*/ 0 w 29"/>
                <a:gd name="T7" fmla="*/ 0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" name="Freeform 4929"/>
            <p:cNvSpPr>
              <a:spLocks/>
            </p:cNvSpPr>
            <p:nvPr/>
          </p:nvSpPr>
          <p:spPr bwMode="auto">
            <a:xfrm>
              <a:off x="3944" y="2997"/>
              <a:ext cx="2" cy="3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1 h 6"/>
                <a:gd name="T6" fmla="*/ 1 w 3"/>
                <a:gd name="T7" fmla="*/ 1 h 6"/>
                <a:gd name="T8" fmla="*/ 1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" name="Freeform 4930"/>
            <p:cNvSpPr>
              <a:spLocks/>
            </p:cNvSpPr>
            <p:nvPr/>
          </p:nvSpPr>
          <p:spPr bwMode="auto">
            <a:xfrm>
              <a:off x="3945" y="2997"/>
              <a:ext cx="2" cy="3"/>
            </a:xfrm>
            <a:custGeom>
              <a:avLst/>
              <a:gdLst>
                <a:gd name="T0" fmla="*/ 0 w 4"/>
                <a:gd name="T1" fmla="*/ 1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1 h 6"/>
                <a:gd name="T8" fmla="*/ 1 w 4"/>
                <a:gd name="T9" fmla="*/ 0 h 6"/>
                <a:gd name="T10" fmla="*/ 0 w 4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" name="Freeform 4931"/>
            <p:cNvSpPr>
              <a:spLocks/>
            </p:cNvSpPr>
            <p:nvPr/>
          </p:nvSpPr>
          <p:spPr bwMode="auto">
            <a:xfrm>
              <a:off x="3945" y="2994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1 h 7"/>
                <a:gd name="T8" fmla="*/ 0 w 4"/>
                <a:gd name="T9" fmla="*/ 1 h 7"/>
                <a:gd name="T10" fmla="*/ 1 w 4"/>
                <a:gd name="T11" fmla="*/ 1 h 7"/>
                <a:gd name="T12" fmla="*/ 1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7"/>
                <a:gd name="T23" fmla="*/ 4 w 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7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" name="Freeform 4932"/>
            <p:cNvSpPr>
              <a:spLocks/>
            </p:cNvSpPr>
            <p:nvPr/>
          </p:nvSpPr>
          <p:spPr bwMode="auto">
            <a:xfrm>
              <a:off x="3946" y="2994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0 h 7"/>
                <a:gd name="T8" fmla="*/ 0 w 2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0" y="7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2" name="Freeform 4933"/>
            <p:cNvSpPr>
              <a:spLocks/>
            </p:cNvSpPr>
            <p:nvPr/>
          </p:nvSpPr>
          <p:spPr bwMode="auto">
            <a:xfrm>
              <a:off x="3988" y="2974"/>
              <a:ext cx="55" cy="30"/>
            </a:xfrm>
            <a:custGeom>
              <a:avLst/>
              <a:gdLst>
                <a:gd name="T0" fmla="*/ 0 w 110"/>
                <a:gd name="T1" fmla="*/ 0 h 62"/>
                <a:gd name="T2" fmla="*/ 1 w 110"/>
                <a:gd name="T3" fmla="*/ 0 h 62"/>
                <a:gd name="T4" fmla="*/ 1 w 110"/>
                <a:gd name="T5" fmla="*/ 0 h 62"/>
                <a:gd name="T6" fmla="*/ 1 w 110"/>
                <a:gd name="T7" fmla="*/ 0 h 62"/>
                <a:gd name="T8" fmla="*/ 0 w 11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2"/>
                <a:gd name="T17" fmla="*/ 110 w 11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2">
                  <a:moveTo>
                    <a:pt x="0" y="17"/>
                  </a:moveTo>
                  <a:lnTo>
                    <a:pt x="74" y="62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3" name="Freeform 4934"/>
            <p:cNvSpPr>
              <a:spLocks/>
            </p:cNvSpPr>
            <p:nvPr/>
          </p:nvSpPr>
          <p:spPr bwMode="auto">
            <a:xfrm>
              <a:off x="3990" y="2968"/>
              <a:ext cx="24" cy="12"/>
            </a:xfrm>
            <a:custGeom>
              <a:avLst/>
              <a:gdLst>
                <a:gd name="T0" fmla="*/ 0 w 47"/>
                <a:gd name="T1" fmla="*/ 1 h 23"/>
                <a:gd name="T2" fmla="*/ 1 w 47"/>
                <a:gd name="T3" fmla="*/ 1 h 23"/>
                <a:gd name="T4" fmla="*/ 1 w 47"/>
                <a:gd name="T5" fmla="*/ 1 h 23"/>
                <a:gd name="T6" fmla="*/ 1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7" y="23"/>
                  </a:lnTo>
                  <a:lnTo>
                    <a:pt x="47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4" name="Freeform 4935"/>
            <p:cNvSpPr>
              <a:spLocks/>
            </p:cNvSpPr>
            <p:nvPr/>
          </p:nvSpPr>
          <p:spPr bwMode="auto">
            <a:xfrm>
              <a:off x="4025" y="2986"/>
              <a:ext cx="17" cy="16"/>
            </a:xfrm>
            <a:custGeom>
              <a:avLst/>
              <a:gdLst>
                <a:gd name="T0" fmla="*/ 1 w 34"/>
                <a:gd name="T1" fmla="*/ 1 h 30"/>
                <a:gd name="T2" fmla="*/ 0 w 34"/>
                <a:gd name="T3" fmla="*/ 1 h 30"/>
                <a:gd name="T4" fmla="*/ 1 w 34"/>
                <a:gd name="T5" fmla="*/ 0 h 30"/>
                <a:gd name="T6" fmla="*/ 1 w 34"/>
                <a:gd name="T7" fmla="*/ 1 h 30"/>
                <a:gd name="T8" fmla="*/ 1 w 3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1" y="3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5" name="Freeform 4936"/>
            <p:cNvSpPr>
              <a:spLocks/>
            </p:cNvSpPr>
            <p:nvPr/>
          </p:nvSpPr>
          <p:spPr bwMode="auto">
            <a:xfrm>
              <a:off x="4016" y="2981"/>
              <a:ext cx="26" cy="15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8" y="30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6" name="Freeform 4937"/>
            <p:cNvSpPr>
              <a:spLocks/>
            </p:cNvSpPr>
            <p:nvPr/>
          </p:nvSpPr>
          <p:spPr bwMode="auto">
            <a:xfrm>
              <a:off x="4015" y="2976"/>
              <a:ext cx="18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7" name="Freeform 4938"/>
            <p:cNvSpPr>
              <a:spLocks/>
            </p:cNvSpPr>
            <p:nvPr/>
          </p:nvSpPr>
          <p:spPr bwMode="auto">
            <a:xfrm>
              <a:off x="4003" y="2970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" name="Freeform 4939"/>
            <p:cNvSpPr>
              <a:spLocks/>
            </p:cNvSpPr>
            <p:nvPr/>
          </p:nvSpPr>
          <p:spPr bwMode="auto">
            <a:xfrm>
              <a:off x="3989" y="2976"/>
              <a:ext cx="37" cy="26"/>
            </a:xfrm>
            <a:custGeom>
              <a:avLst/>
              <a:gdLst>
                <a:gd name="T0" fmla="*/ 1 w 73"/>
                <a:gd name="T1" fmla="*/ 1 h 50"/>
                <a:gd name="T2" fmla="*/ 1 w 73"/>
                <a:gd name="T3" fmla="*/ 1 h 50"/>
                <a:gd name="T4" fmla="*/ 1 w 73"/>
                <a:gd name="T5" fmla="*/ 1 h 50"/>
                <a:gd name="T6" fmla="*/ 1 w 73"/>
                <a:gd name="T7" fmla="*/ 1 h 50"/>
                <a:gd name="T8" fmla="*/ 1 w 73"/>
                <a:gd name="T9" fmla="*/ 1 h 50"/>
                <a:gd name="T10" fmla="*/ 1 w 73"/>
                <a:gd name="T11" fmla="*/ 1 h 50"/>
                <a:gd name="T12" fmla="*/ 1 w 73"/>
                <a:gd name="T13" fmla="*/ 0 h 50"/>
                <a:gd name="T14" fmla="*/ 0 w 73"/>
                <a:gd name="T15" fmla="*/ 1 h 50"/>
                <a:gd name="T16" fmla="*/ 1 w 73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0"/>
                <a:gd name="T29" fmla="*/ 73 w 7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0">
                  <a:moveTo>
                    <a:pt x="73" y="50"/>
                  </a:moveTo>
                  <a:lnTo>
                    <a:pt x="72" y="39"/>
                  </a:lnTo>
                  <a:lnTo>
                    <a:pt x="54" y="27"/>
                  </a:lnTo>
                  <a:lnTo>
                    <a:pt x="52" y="16"/>
                  </a:lnTo>
                  <a:lnTo>
                    <a:pt x="27" y="2"/>
                  </a:lnTo>
                  <a:lnTo>
                    <a:pt x="18" y="7"/>
                  </a:lnTo>
                  <a:lnTo>
                    <a:pt x="1" y="0"/>
                  </a:lnTo>
                  <a:lnTo>
                    <a:pt x="0" y="7"/>
                  </a:lnTo>
                  <a:lnTo>
                    <a:pt x="73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9" name="Freeform 4940"/>
            <p:cNvSpPr>
              <a:spLocks/>
            </p:cNvSpPr>
            <p:nvPr/>
          </p:nvSpPr>
          <p:spPr bwMode="auto">
            <a:xfrm>
              <a:off x="4015" y="2993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0" name="Freeform 4941"/>
            <p:cNvSpPr>
              <a:spLocks/>
            </p:cNvSpPr>
            <p:nvPr/>
          </p:nvSpPr>
          <p:spPr bwMode="auto">
            <a:xfrm>
              <a:off x="4016" y="2994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5" y="5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1" name="Freeform 4942"/>
            <p:cNvSpPr>
              <a:spLocks/>
            </p:cNvSpPr>
            <p:nvPr/>
          </p:nvSpPr>
          <p:spPr bwMode="auto">
            <a:xfrm>
              <a:off x="3991" y="2978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2" name="Freeform 4943"/>
            <p:cNvSpPr>
              <a:spLocks/>
            </p:cNvSpPr>
            <p:nvPr/>
          </p:nvSpPr>
          <p:spPr bwMode="auto">
            <a:xfrm>
              <a:off x="3992" y="2979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5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3" name="Freeform 4944"/>
            <p:cNvSpPr>
              <a:spLocks/>
            </p:cNvSpPr>
            <p:nvPr/>
          </p:nvSpPr>
          <p:spPr bwMode="auto">
            <a:xfrm>
              <a:off x="3999" y="2978"/>
              <a:ext cx="15" cy="11"/>
            </a:xfrm>
            <a:custGeom>
              <a:avLst/>
              <a:gdLst>
                <a:gd name="T0" fmla="*/ 1 w 29"/>
                <a:gd name="T1" fmla="*/ 0 h 22"/>
                <a:gd name="T2" fmla="*/ 1 w 29"/>
                <a:gd name="T3" fmla="*/ 1 h 22"/>
                <a:gd name="T4" fmla="*/ 1 w 29"/>
                <a:gd name="T5" fmla="*/ 1 h 22"/>
                <a:gd name="T6" fmla="*/ 0 w 29"/>
                <a:gd name="T7" fmla="*/ 1 h 22"/>
                <a:gd name="T8" fmla="*/ 1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8" y="0"/>
                  </a:moveTo>
                  <a:lnTo>
                    <a:pt x="27" y="11"/>
                  </a:lnTo>
                  <a:lnTo>
                    <a:pt x="29" y="22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4" name="Freeform 4945"/>
            <p:cNvSpPr>
              <a:spLocks/>
            </p:cNvSpPr>
            <p:nvPr/>
          </p:nvSpPr>
          <p:spPr bwMode="auto">
            <a:xfrm>
              <a:off x="3883" y="3031"/>
              <a:ext cx="7" cy="10"/>
            </a:xfrm>
            <a:custGeom>
              <a:avLst/>
              <a:gdLst>
                <a:gd name="T0" fmla="*/ 0 w 15"/>
                <a:gd name="T1" fmla="*/ 1 h 19"/>
                <a:gd name="T2" fmla="*/ 0 w 15"/>
                <a:gd name="T3" fmla="*/ 1 h 19"/>
                <a:gd name="T4" fmla="*/ 0 w 15"/>
                <a:gd name="T5" fmla="*/ 1 h 19"/>
                <a:gd name="T6" fmla="*/ 0 w 15"/>
                <a:gd name="T7" fmla="*/ 1 h 19"/>
                <a:gd name="T8" fmla="*/ 0 w 15"/>
                <a:gd name="T9" fmla="*/ 1 h 19"/>
                <a:gd name="T10" fmla="*/ 0 w 15"/>
                <a:gd name="T11" fmla="*/ 1 h 19"/>
                <a:gd name="T12" fmla="*/ 0 w 15"/>
                <a:gd name="T13" fmla="*/ 1 h 19"/>
                <a:gd name="T14" fmla="*/ 0 w 15"/>
                <a:gd name="T15" fmla="*/ 1 h 19"/>
                <a:gd name="T16" fmla="*/ 0 w 15"/>
                <a:gd name="T17" fmla="*/ 0 h 19"/>
                <a:gd name="T18" fmla="*/ 0 w 15"/>
                <a:gd name="T19" fmla="*/ 0 h 19"/>
                <a:gd name="T20" fmla="*/ 0 w 15"/>
                <a:gd name="T21" fmla="*/ 0 h 19"/>
                <a:gd name="T22" fmla="*/ 0 w 15"/>
                <a:gd name="T23" fmla="*/ 1 h 19"/>
                <a:gd name="T24" fmla="*/ 0 w 15"/>
                <a:gd name="T25" fmla="*/ 1 h 19"/>
                <a:gd name="T26" fmla="*/ 0 w 15"/>
                <a:gd name="T27" fmla="*/ 1 h 19"/>
                <a:gd name="T28" fmla="*/ 0 w 15"/>
                <a:gd name="T29" fmla="*/ 1 h 19"/>
                <a:gd name="T30" fmla="*/ 0 w 15"/>
                <a:gd name="T31" fmla="*/ 1 h 19"/>
                <a:gd name="T32" fmla="*/ 0 w 15"/>
                <a:gd name="T33" fmla="*/ 1 h 19"/>
                <a:gd name="T34" fmla="*/ 0 w 15"/>
                <a:gd name="T35" fmla="*/ 1 h 19"/>
                <a:gd name="T36" fmla="*/ 0 w 15"/>
                <a:gd name="T37" fmla="*/ 1 h 19"/>
                <a:gd name="T38" fmla="*/ 0 w 15"/>
                <a:gd name="T39" fmla="*/ 1 h 19"/>
                <a:gd name="T40" fmla="*/ 0 w 15"/>
                <a:gd name="T41" fmla="*/ 1 h 19"/>
                <a:gd name="T42" fmla="*/ 0 w 15"/>
                <a:gd name="T43" fmla="*/ 1 h 19"/>
                <a:gd name="T44" fmla="*/ 0 w 15"/>
                <a:gd name="T45" fmla="*/ 1 h 19"/>
                <a:gd name="T46" fmla="*/ 0 w 15"/>
                <a:gd name="T47" fmla="*/ 1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9"/>
                <a:gd name="T74" fmla="*/ 15 w 15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9">
                  <a:moveTo>
                    <a:pt x="4" y="19"/>
                  </a:moveTo>
                  <a:lnTo>
                    <a:pt x="2" y="19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5" name="Freeform 4946"/>
            <p:cNvSpPr>
              <a:spLocks/>
            </p:cNvSpPr>
            <p:nvPr/>
          </p:nvSpPr>
          <p:spPr bwMode="auto">
            <a:xfrm>
              <a:off x="3885" y="3029"/>
              <a:ext cx="3" cy="2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1 w 5"/>
                <a:gd name="T7" fmla="*/ 0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0 h 6"/>
                <a:gd name="T14" fmla="*/ 1 w 5"/>
                <a:gd name="T15" fmla="*/ 0 h 6"/>
                <a:gd name="T16" fmla="*/ 0 w 5"/>
                <a:gd name="T17" fmla="*/ 0 h 6"/>
                <a:gd name="T18" fmla="*/ 1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2" y="6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6" name="Freeform 4947"/>
            <p:cNvSpPr>
              <a:spLocks/>
            </p:cNvSpPr>
            <p:nvPr/>
          </p:nvSpPr>
          <p:spPr bwMode="auto">
            <a:xfrm>
              <a:off x="3887" y="3029"/>
              <a:ext cx="1" cy="1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1 w 2"/>
                <a:gd name="T9" fmla="*/ 0 h 4"/>
                <a:gd name="T10" fmla="*/ 1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7" name="Freeform 4948"/>
            <p:cNvSpPr>
              <a:spLocks/>
            </p:cNvSpPr>
            <p:nvPr/>
          </p:nvSpPr>
          <p:spPr bwMode="auto">
            <a:xfrm>
              <a:off x="3900" y="3044"/>
              <a:ext cx="7" cy="2"/>
            </a:xfrm>
            <a:custGeom>
              <a:avLst/>
              <a:gdLst>
                <a:gd name="T0" fmla="*/ 1 w 13"/>
                <a:gd name="T1" fmla="*/ 1 h 3"/>
                <a:gd name="T2" fmla="*/ 1 w 13"/>
                <a:gd name="T3" fmla="*/ 0 h 3"/>
                <a:gd name="T4" fmla="*/ 1 w 13"/>
                <a:gd name="T5" fmla="*/ 0 h 3"/>
                <a:gd name="T6" fmla="*/ 1 w 13"/>
                <a:gd name="T7" fmla="*/ 0 h 3"/>
                <a:gd name="T8" fmla="*/ 0 w 13"/>
                <a:gd name="T9" fmla="*/ 1 h 3"/>
                <a:gd name="T10" fmla="*/ 1 w 1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"/>
                <a:gd name="T20" fmla="*/ 13 w 1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">
                  <a:moveTo>
                    <a:pt x="4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8" name="Freeform 4949"/>
            <p:cNvSpPr>
              <a:spLocks/>
            </p:cNvSpPr>
            <p:nvPr/>
          </p:nvSpPr>
          <p:spPr bwMode="auto">
            <a:xfrm>
              <a:off x="3897" y="3043"/>
              <a:ext cx="14" cy="5"/>
            </a:xfrm>
            <a:custGeom>
              <a:avLst/>
              <a:gdLst>
                <a:gd name="T0" fmla="*/ 0 w 29"/>
                <a:gd name="T1" fmla="*/ 1 h 9"/>
                <a:gd name="T2" fmla="*/ 0 w 29"/>
                <a:gd name="T3" fmla="*/ 1 h 9"/>
                <a:gd name="T4" fmla="*/ 0 w 29"/>
                <a:gd name="T5" fmla="*/ 1 h 9"/>
                <a:gd name="T6" fmla="*/ 0 w 29"/>
                <a:gd name="T7" fmla="*/ 1 h 9"/>
                <a:gd name="T8" fmla="*/ 0 w 29"/>
                <a:gd name="T9" fmla="*/ 1 h 9"/>
                <a:gd name="T10" fmla="*/ 0 w 29"/>
                <a:gd name="T11" fmla="*/ 1 h 9"/>
                <a:gd name="T12" fmla="*/ 0 w 29"/>
                <a:gd name="T13" fmla="*/ 0 h 9"/>
                <a:gd name="T14" fmla="*/ 0 w 29"/>
                <a:gd name="T15" fmla="*/ 1 h 9"/>
                <a:gd name="T16" fmla="*/ 0 w 29"/>
                <a:gd name="T17" fmla="*/ 1 h 9"/>
                <a:gd name="T18" fmla="*/ 0 w 29"/>
                <a:gd name="T19" fmla="*/ 1 h 9"/>
                <a:gd name="T20" fmla="*/ 0 w 29"/>
                <a:gd name="T21" fmla="*/ 1 h 9"/>
                <a:gd name="T22" fmla="*/ 0 w 29"/>
                <a:gd name="T23" fmla="*/ 1 h 9"/>
                <a:gd name="T24" fmla="*/ 0 w 29"/>
                <a:gd name="T25" fmla="*/ 1 h 9"/>
                <a:gd name="T26" fmla="*/ 0 w 29"/>
                <a:gd name="T27" fmla="*/ 1 h 9"/>
                <a:gd name="T28" fmla="*/ 0 w 29"/>
                <a:gd name="T29" fmla="*/ 1 h 9"/>
                <a:gd name="T30" fmla="*/ 0 w 29"/>
                <a:gd name="T31" fmla="*/ 1 h 9"/>
                <a:gd name="T32" fmla="*/ 0 w 29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"/>
                <a:gd name="T53" fmla="*/ 29 w 2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">
                  <a:moveTo>
                    <a:pt x="0" y="9"/>
                  </a:moveTo>
                  <a:lnTo>
                    <a:pt x="4" y="7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9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9" name="Freeform 4950"/>
            <p:cNvSpPr>
              <a:spLocks/>
            </p:cNvSpPr>
            <p:nvPr/>
          </p:nvSpPr>
          <p:spPr bwMode="auto">
            <a:xfrm>
              <a:off x="3907" y="3042"/>
              <a:ext cx="6" cy="2"/>
            </a:xfrm>
            <a:custGeom>
              <a:avLst/>
              <a:gdLst>
                <a:gd name="T0" fmla="*/ 0 w 11"/>
                <a:gd name="T1" fmla="*/ 1 h 4"/>
                <a:gd name="T2" fmla="*/ 1 w 11"/>
                <a:gd name="T3" fmla="*/ 1 h 4"/>
                <a:gd name="T4" fmla="*/ 1 w 11"/>
                <a:gd name="T5" fmla="*/ 1 h 4"/>
                <a:gd name="T6" fmla="*/ 1 w 11"/>
                <a:gd name="T7" fmla="*/ 1 h 4"/>
                <a:gd name="T8" fmla="*/ 1 w 11"/>
                <a:gd name="T9" fmla="*/ 1 h 4"/>
                <a:gd name="T10" fmla="*/ 1 w 11"/>
                <a:gd name="T11" fmla="*/ 0 h 4"/>
                <a:gd name="T12" fmla="*/ 1 w 11"/>
                <a:gd name="T13" fmla="*/ 0 h 4"/>
                <a:gd name="T14" fmla="*/ 1 w 11"/>
                <a:gd name="T15" fmla="*/ 0 h 4"/>
                <a:gd name="T16" fmla="*/ 0 w 11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"/>
                <a:gd name="T29" fmla="*/ 11 w 1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0" name="Freeform 4951"/>
            <p:cNvSpPr>
              <a:spLocks/>
            </p:cNvSpPr>
            <p:nvPr/>
          </p:nvSpPr>
          <p:spPr bwMode="auto">
            <a:xfrm>
              <a:off x="3911" y="3042"/>
              <a:ext cx="1" cy="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" name="Freeform 4952"/>
            <p:cNvSpPr>
              <a:spLocks/>
            </p:cNvSpPr>
            <p:nvPr/>
          </p:nvSpPr>
          <p:spPr bwMode="auto">
            <a:xfrm>
              <a:off x="3906" y="3043"/>
              <a:ext cx="2" cy="1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1 h 2"/>
                <a:gd name="T10" fmla="*/ 0 w 6"/>
                <a:gd name="T11" fmla="*/ 1 h 2"/>
                <a:gd name="T12" fmla="*/ 0 w 6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2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" name="Freeform 4953"/>
            <p:cNvSpPr>
              <a:spLocks/>
            </p:cNvSpPr>
            <p:nvPr/>
          </p:nvSpPr>
          <p:spPr bwMode="auto">
            <a:xfrm>
              <a:off x="3899" y="3044"/>
              <a:ext cx="8" cy="2"/>
            </a:xfrm>
            <a:custGeom>
              <a:avLst/>
              <a:gdLst>
                <a:gd name="T0" fmla="*/ 1 w 14"/>
                <a:gd name="T1" fmla="*/ 1 h 3"/>
                <a:gd name="T2" fmla="*/ 1 w 14"/>
                <a:gd name="T3" fmla="*/ 0 h 3"/>
                <a:gd name="T4" fmla="*/ 1 w 14"/>
                <a:gd name="T5" fmla="*/ 0 h 3"/>
                <a:gd name="T6" fmla="*/ 1 w 14"/>
                <a:gd name="T7" fmla="*/ 0 h 3"/>
                <a:gd name="T8" fmla="*/ 1 w 14"/>
                <a:gd name="T9" fmla="*/ 0 h 3"/>
                <a:gd name="T10" fmla="*/ 1 w 14"/>
                <a:gd name="T11" fmla="*/ 0 h 3"/>
                <a:gd name="T12" fmla="*/ 1 w 14"/>
                <a:gd name="T13" fmla="*/ 1 h 3"/>
                <a:gd name="T14" fmla="*/ 1 w 14"/>
                <a:gd name="T15" fmla="*/ 1 h 3"/>
                <a:gd name="T16" fmla="*/ 0 w 14"/>
                <a:gd name="T17" fmla="*/ 1 h 3"/>
                <a:gd name="T18" fmla="*/ 1 w 14"/>
                <a:gd name="T19" fmla="*/ 1 h 3"/>
                <a:gd name="T20" fmla="*/ 1 w 14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3"/>
                <a:gd name="T35" fmla="*/ 14 w 1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3">
                  <a:moveTo>
                    <a:pt x="7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" name="Freeform 4954"/>
            <p:cNvSpPr>
              <a:spLocks/>
            </p:cNvSpPr>
            <p:nvPr/>
          </p:nvSpPr>
          <p:spPr bwMode="auto">
            <a:xfrm>
              <a:off x="3883" y="3047"/>
              <a:ext cx="18" cy="5"/>
            </a:xfrm>
            <a:custGeom>
              <a:avLst/>
              <a:gdLst>
                <a:gd name="T0" fmla="*/ 1 w 36"/>
                <a:gd name="T1" fmla="*/ 0 h 11"/>
                <a:gd name="T2" fmla="*/ 1 w 36"/>
                <a:gd name="T3" fmla="*/ 0 h 11"/>
                <a:gd name="T4" fmla="*/ 1 w 36"/>
                <a:gd name="T5" fmla="*/ 0 h 11"/>
                <a:gd name="T6" fmla="*/ 1 w 36"/>
                <a:gd name="T7" fmla="*/ 0 h 11"/>
                <a:gd name="T8" fmla="*/ 1 w 36"/>
                <a:gd name="T9" fmla="*/ 0 h 11"/>
                <a:gd name="T10" fmla="*/ 1 w 36"/>
                <a:gd name="T11" fmla="*/ 0 h 11"/>
                <a:gd name="T12" fmla="*/ 1 w 36"/>
                <a:gd name="T13" fmla="*/ 0 h 11"/>
                <a:gd name="T14" fmla="*/ 1 w 36"/>
                <a:gd name="T15" fmla="*/ 0 h 11"/>
                <a:gd name="T16" fmla="*/ 0 w 36"/>
                <a:gd name="T17" fmla="*/ 0 h 11"/>
                <a:gd name="T18" fmla="*/ 1 w 36"/>
                <a:gd name="T19" fmla="*/ 0 h 11"/>
                <a:gd name="T20" fmla="*/ 1 w 36"/>
                <a:gd name="T21" fmla="*/ 0 h 11"/>
                <a:gd name="T22" fmla="*/ 1 w 3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1"/>
                <a:gd name="T38" fmla="*/ 36 w 3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1">
                  <a:moveTo>
                    <a:pt x="22" y="6"/>
                  </a:moveTo>
                  <a:lnTo>
                    <a:pt x="31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16" y="6"/>
                  </a:lnTo>
                  <a:lnTo>
                    <a:pt x="11" y="7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9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" name="Freeform 4955"/>
            <p:cNvSpPr>
              <a:spLocks/>
            </p:cNvSpPr>
            <p:nvPr/>
          </p:nvSpPr>
          <p:spPr bwMode="auto">
            <a:xfrm>
              <a:off x="3889" y="3047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w 31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11"/>
                <a:gd name="T38" fmla="*/ 31 w 31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11">
                  <a:moveTo>
                    <a:pt x="9" y="6"/>
                  </a:moveTo>
                  <a:lnTo>
                    <a:pt x="16" y="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3" y="6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4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" name="Freeform 4956"/>
            <p:cNvSpPr>
              <a:spLocks/>
            </p:cNvSpPr>
            <p:nvPr/>
          </p:nvSpPr>
          <p:spPr bwMode="auto">
            <a:xfrm>
              <a:off x="3887" y="3051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1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" name="Freeform 4957"/>
            <p:cNvSpPr>
              <a:spLocks/>
            </p:cNvSpPr>
            <p:nvPr/>
          </p:nvSpPr>
          <p:spPr bwMode="auto">
            <a:xfrm>
              <a:off x="3881" y="3052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" name="Freeform 4958"/>
            <p:cNvSpPr>
              <a:spLocks/>
            </p:cNvSpPr>
            <p:nvPr/>
          </p:nvSpPr>
          <p:spPr bwMode="auto">
            <a:xfrm>
              <a:off x="3882" y="3031"/>
              <a:ext cx="3" cy="6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1 h 10"/>
                <a:gd name="T4" fmla="*/ 1 w 6"/>
                <a:gd name="T5" fmla="*/ 0 h 10"/>
                <a:gd name="T6" fmla="*/ 1 w 6"/>
                <a:gd name="T7" fmla="*/ 1 h 10"/>
                <a:gd name="T8" fmla="*/ 1 w 6"/>
                <a:gd name="T9" fmla="*/ 1 h 10"/>
                <a:gd name="T10" fmla="*/ 0 w 6"/>
                <a:gd name="T11" fmla="*/ 1 h 10"/>
                <a:gd name="T12" fmla="*/ 1 w 6"/>
                <a:gd name="T13" fmla="*/ 1 h 10"/>
                <a:gd name="T14" fmla="*/ 1 w 6"/>
                <a:gd name="T15" fmla="*/ 1 h 10"/>
                <a:gd name="T16" fmla="*/ 1 w 6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4" y="7"/>
                  </a:moveTo>
                  <a:lnTo>
                    <a:pt x="4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" name="Freeform 4959"/>
            <p:cNvSpPr>
              <a:spLocks/>
            </p:cNvSpPr>
            <p:nvPr/>
          </p:nvSpPr>
          <p:spPr bwMode="auto">
            <a:xfrm>
              <a:off x="3885" y="3031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" name="Freeform 4960"/>
            <p:cNvSpPr>
              <a:spLocks/>
            </p:cNvSpPr>
            <p:nvPr/>
          </p:nvSpPr>
          <p:spPr bwMode="auto">
            <a:xfrm>
              <a:off x="3883" y="3036"/>
              <a:ext cx="2" cy="1"/>
            </a:xfrm>
            <a:custGeom>
              <a:avLst/>
              <a:gdLst>
                <a:gd name="T0" fmla="*/ 1 w 4"/>
                <a:gd name="T1" fmla="*/ 1 h 1"/>
                <a:gd name="T2" fmla="*/ 0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1 w 4"/>
                <a:gd name="T9" fmla="*/ 1 h 1"/>
                <a:gd name="T10" fmla="*/ 1 w 4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" name="Freeform 4961"/>
            <p:cNvSpPr>
              <a:spLocks/>
            </p:cNvSpPr>
            <p:nvPr/>
          </p:nvSpPr>
          <p:spPr bwMode="auto">
            <a:xfrm>
              <a:off x="3884" y="3036"/>
              <a:ext cx="5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0 w 11"/>
                <a:gd name="T5" fmla="*/ 1 h 3"/>
                <a:gd name="T6" fmla="*/ 0 w 11"/>
                <a:gd name="T7" fmla="*/ 1 h 3"/>
                <a:gd name="T8" fmla="*/ 0 w 11"/>
                <a:gd name="T9" fmla="*/ 1 h 3"/>
                <a:gd name="T10" fmla="*/ 0 w 11"/>
                <a:gd name="T11" fmla="*/ 0 h 3"/>
                <a:gd name="T12" fmla="*/ 0 w 11"/>
                <a:gd name="T13" fmla="*/ 1 h 3"/>
                <a:gd name="T14" fmla="*/ 0 w 11"/>
                <a:gd name="T15" fmla="*/ 1 h 3"/>
                <a:gd name="T16" fmla="*/ 0 w 11"/>
                <a:gd name="T17" fmla="*/ 1 h 3"/>
                <a:gd name="T18" fmla="*/ 0 w 11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11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1" name="Freeform 4962"/>
            <p:cNvSpPr>
              <a:spLocks/>
            </p:cNvSpPr>
            <p:nvPr/>
          </p:nvSpPr>
          <p:spPr bwMode="auto">
            <a:xfrm>
              <a:off x="3882" y="3039"/>
              <a:ext cx="5" cy="13"/>
            </a:xfrm>
            <a:custGeom>
              <a:avLst/>
              <a:gdLst>
                <a:gd name="T0" fmla="*/ 1 w 9"/>
                <a:gd name="T1" fmla="*/ 0 h 27"/>
                <a:gd name="T2" fmla="*/ 1 w 9"/>
                <a:gd name="T3" fmla="*/ 0 h 27"/>
                <a:gd name="T4" fmla="*/ 1 w 9"/>
                <a:gd name="T5" fmla="*/ 0 h 27"/>
                <a:gd name="T6" fmla="*/ 1 w 9"/>
                <a:gd name="T7" fmla="*/ 0 h 27"/>
                <a:gd name="T8" fmla="*/ 1 w 9"/>
                <a:gd name="T9" fmla="*/ 0 h 27"/>
                <a:gd name="T10" fmla="*/ 1 w 9"/>
                <a:gd name="T11" fmla="*/ 0 h 27"/>
                <a:gd name="T12" fmla="*/ 1 w 9"/>
                <a:gd name="T13" fmla="*/ 0 h 27"/>
                <a:gd name="T14" fmla="*/ 1 w 9"/>
                <a:gd name="T15" fmla="*/ 0 h 27"/>
                <a:gd name="T16" fmla="*/ 1 w 9"/>
                <a:gd name="T17" fmla="*/ 0 h 27"/>
                <a:gd name="T18" fmla="*/ 0 w 9"/>
                <a:gd name="T19" fmla="*/ 0 h 27"/>
                <a:gd name="T20" fmla="*/ 0 w 9"/>
                <a:gd name="T21" fmla="*/ 0 h 27"/>
                <a:gd name="T22" fmla="*/ 1 w 9"/>
                <a:gd name="T23" fmla="*/ 0 h 27"/>
                <a:gd name="T24" fmla="*/ 1 w 9"/>
                <a:gd name="T25" fmla="*/ 0 h 27"/>
                <a:gd name="T26" fmla="*/ 1 w 9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7"/>
                <a:gd name="T44" fmla="*/ 9 w 9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7">
                  <a:moveTo>
                    <a:pt x="8" y="13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2" name="Freeform 4963"/>
            <p:cNvSpPr>
              <a:spLocks/>
            </p:cNvSpPr>
            <p:nvPr/>
          </p:nvSpPr>
          <p:spPr bwMode="auto">
            <a:xfrm>
              <a:off x="3885" y="3039"/>
              <a:ext cx="4" cy="13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0 h 27"/>
                <a:gd name="T4" fmla="*/ 0 w 9"/>
                <a:gd name="T5" fmla="*/ 0 h 27"/>
                <a:gd name="T6" fmla="*/ 0 w 9"/>
                <a:gd name="T7" fmla="*/ 0 h 27"/>
                <a:gd name="T8" fmla="*/ 0 w 9"/>
                <a:gd name="T9" fmla="*/ 0 h 27"/>
                <a:gd name="T10" fmla="*/ 0 w 9"/>
                <a:gd name="T11" fmla="*/ 0 h 27"/>
                <a:gd name="T12" fmla="*/ 0 w 9"/>
                <a:gd name="T13" fmla="*/ 0 h 27"/>
                <a:gd name="T14" fmla="*/ 0 w 9"/>
                <a:gd name="T15" fmla="*/ 0 h 27"/>
                <a:gd name="T16" fmla="*/ 0 w 9"/>
                <a:gd name="T17" fmla="*/ 0 h 27"/>
                <a:gd name="T18" fmla="*/ 0 w 9"/>
                <a:gd name="T19" fmla="*/ 0 h 27"/>
                <a:gd name="T20" fmla="*/ 0 w 9"/>
                <a:gd name="T21" fmla="*/ 0 h 27"/>
                <a:gd name="T22" fmla="*/ 0 w 9"/>
                <a:gd name="T23" fmla="*/ 0 h 27"/>
                <a:gd name="T24" fmla="*/ 0 w 9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7"/>
                <a:gd name="T41" fmla="*/ 9 w 9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7">
                  <a:moveTo>
                    <a:pt x="2" y="1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3" name="Freeform 4964"/>
            <p:cNvSpPr>
              <a:spLocks/>
            </p:cNvSpPr>
            <p:nvPr/>
          </p:nvSpPr>
          <p:spPr bwMode="auto">
            <a:xfrm>
              <a:off x="3882" y="3032"/>
              <a:ext cx="4" cy="5"/>
            </a:xfrm>
            <a:custGeom>
              <a:avLst/>
              <a:gdLst>
                <a:gd name="T0" fmla="*/ 1 w 8"/>
                <a:gd name="T1" fmla="*/ 1 h 9"/>
                <a:gd name="T2" fmla="*/ 1 w 8"/>
                <a:gd name="T3" fmla="*/ 1 h 9"/>
                <a:gd name="T4" fmla="*/ 1 w 8"/>
                <a:gd name="T5" fmla="*/ 0 h 9"/>
                <a:gd name="T6" fmla="*/ 1 w 8"/>
                <a:gd name="T7" fmla="*/ 0 h 9"/>
                <a:gd name="T8" fmla="*/ 1 w 8"/>
                <a:gd name="T9" fmla="*/ 1 h 9"/>
                <a:gd name="T10" fmla="*/ 1 w 8"/>
                <a:gd name="T11" fmla="*/ 1 h 9"/>
                <a:gd name="T12" fmla="*/ 0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1 w 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4" y="6"/>
                  </a:moveTo>
                  <a:lnTo>
                    <a:pt x="6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4" name="Freeform 4965"/>
            <p:cNvSpPr>
              <a:spLocks/>
            </p:cNvSpPr>
            <p:nvPr/>
          </p:nvSpPr>
          <p:spPr bwMode="auto">
            <a:xfrm>
              <a:off x="3964" y="3009"/>
              <a:ext cx="7" cy="2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0 w 15"/>
                <a:gd name="T5" fmla="*/ 0 h 3"/>
                <a:gd name="T6" fmla="*/ 0 w 15"/>
                <a:gd name="T7" fmla="*/ 0 h 3"/>
                <a:gd name="T8" fmla="*/ 0 w 15"/>
                <a:gd name="T9" fmla="*/ 1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1 h 3"/>
                <a:gd name="T16" fmla="*/ 0 w 15"/>
                <a:gd name="T17" fmla="*/ 1 h 3"/>
                <a:gd name="T18" fmla="*/ 0 w 15"/>
                <a:gd name="T19" fmla="*/ 1 h 3"/>
                <a:gd name="T20" fmla="*/ 0 w 15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"/>
                <a:gd name="T35" fmla="*/ 15 w 1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">
                  <a:moveTo>
                    <a:pt x="6" y="3"/>
                  </a:moveTo>
                  <a:lnTo>
                    <a:pt x="13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5" name="Freeform 4966"/>
            <p:cNvSpPr>
              <a:spLocks/>
            </p:cNvSpPr>
            <p:nvPr/>
          </p:nvSpPr>
          <p:spPr bwMode="auto">
            <a:xfrm>
              <a:off x="3941" y="3016"/>
              <a:ext cx="10" cy="3"/>
            </a:xfrm>
            <a:custGeom>
              <a:avLst/>
              <a:gdLst>
                <a:gd name="T0" fmla="*/ 1 w 20"/>
                <a:gd name="T1" fmla="*/ 0 h 5"/>
                <a:gd name="T2" fmla="*/ 1 w 20"/>
                <a:gd name="T3" fmla="*/ 1 h 5"/>
                <a:gd name="T4" fmla="*/ 0 w 20"/>
                <a:gd name="T5" fmla="*/ 1 h 5"/>
                <a:gd name="T6" fmla="*/ 0 w 20"/>
                <a:gd name="T7" fmla="*/ 1 h 5"/>
                <a:gd name="T8" fmla="*/ 1 w 20"/>
                <a:gd name="T9" fmla="*/ 1 h 5"/>
                <a:gd name="T10" fmla="*/ 1 w 20"/>
                <a:gd name="T11" fmla="*/ 1 h 5"/>
                <a:gd name="T12" fmla="*/ 1 w 20"/>
                <a:gd name="T13" fmla="*/ 0 h 5"/>
                <a:gd name="T14" fmla="*/ 1 w 20"/>
                <a:gd name="T15" fmla="*/ 0 h 5"/>
                <a:gd name="T16" fmla="*/ 1 w 2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"/>
                <a:gd name="T29" fmla="*/ 20 w 20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">
                  <a:moveTo>
                    <a:pt x="18" y="0"/>
                  </a:moveTo>
                  <a:lnTo>
                    <a:pt x="2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6" name="Freeform 4967"/>
            <p:cNvSpPr>
              <a:spLocks/>
            </p:cNvSpPr>
            <p:nvPr/>
          </p:nvSpPr>
          <p:spPr bwMode="auto">
            <a:xfrm>
              <a:off x="3964" y="3010"/>
              <a:ext cx="3" cy="2"/>
            </a:xfrm>
            <a:custGeom>
              <a:avLst/>
              <a:gdLst>
                <a:gd name="T0" fmla="*/ 1 w 6"/>
                <a:gd name="T1" fmla="*/ 1 h 4"/>
                <a:gd name="T2" fmla="*/ 1 w 6"/>
                <a:gd name="T3" fmla="*/ 0 h 4"/>
                <a:gd name="T4" fmla="*/ 1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1 w 6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6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7" name="Freeform 4968"/>
            <p:cNvSpPr>
              <a:spLocks/>
            </p:cNvSpPr>
            <p:nvPr/>
          </p:nvSpPr>
          <p:spPr bwMode="auto">
            <a:xfrm>
              <a:off x="3964" y="3010"/>
              <a:ext cx="4" cy="2"/>
            </a:xfrm>
            <a:custGeom>
              <a:avLst/>
              <a:gdLst>
                <a:gd name="T0" fmla="*/ 0 w 7"/>
                <a:gd name="T1" fmla="*/ 1 h 4"/>
                <a:gd name="T2" fmla="*/ 1 w 7"/>
                <a:gd name="T3" fmla="*/ 1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0 h 4"/>
                <a:gd name="T10" fmla="*/ 0 w 7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0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8" name="Freeform 4969"/>
            <p:cNvSpPr>
              <a:spLocks/>
            </p:cNvSpPr>
            <p:nvPr/>
          </p:nvSpPr>
          <p:spPr bwMode="auto">
            <a:xfrm>
              <a:off x="3945" y="3016"/>
              <a:ext cx="7" cy="4"/>
            </a:xfrm>
            <a:custGeom>
              <a:avLst/>
              <a:gdLst>
                <a:gd name="T0" fmla="*/ 0 w 15"/>
                <a:gd name="T1" fmla="*/ 0 h 7"/>
                <a:gd name="T2" fmla="*/ 0 w 15"/>
                <a:gd name="T3" fmla="*/ 1 h 7"/>
                <a:gd name="T4" fmla="*/ 0 w 15"/>
                <a:gd name="T5" fmla="*/ 1 h 7"/>
                <a:gd name="T6" fmla="*/ 0 w 15"/>
                <a:gd name="T7" fmla="*/ 1 h 7"/>
                <a:gd name="T8" fmla="*/ 0 w 15"/>
                <a:gd name="T9" fmla="*/ 1 h 7"/>
                <a:gd name="T10" fmla="*/ 0 w 15"/>
                <a:gd name="T11" fmla="*/ 1 h 7"/>
                <a:gd name="T12" fmla="*/ 0 w 1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7"/>
                <a:gd name="T23" fmla="*/ 15 w 1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7">
                  <a:moveTo>
                    <a:pt x="15" y="0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9" name="Freeform 4970"/>
            <p:cNvSpPr>
              <a:spLocks/>
            </p:cNvSpPr>
            <p:nvPr/>
          </p:nvSpPr>
          <p:spPr bwMode="auto">
            <a:xfrm>
              <a:off x="3964" y="3010"/>
              <a:ext cx="4" cy="2"/>
            </a:xfrm>
            <a:custGeom>
              <a:avLst/>
              <a:gdLst>
                <a:gd name="T0" fmla="*/ 1 w 7"/>
                <a:gd name="T1" fmla="*/ 1 h 4"/>
                <a:gd name="T2" fmla="*/ 1 w 7"/>
                <a:gd name="T3" fmla="*/ 1 h 4"/>
                <a:gd name="T4" fmla="*/ 1 w 7"/>
                <a:gd name="T5" fmla="*/ 1 h 4"/>
                <a:gd name="T6" fmla="*/ 1 w 7"/>
                <a:gd name="T7" fmla="*/ 0 h 4"/>
                <a:gd name="T8" fmla="*/ 1 w 7"/>
                <a:gd name="T9" fmla="*/ 1 h 4"/>
                <a:gd name="T10" fmla="*/ 0 w 7"/>
                <a:gd name="T11" fmla="*/ 1 h 4"/>
                <a:gd name="T12" fmla="*/ 0 w 7"/>
                <a:gd name="T13" fmla="*/ 1 h 4"/>
                <a:gd name="T14" fmla="*/ 1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6" y="2"/>
                  </a:moveTo>
                  <a:lnTo>
                    <a:pt x="7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0" name="Freeform 4971"/>
            <p:cNvSpPr>
              <a:spLocks/>
            </p:cNvSpPr>
            <p:nvPr/>
          </p:nvSpPr>
          <p:spPr bwMode="auto">
            <a:xfrm>
              <a:off x="3966" y="3009"/>
              <a:ext cx="4" cy="2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1 h 3"/>
                <a:gd name="T4" fmla="*/ 0 w 9"/>
                <a:gd name="T5" fmla="*/ 1 h 3"/>
                <a:gd name="T6" fmla="*/ 0 w 9"/>
                <a:gd name="T7" fmla="*/ 1 h 3"/>
                <a:gd name="T8" fmla="*/ 0 w 9"/>
                <a:gd name="T9" fmla="*/ 1 h 3"/>
                <a:gd name="T10" fmla="*/ 0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1" name="Freeform 4972"/>
            <p:cNvSpPr>
              <a:spLocks/>
            </p:cNvSpPr>
            <p:nvPr/>
          </p:nvSpPr>
          <p:spPr bwMode="auto">
            <a:xfrm>
              <a:off x="3966" y="3009"/>
              <a:ext cx="5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0 w 11"/>
                <a:gd name="T5" fmla="*/ 1 h 3"/>
                <a:gd name="T6" fmla="*/ 0 w 11"/>
                <a:gd name="T7" fmla="*/ 1 h 3"/>
                <a:gd name="T8" fmla="*/ 0 w 11"/>
                <a:gd name="T9" fmla="*/ 0 h 3"/>
                <a:gd name="T10" fmla="*/ 0 w 11"/>
                <a:gd name="T11" fmla="*/ 0 h 3"/>
                <a:gd name="T12" fmla="*/ 0 w 11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3"/>
                <a:gd name="T23" fmla="*/ 11 w 1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3">
                  <a:moveTo>
                    <a:pt x="0" y="3"/>
                  </a:moveTo>
                  <a:lnTo>
                    <a:pt x="2" y="3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2" name="Freeform 4973"/>
            <p:cNvSpPr>
              <a:spLocks/>
            </p:cNvSpPr>
            <p:nvPr/>
          </p:nvSpPr>
          <p:spPr bwMode="auto">
            <a:xfrm>
              <a:off x="3963" y="3011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1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0 w 8"/>
                <a:gd name="T11" fmla="*/ 0 h 4"/>
                <a:gd name="T12" fmla="*/ 1 w 8"/>
                <a:gd name="T13" fmla="*/ 0 h 4"/>
                <a:gd name="T14" fmla="*/ 1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4" y="4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3" name="Freeform 4974"/>
            <p:cNvSpPr>
              <a:spLocks/>
            </p:cNvSpPr>
            <p:nvPr/>
          </p:nvSpPr>
          <p:spPr bwMode="auto">
            <a:xfrm>
              <a:off x="3940" y="3018"/>
              <a:ext cx="2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1 h 1"/>
                <a:gd name="T8" fmla="*/ 1 w 3"/>
                <a:gd name="T9" fmla="*/ 0 h 1"/>
                <a:gd name="T10" fmla="*/ 1 w 3"/>
                <a:gd name="T11" fmla="*/ 0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3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4" name="Freeform 4975"/>
            <p:cNvSpPr>
              <a:spLocks/>
            </p:cNvSpPr>
            <p:nvPr/>
          </p:nvSpPr>
          <p:spPr bwMode="auto">
            <a:xfrm>
              <a:off x="3966" y="3009"/>
              <a:ext cx="5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0 w 11"/>
                <a:gd name="T5" fmla="*/ 1 h 3"/>
                <a:gd name="T6" fmla="*/ 0 w 11"/>
                <a:gd name="T7" fmla="*/ 0 h 3"/>
                <a:gd name="T8" fmla="*/ 0 w 11"/>
                <a:gd name="T9" fmla="*/ 0 h 3"/>
                <a:gd name="T10" fmla="*/ 0 w 11"/>
                <a:gd name="T11" fmla="*/ 1 h 3"/>
                <a:gd name="T12" fmla="*/ 0 w 11"/>
                <a:gd name="T13" fmla="*/ 1 h 3"/>
                <a:gd name="T14" fmla="*/ 0 w 11"/>
                <a:gd name="T15" fmla="*/ 1 h 3"/>
                <a:gd name="T16" fmla="*/ 0 w 11"/>
                <a:gd name="T17" fmla="*/ 1 h 3"/>
                <a:gd name="T18" fmla="*/ 0 w 11"/>
                <a:gd name="T19" fmla="*/ 1 h 3"/>
                <a:gd name="T20" fmla="*/ 0 w 1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"/>
                <a:gd name="T35" fmla="*/ 11 w 1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">
                  <a:moveTo>
                    <a:pt x="2" y="3"/>
                  </a:move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5" name="Freeform 4976"/>
            <p:cNvSpPr>
              <a:spLocks/>
            </p:cNvSpPr>
            <p:nvPr/>
          </p:nvSpPr>
          <p:spPr bwMode="auto">
            <a:xfrm>
              <a:off x="3969" y="3009"/>
              <a:ext cx="2" cy="1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4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6" name="Freeform 4977"/>
            <p:cNvSpPr>
              <a:spLocks/>
            </p:cNvSpPr>
            <p:nvPr/>
          </p:nvSpPr>
          <p:spPr bwMode="auto">
            <a:xfrm>
              <a:off x="3967" y="3010"/>
              <a:ext cx="1" cy="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7" name="Freeform 4978"/>
            <p:cNvSpPr>
              <a:spLocks/>
            </p:cNvSpPr>
            <p:nvPr/>
          </p:nvSpPr>
          <p:spPr bwMode="auto">
            <a:xfrm>
              <a:off x="3946" y="3011"/>
              <a:ext cx="22" cy="6"/>
            </a:xfrm>
            <a:custGeom>
              <a:avLst/>
              <a:gdLst>
                <a:gd name="T0" fmla="*/ 1 w 43"/>
                <a:gd name="T1" fmla="*/ 0 h 13"/>
                <a:gd name="T2" fmla="*/ 1 w 43"/>
                <a:gd name="T3" fmla="*/ 0 h 13"/>
                <a:gd name="T4" fmla="*/ 1 w 43"/>
                <a:gd name="T5" fmla="*/ 0 h 13"/>
                <a:gd name="T6" fmla="*/ 1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1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0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13"/>
                <a:gd name="T56" fmla="*/ 43 w 4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13">
                  <a:moveTo>
                    <a:pt x="24" y="6"/>
                  </a:moveTo>
                  <a:lnTo>
                    <a:pt x="31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9" y="6"/>
                  </a:lnTo>
                  <a:lnTo>
                    <a:pt x="24" y="7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7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8" name="Freeform 4979"/>
            <p:cNvSpPr>
              <a:spLocks/>
            </p:cNvSpPr>
            <p:nvPr/>
          </p:nvSpPr>
          <p:spPr bwMode="auto">
            <a:xfrm>
              <a:off x="3952" y="3011"/>
              <a:ext cx="12" cy="3"/>
            </a:xfrm>
            <a:custGeom>
              <a:avLst/>
              <a:gdLst>
                <a:gd name="T0" fmla="*/ 1 w 23"/>
                <a:gd name="T1" fmla="*/ 0 h 7"/>
                <a:gd name="T2" fmla="*/ 1 w 23"/>
                <a:gd name="T3" fmla="*/ 0 h 7"/>
                <a:gd name="T4" fmla="*/ 1 w 23"/>
                <a:gd name="T5" fmla="*/ 0 h 7"/>
                <a:gd name="T6" fmla="*/ 1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0 w 23"/>
                <a:gd name="T13" fmla="*/ 0 h 7"/>
                <a:gd name="T14" fmla="*/ 1 w 23"/>
                <a:gd name="T15" fmla="*/ 0 h 7"/>
                <a:gd name="T16" fmla="*/ 1 w 23"/>
                <a:gd name="T17" fmla="*/ 0 h 7"/>
                <a:gd name="T18" fmla="*/ 1 w 23"/>
                <a:gd name="T19" fmla="*/ 0 h 7"/>
                <a:gd name="T20" fmla="*/ 1 w 23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7"/>
                <a:gd name="T35" fmla="*/ 23 w 2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7">
                  <a:moveTo>
                    <a:pt x="21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9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9" name="Freeform 4980"/>
            <p:cNvSpPr>
              <a:spLocks/>
            </p:cNvSpPr>
            <p:nvPr/>
          </p:nvSpPr>
          <p:spPr bwMode="auto">
            <a:xfrm>
              <a:off x="3957" y="3012"/>
              <a:ext cx="7" cy="2"/>
            </a:xfrm>
            <a:custGeom>
              <a:avLst/>
              <a:gdLst>
                <a:gd name="T0" fmla="*/ 1 w 14"/>
                <a:gd name="T1" fmla="*/ 0 h 3"/>
                <a:gd name="T2" fmla="*/ 1 w 14"/>
                <a:gd name="T3" fmla="*/ 0 h 3"/>
                <a:gd name="T4" fmla="*/ 1 w 14"/>
                <a:gd name="T5" fmla="*/ 1 h 3"/>
                <a:gd name="T6" fmla="*/ 1 w 14"/>
                <a:gd name="T7" fmla="*/ 1 h 3"/>
                <a:gd name="T8" fmla="*/ 1 w 14"/>
                <a:gd name="T9" fmla="*/ 1 h 3"/>
                <a:gd name="T10" fmla="*/ 1 w 14"/>
                <a:gd name="T11" fmla="*/ 1 h 3"/>
                <a:gd name="T12" fmla="*/ 0 w 14"/>
                <a:gd name="T13" fmla="*/ 1 h 3"/>
                <a:gd name="T14" fmla="*/ 1 w 14"/>
                <a:gd name="T15" fmla="*/ 1 h 3"/>
                <a:gd name="T16" fmla="*/ 1 w 14"/>
                <a:gd name="T17" fmla="*/ 1 h 3"/>
                <a:gd name="T18" fmla="*/ 1 w 14"/>
                <a:gd name="T19" fmla="*/ 1 h 3"/>
                <a:gd name="T20" fmla="*/ 1 w 14"/>
                <a:gd name="T21" fmla="*/ 0 h 3"/>
                <a:gd name="T22" fmla="*/ 1 w 14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"/>
                <a:gd name="T38" fmla="*/ 14 w 1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">
                  <a:moveTo>
                    <a:pt x="12" y="0"/>
                  </a:moveTo>
                  <a:lnTo>
                    <a:pt x="11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0" name="Freeform 4981"/>
            <p:cNvSpPr>
              <a:spLocks/>
            </p:cNvSpPr>
            <p:nvPr/>
          </p:nvSpPr>
          <p:spPr bwMode="auto">
            <a:xfrm>
              <a:off x="3943" y="3012"/>
              <a:ext cx="3" cy="8"/>
            </a:xfrm>
            <a:custGeom>
              <a:avLst/>
              <a:gdLst>
                <a:gd name="T0" fmla="*/ 1 w 5"/>
                <a:gd name="T1" fmla="*/ 1 h 16"/>
                <a:gd name="T2" fmla="*/ 1 w 5"/>
                <a:gd name="T3" fmla="*/ 1 h 16"/>
                <a:gd name="T4" fmla="*/ 1 w 5"/>
                <a:gd name="T5" fmla="*/ 1 h 16"/>
                <a:gd name="T6" fmla="*/ 1 w 5"/>
                <a:gd name="T7" fmla="*/ 1 h 16"/>
                <a:gd name="T8" fmla="*/ 1 w 5"/>
                <a:gd name="T9" fmla="*/ 1 h 16"/>
                <a:gd name="T10" fmla="*/ 1 w 5"/>
                <a:gd name="T11" fmla="*/ 1 h 16"/>
                <a:gd name="T12" fmla="*/ 0 w 5"/>
                <a:gd name="T13" fmla="*/ 1 h 16"/>
                <a:gd name="T14" fmla="*/ 1 w 5"/>
                <a:gd name="T15" fmla="*/ 1 h 16"/>
                <a:gd name="T16" fmla="*/ 1 w 5"/>
                <a:gd name="T17" fmla="*/ 1 h 16"/>
                <a:gd name="T18" fmla="*/ 1 w 5"/>
                <a:gd name="T19" fmla="*/ 1 h 16"/>
                <a:gd name="T20" fmla="*/ 1 w 5"/>
                <a:gd name="T21" fmla="*/ 1 h 16"/>
                <a:gd name="T22" fmla="*/ 1 w 5"/>
                <a:gd name="T23" fmla="*/ 0 h 16"/>
                <a:gd name="T24" fmla="*/ 1 w 5"/>
                <a:gd name="T25" fmla="*/ 0 h 16"/>
                <a:gd name="T26" fmla="*/ 1 w 5"/>
                <a:gd name="T27" fmla="*/ 1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6"/>
                <a:gd name="T44" fmla="*/ 5 w 5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6">
                  <a:moveTo>
                    <a:pt x="5" y="2"/>
                  </a:moveTo>
                  <a:lnTo>
                    <a:pt x="3" y="5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1" name="Freeform 4982"/>
            <p:cNvSpPr>
              <a:spLocks/>
            </p:cNvSpPr>
            <p:nvPr/>
          </p:nvSpPr>
          <p:spPr bwMode="auto">
            <a:xfrm>
              <a:off x="3940" y="3011"/>
              <a:ext cx="3" cy="8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1 h 16"/>
                <a:gd name="T12" fmla="*/ 0 w 7"/>
                <a:gd name="T13" fmla="*/ 1 h 16"/>
                <a:gd name="T14" fmla="*/ 0 w 7"/>
                <a:gd name="T15" fmla="*/ 0 h 16"/>
                <a:gd name="T16" fmla="*/ 0 w 7"/>
                <a:gd name="T17" fmla="*/ 0 h 16"/>
                <a:gd name="T18" fmla="*/ 0 w 7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2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" name="Freeform 4983"/>
            <p:cNvSpPr>
              <a:spLocks/>
            </p:cNvSpPr>
            <p:nvPr/>
          </p:nvSpPr>
          <p:spPr bwMode="auto">
            <a:xfrm>
              <a:off x="3946" y="2999"/>
              <a:ext cx="3" cy="4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1 w 6"/>
                <a:gd name="T5" fmla="*/ 0 h 9"/>
                <a:gd name="T6" fmla="*/ 0 w 6"/>
                <a:gd name="T7" fmla="*/ 0 h 9"/>
                <a:gd name="T8" fmla="*/ 1 w 6"/>
                <a:gd name="T9" fmla="*/ 0 h 9"/>
                <a:gd name="T10" fmla="*/ 1 w 6"/>
                <a:gd name="T11" fmla="*/ 0 h 9"/>
                <a:gd name="T12" fmla="*/ 1 w 6"/>
                <a:gd name="T13" fmla="*/ 0 h 9"/>
                <a:gd name="T14" fmla="*/ 1 w 6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6" y="7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" name="Freeform 4984"/>
            <p:cNvSpPr>
              <a:spLocks/>
            </p:cNvSpPr>
            <p:nvPr/>
          </p:nvSpPr>
          <p:spPr bwMode="auto">
            <a:xfrm>
              <a:off x="3943" y="2994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1 w 9"/>
                <a:gd name="T9" fmla="*/ 0 h 9"/>
                <a:gd name="T10" fmla="*/ 1 w 9"/>
                <a:gd name="T11" fmla="*/ 0 h 9"/>
                <a:gd name="T12" fmla="*/ 1 w 9"/>
                <a:gd name="T13" fmla="*/ 0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1 w 9"/>
                <a:gd name="T27" fmla="*/ 1 h 9"/>
                <a:gd name="T28" fmla="*/ 1 w 9"/>
                <a:gd name="T29" fmla="*/ 1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9"/>
                <a:gd name="T47" fmla="*/ 9 w 9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9">
                  <a:moveTo>
                    <a:pt x="7" y="9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" name="Freeform 4985"/>
            <p:cNvSpPr>
              <a:spLocks/>
            </p:cNvSpPr>
            <p:nvPr/>
          </p:nvSpPr>
          <p:spPr bwMode="auto">
            <a:xfrm>
              <a:off x="3944" y="2997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" name="Freeform 4986"/>
            <p:cNvSpPr>
              <a:spLocks/>
            </p:cNvSpPr>
            <p:nvPr/>
          </p:nvSpPr>
          <p:spPr bwMode="auto">
            <a:xfrm>
              <a:off x="3945" y="2994"/>
              <a:ext cx="2" cy="4"/>
            </a:xfrm>
            <a:custGeom>
              <a:avLst/>
              <a:gdLst>
                <a:gd name="T0" fmla="*/ 1 w 4"/>
                <a:gd name="T1" fmla="*/ 1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1 w 4"/>
                <a:gd name="T9" fmla="*/ 1 h 7"/>
                <a:gd name="T10" fmla="*/ 0 w 4"/>
                <a:gd name="T11" fmla="*/ 1 h 7"/>
                <a:gd name="T12" fmla="*/ 0 w 4"/>
                <a:gd name="T13" fmla="*/ 1 h 7"/>
                <a:gd name="T14" fmla="*/ 0 w 4"/>
                <a:gd name="T15" fmla="*/ 1 h 7"/>
                <a:gd name="T16" fmla="*/ 0 w 4"/>
                <a:gd name="T17" fmla="*/ 1 h 7"/>
                <a:gd name="T18" fmla="*/ 1 w 4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2" y="7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" name="Freeform 4987"/>
            <p:cNvSpPr>
              <a:spLocks/>
            </p:cNvSpPr>
            <p:nvPr/>
          </p:nvSpPr>
          <p:spPr bwMode="auto">
            <a:xfrm>
              <a:off x="3945" y="2994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1 w 4"/>
                <a:gd name="T9" fmla="*/ 0 h 3"/>
                <a:gd name="T10" fmla="*/ 1 w 4"/>
                <a:gd name="T11" fmla="*/ 0 h 3"/>
                <a:gd name="T12" fmla="*/ 1 w 4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2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" name="Freeform 4988"/>
            <p:cNvSpPr>
              <a:spLocks/>
            </p:cNvSpPr>
            <p:nvPr/>
          </p:nvSpPr>
          <p:spPr bwMode="auto">
            <a:xfrm>
              <a:off x="3943" y="3018"/>
              <a:ext cx="3" cy="2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1 h 3"/>
                <a:gd name="T4" fmla="*/ 1 w 5"/>
                <a:gd name="T5" fmla="*/ 1 h 3"/>
                <a:gd name="T6" fmla="*/ 1 w 5"/>
                <a:gd name="T7" fmla="*/ 1 h 3"/>
                <a:gd name="T8" fmla="*/ 0 w 5"/>
                <a:gd name="T9" fmla="*/ 0 h 3"/>
                <a:gd name="T10" fmla="*/ 1 w 5"/>
                <a:gd name="T11" fmla="*/ 0 h 3"/>
                <a:gd name="T12" fmla="*/ 1 w 5"/>
                <a:gd name="T13" fmla="*/ 1 h 3"/>
                <a:gd name="T14" fmla="*/ 1 w 5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" name="Freeform 4989"/>
            <p:cNvSpPr>
              <a:spLocks/>
            </p:cNvSpPr>
            <p:nvPr/>
          </p:nvSpPr>
          <p:spPr bwMode="auto">
            <a:xfrm>
              <a:off x="3940" y="3016"/>
              <a:ext cx="1" cy="3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0 h 5"/>
                <a:gd name="T12" fmla="*/ 0 w 1"/>
                <a:gd name="T13" fmla="*/ 1 h 5"/>
                <a:gd name="T14" fmla="*/ 1 w 1"/>
                <a:gd name="T15" fmla="*/ 1 h 5"/>
                <a:gd name="T16" fmla="*/ 1 w 1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5"/>
                <a:gd name="T29" fmla="*/ 1 w 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5">
                  <a:moveTo>
                    <a:pt x="1" y="2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" name="Freeform 4990"/>
            <p:cNvSpPr>
              <a:spLocks/>
            </p:cNvSpPr>
            <p:nvPr/>
          </p:nvSpPr>
          <p:spPr bwMode="auto">
            <a:xfrm>
              <a:off x="3941" y="2998"/>
              <a:ext cx="7" cy="16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1 h 32"/>
                <a:gd name="T6" fmla="*/ 0 w 15"/>
                <a:gd name="T7" fmla="*/ 0 h 32"/>
                <a:gd name="T8" fmla="*/ 0 w 15"/>
                <a:gd name="T9" fmla="*/ 0 h 32"/>
                <a:gd name="T10" fmla="*/ 0 w 15"/>
                <a:gd name="T11" fmla="*/ 1 h 32"/>
                <a:gd name="T12" fmla="*/ 0 w 15"/>
                <a:gd name="T13" fmla="*/ 0 h 32"/>
                <a:gd name="T14" fmla="*/ 0 w 15"/>
                <a:gd name="T15" fmla="*/ 1 h 32"/>
                <a:gd name="T16" fmla="*/ 0 w 15"/>
                <a:gd name="T17" fmla="*/ 1 h 32"/>
                <a:gd name="T18" fmla="*/ 0 w 15"/>
                <a:gd name="T19" fmla="*/ 1 h 32"/>
                <a:gd name="T20" fmla="*/ 0 w 15"/>
                <a:gd name="T21" fmla="*/ 1 h 32"/>
                <a:gd name="T22" fmla="*/ 0 w 15"/>
                <a:gd name="T23" fmla="*/ 1 h 32"/>
                <a:gd name="T24" fmla="*/ 0 w 15"/>
                <a:gd name="T25" fmla="*/ 1 h 32"/>
                <a:gd name="T26" fmla="*/ 0 w 15"/>
                <a:gd name="T27" fmla="*/ 1 h 32"/>
                <a:gd name="T28" fmla="*/ 0 w 15"/>
                <a:gd name="T29" fmla="*/ 1 h 32"/>
                <a:gd name="T30" fmla="*/ 0 w 15"/>
                <a:gd name="T31" fmla="*/ 1 h 32"/>
                <a:gd name="T32" fmla="*/ 0 w 15"/>
                <a:gd name="T33" fmla="*/ 1 h 32"/>
                <a:gd name="T34" fmla="*/ 0 w 15"/>
                <a:gd name="T35" fmla="*/ 1 h 32"/>
                <a:gd name="T36" fmla="*/ 0 w 15"/>
                <a:gd name="T37" fmla="*/ 1 h 32"/>
                <a:gd name="T38" fmla="*/ 0 w 15"/>
                <a:gd name="T39" fmla="*/ 1 h 32"/>
                <a:gd name="T40" fmla="*/ 0 w 15"/>
                <a:gd name="T41" fmla="*/ 1 h 32"/>
                <a:gd name="T42" fmla="*/ 0 w 15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32"/>
                <a:gd name="T68" fmla="*/ 15 w 15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32">
                  <a:moveTo>
                    <a:pt x="6" y="13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25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" name="Freeform 4991"/>
            <p:cNvSpPr>
              <a:spLocks/>
            </p:cNvSpPr>
            <p:nvPr/>
          </p:nvSpPr>
          <p:spPr bwMode="auto">
            <a:xfrm>
              <a:off x="3947" y="3003"/>
              <a:ext cx="2" cy="4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0 w 4"/>
                <a:gd name="T13" fmla="*/ 0 h 9"/>
                <a:gd name="T14" fmla="*/ 0 w 4"/>
                <a:gd name="T15" fmla="*/ 0 h 9"/>
                <a:gd name="T16" fmla="*/ 1 w 4"/>
                <a:gd name="T17" fmla="*/ 0 h 9"/>
                <a:gd name="T18" fmla="*/ 1 w 4"/>
                <a:gd name="T19" fmla="*/ 0 h 9"/>
                <a:gd name="T20" fmla="*/ 1 w 4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9"/>
                <a:gd name="T35" fmla="*/ 4 w 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9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" name="Freeform 4992"/>
            <p:cNvSpPr>
              <a:spLocks/>
            </p:cNvSpPr>
            <p:nvPr/>
          </p:nvSpPr>
          <p:spPr bwMode="auto">
            <a:xfrm>
              <a:off x="3941" y="2998"/>
              <a:ext cx="2" cy="10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1 h 20"/>
                <a:gd name="T4" fmla="*/ 0 w 6"/>
                <a:gd name="T5" fmla="*/ 1 h 20"/>
                <a:gd name="T6" fmla="*/ 0 w 6"/>
                <a:gd name="T7" fmla="*/ 1 h 20"/>
                <a:gd name="T8" fmla="*/ 0 w 6"/>
                <a:gd name="T9" fmla="*/ 1 h 20"/>
                <a:gd name="T10" fmla="*/ 0 w 6"/>
                <a:gd name="T11" fmla="*/ 1 h 20"/>
                <a:gd name="T12" fmla="*/ 0 w 6"/>
                <a:gd name="T13" fmla="*/ 1 h 20"/>
                <a:gd name="T14" fmla="*/ 0 w 6"/>
                <a:gd name="T15" fmla="*/ 1 h 20"/>
                <a:gd name="T16" fmla="*/ 0 w 6"/>
                <a:gd name="T17" fmla="*/ 1 h 20"/>
                <a:gd name="T18" fmla="*/ 0 w 6"/>
                <a:gd name="T19" fmla="*/ 1 h 20"/>
                <a:gd name="T20" fmla="*/ 0 w 6"/>
                <a:gd name="T21" fmla="*/ 1 h 20"/>
                <a:gd name="T22" fmla="*/ 0 w 6"/>
                <a:gd name="T23" fmla="*/ 1 h 20"/>
                <a:gd name="T24" fmla="*/ 0 w 6"/>
                <a:gd name="T25" fmla="*/ 0 h 20"/>
                <a:gd name="T26" fmla="*/ 0 w 6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20"/>
                <a:gd name="T44" fmla="*/ 6 w 6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20">
                  <a:moveTo>
                    <a:pt x="6" y="0"/>
                  </a:moveTo>
                  <a:lnTo>
                    <a:pt x="6" y="2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9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" name="Freeform 4993"/>
            <p:cNvSpPr>
              <a:spLocks/>
            </p:cNvSpPr>
            <p:nvPr/>
          </p:nvSpPr>
          <p:spPr bwMode="auto">
            <a:xfrm>
              <a:off x="3849" y="3003"/>
              <a:ext cx="13" cy="6"/>
            </a:xfrm>
            <a:custGeom>
              <a:avLst/>
              <a:gdLst>
                <a:gd name="T0" fmla="*/ 0 w 27"/>
                <a:gd name="T1" fmla="*/ 1 h 11"/>
                <a:gd name="T2" fmla="*/ 0 w 27"/>
                <a:gd name="T3" fmla="*/ 1 h 11"/>
                <a:gd name="T4" fmla="*/ 0 w 27"/>
                <a:gd name="T5" fmla="*/ 1 h 11"/>
                <a:gd name="T6" fmla="*/ 0 w 27"/>
                <a:gd name="T7" fmla="*/ 1 h 11"/>
                <a:gd name="T8" fmla="*/ 0 w 27"/>
                <a:gd name="T9" fmla="*/ 0 h 11"/>
                <a:gd name="T10" fmla="*/ 0 w 27"/>
                <a:gd name="T11" fmla="*/ 0 h 11"/>
                <a:gd name="T12" fmla="*/ 0 w 27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1"/>
                <a:gd name="T23" fmla="*/ 27 w 2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1">
                  <a:moveTo>
                    <a:pt x="11" y="7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7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" name="Freeform 4994"/>
            <p:cNvSpPr>
              <a:spLocks/>
            </p:cNvSpPr>
            <p:nvPr/>
          </p:nvSpPr>
          <p:spPr bwMode="auto">
            <a:xfrm>
              <a:off x="3851" y="3003"/>
              <a:ext cx="14" cy="6"/>
            </a:xfrm>
            <a:custGeom>
              <a:avLst/>
              <a:gdLst>
                <a:gd name="T0" fmla="*/ 0 w 29"/>
                <a:gd name="T1" fmla="*/ 0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0 h 11"/>
                <a:gd name="T18" fmla="*/ 0 w 2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1"/>
                <a:gd name="T32" fmla="*/ 29 w 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1">
                  <a:moveTo>
                    <a:pt x="29" y="0"/>
                  </a:moveTo>
                  <a:lnTo>
                    <a:pt x="27" y="2"/>
                  </a:lnTo>
                  <a:lnTo>
                    <a:pt x="15" y="5"/>
                  </a:lnTo>
                  <a:lnTo>
                    <a:pt x="9" y="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" name="Freeform 4995"/>
            <p:cNvSpPr>
              <a:spLocks/>
            </p:cNvSpPr>
            <p:nvPr/>
          </p:nvSpPr>
          <p:spPr bwMode="auto">
            <a:xfrm>
              <a:off x="3848" y="3009"/>
              <a:ext cx="4" cy="1"/>
            </a:xfrm>
            <a:custGeom>
              <a:avLst/>
              <a:gdLst>
                <a:gd name="T0" fmla="*/ 1 w 7"/>
                <a:gd name="T1" fmla="*/ 0 h 1"/>
                <a:gd name="T2" fmla="*/ 1 w 7"/>
                <a:gd name="T3" fmla="*/ 0 h 1"/>
                <a:gd name="T4" fmla="*/ 1 w 7"/>
                <a:gd name="T5" fmla="*/ 1 h 1"/>
                <a:gd name="T6" fmla="*/ 0 w 7"/>
                <a:gd name="T7" fmla="*/ 1 h 1"/>
                <a:gd name="T8" fmla="*/ 1 w 7"/>
                <a:gd name="T9" fmla="*/ 0 h 1"/>
                <a:gd name="T10" fmla="*/ 1 w 7"/>
                <a:gd name="T11" fmla="*/ 0 h 1"/>
                <a:gd name="T12" fmla="*/ 1 w 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"/>
                <a:gd name="T23" fmla="*/ 7 w 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">
                  <a:moveTo>
                    <a:pt x="7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" name="Freeform 4996"/>
            <p:cNvSpPr>
              <a:spLocks/>
            </p:cNvSpPr>
            <p:nvPr/>
          </p:nvSpPr>
          <p:spPr bwMode="auto">
            <a:xfrm>
              <a:off x="3860" y="3001"/>
              <a:ext cx="12" cy="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0 w 26"/>
                <a:gd name="T5" fmla="*/ 0 h 8"/>
                <a:gd name="T6" fmla="*/ 0 w 26"/>
                <a:gd name="T7" fmla="*/ 0 h 8"/>
                <a:gd name="T8" fmla="*/ 0 w 26"/>
                <a:gd name="T9" fmla="*/ 0 h 8"/>
                <a:gd name="T10" fmla="*/ 0 w 26"/>
                <a:gd name="T11" fmla="*/ 0 h 8"/>
                <a:gd name="T12" fmla="*/ 0 w 26"/>
                <a:gd name="T13" fmla="*/ 0 h 8"/>
                <a:gd name="T14" fmla="*/ 0 w 26"/>
                <a:gd name="T15" fmla="*/ 0 h 8"/>
                <a:gd name="T16" fmla="*/ 0 w 26"/>
                <a:gd name="T17" fmla="*/ 0 h 8"/>
                <a:gd name="T18" fmla="*/ 0 w 26"/>
                <a:gd name="T19" fmla="*/ 0 h 8"/>
                <a:gd name="T20" fmla="*/ 0 w 26"/>
                <a:gd name="T21" fmla="*/ 0 h 8"/>
                <a:gd name="T22" fmla="*/ 0 w 26"/>
                <a:gd name="T23" fmla="*/ 0 h 8"/>
                <a:gd name="T24" fmla="*/ 0 w 26"/>
                <a:gd name="T25" fmla="*/ 0 h 8"/>
                <a:gd name="T26" fmla="*/ 0 w 26"/>
                <a:gd name="T27" fmla="*/ 0 h 8"/>
                <a:gd name="T28" fmla="*/ 0 w 26"/>
                <a:gd name="T29" fmla="*/ 0 h 8"/>
                <a:gd name="T30" fmla="*/ 0 w 26"/>
                <a:gd name="T31" fmla="*/ 0 h 8"/>
                <a:gd name="T32" fmla="*/ 0 w 26"/>
                <a:gd name="T33" fmla="*/ 0 h 8"/>
                <a:gd name="T34" fmla="*/ 0 w 26"/>
                <a:gd name="T35" fmla="*/ 0 h 8"/>
                <a:gd name="T36" fmla="*/ 0 w 26"/>
                <a:gd name="T37" fmla="*/ 0 h 8"/>
                <a:gd name="T38" fmla="*/ 0 w 26"/>
                <a:gd name="T39" fmla="*/ 0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8"/>
                <a:gd name="T62" fmla="*/ 26 w 26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8">
                  <a:moveTo>
                    <a:pt x="17" y="0"/>
                  </a:moveTo>
                  <a:lnTo>
                    <a:pt x="13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" name="Freeform 4997"/>
            <p:cNvSpPr>
              <a:spLocks/>
            </p:cNvSpPr>
            <p:nvPr/>
          </p:nvSpPr>
          <p:spPr bwMode="auto">
            <a:xfrm>
              <a:off x="3868" y="3000"/>
              <a:ext cx="5" cy="2"/>
            </a:xfrm>
            <a:custGeom>
              <a:avLst/>
              <a:gdLst>
                <a:gd name="T0" fmla="*/ 1 w 10"/>
                <a:gd name="T1" fmla="*/ 0 h 3"/>
                <a:gd name="T2" fmla="*/ 1 w 10"/>
                <a:gd name="T3" fmla="*/ 0 h 3"/>
                <a:gd name="T4" fmla="*/ 1 w 10"/>
                <a:gd name="T5" fmla="*/ 0 h 3"/>
                <a:gd name="T6" fmla="*/ 1 w 10"/>
                <a:gd name="T7" fmla="*/ 1 h 3"/>
                <a:gd name="T8" fmla="*/ 1 w 10"/>
                <a:gd name="T9" fmla="*/ 1 h 3"/>
                <a:gd name="T10" fmla="*/ 1 w 10"/>
                <a:gd name="T11" fmla="*/ 1 h 3"/>
                <a:gd name="T12" fmla="*/ 1 w 10"/>
                <a:gd name="T13" fmla="*/ 1 h 3"/>
                <a:gd name="T14" fmla="*/ 0 w 10"/>
                <a:gd name="T15" fmla="*/ 1 h 3"/>
                <a:gd name="T16" fmla="*/ 1 w 10"/>
                <a:gd name="T17" fmla="*/ 1 h 3"/>
                <a:gd name="T18" fmla="*/ 1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1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" name="Freeform 4998"/>
            <p:cNvSpPr>
              <a:spLocks/>
            </p:cNvSpPr>
            <p:nvPr/>
          </p:nvSpPr>
          <p:spPr bwMode="auto">
            <a:xfrm>
              <a:off x="3869" y="3000"/>
              <a:ext cx="4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0" y="1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" name="Freeform 4999"/>
            <p:cNvSpPr>
              <a:spLocks/>
            </p:cNvSpPr>
            <p:nvPr/>
          </p:nvSpPr>
          <p:spPr bwMode="auto">
            <a:xfrm>
              <a:off x="3868" y="3000"/>
              <a:ext cx="5" cy="2"/>
            </a:xfrm>
            <a:custGeom>
              <a:avLst/>
              <a:gdLst>
                <a:gd name="T0" fmla="*/ 1 w 10"/>
                <a:gd name="T1" fmla="*/ 1 h 3"/>
                <a:gd name="T2" fmla="*/ 1 w 10"/>
                <a:gd name="T3" fmla="*/ 1 h 3"/>
                <a:gd name="T4" fmla="*/ 1 w 10"/>
                <a:gd name="T5" fmla="*/ 0 h 3"/>
                <a:gd name="T6" fmla="*/ 1 w 10"/>
                <a:gd name="T7" fmla="*/ 0 h 3"/>
                <a:gd name="T8" fmla="*/ 1 w 10"/>
                <a:gd name="T9" fmla="*/ 0 h 3"/>
                <a:gd name="T10" fmla="*/ 1 w 10"/>
                <a:gd name="T11" fmla="*/ 1 h 3"/>
                <a:gd name="T12" fmla="*/ 1 w 10"/>
                <a:gd name="T13" fmla="*/ 1 h 3"/>
                <a:gd name="T14" fmla="*/ 1 w 10"/>
                <a:gd name="T15" fmla="*/ 1 h 3"/>
                <a:gd name="T16" fmla="*/ 1 w 10"/>
                <a:gd name="T17" fmla="*/ 1 h 3"/>
                <a:gd name="T18" fmla="*/ 0 w 10"/>
                <a:gd name="T19" fmla="*/ 1 h 3"/>
                <a:gd name="T20" fmla="*/ 1 w 10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3"/>
                <a:gd name="T35" fmla="*/ 10 w 10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3">
                  <a:moveTo>
                    <a:pt x="5" y="1"/>
                  </a:moveTo>
                  <a:lnTo>
                    <a:pt x="9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" name="Freeform 5000"/>
            <p:cNvSpPr>
              <a:spLocks/>
            </p:cNvSpPr>
            <p:nvPr/>
          </p:nvSpPr>
          <p:spPr bwMode="auto">
            <a:xfrm>
              <a:off x="3871" y="3000"/>
              <a:ext cx="2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" name="Freeform 5001"/>
            <p:cNvSpPr>
              <a:spLocks/>
            </p:cNvSpPr>
            <p:nvPr/>
          </p:nvSpPr>
          <p:spPr bwMode="auto">
            <a:xfrm>
              <a:off x="3862" y="3004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0 w 5"/>
                <a:gd name="T11" fmla="*/ 0 h 1"/>
                <a:gd name="T12" fmla="*/ 0 w 5"/>
                <a:gd name="T13" fmla="*/ 0 h 1"/>
                <a:gd name="T14" fmla="*/ 0 w 5"/>
                <a:gd name="T15" fmla="*/ 0 h 1"/>
                <a:gd name="T16" fmla="*/ 0 w 5"/>
                <a:gd name="T17" fmla="*/ 0 h 1"/>
                <a:gd name="T18" fmla="*/ 0 w 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"/>
                <a:gd name="T32" fmla="*/ 5 w 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">
                  <a:moveTo>
                    <a:pt x="4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" name="Freeform 5002"/>
            <p:cNvSpPr>
              <a:spLocks/>
            </p:cNvSpPr>
            <p:nvPr/>
          </p:nvSpPr>
          <p:spPr bwMode="auto">
            <a:xfrm>
              <a:off x="3848" y="2985"/>
              <a:ext cx="3" cy="1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1 h 2"/>
                <a:gd name="T8" fmla="*/ 1 w 5"/>
                <a:gd name="T9" fmla="*/ 0 h 2"/>
                <a:gd name="T10" fmla="*/ 0 w 5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" name="Freeform 5003"/>
            <p:cNvSpPr>
              <a:spLocks/>
            </p:cNvSpPr>
            <p:nvPr/>
          </p:nvSpPr>
          <p:spPr bwMode="auto">
            <a:xfrm>
              <a:off x="3849" y="3008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1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0"/>
                  </a:moveTo>
                  <a:lnTo>
                    <a:pt x="3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" name="Freeform 5004"/>
            <p:cNvSpPr>
              <a:spLocks/>
            </p:cNvSpPr>
            <p:nvPr/>
          </p:nvSpPr>
          <p:spPr bwMode="auto">
            <a:xfrm>
              <a:off x="3847" y="3008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1 w 4"/>
                <a:gd name="T9" fmla="*/ 0 h 3"/>
                <a:gd name="T10" fmla="*/ 1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" name="Freeform 5005"/>
            <p:cNvSpPr>
              <a:spLocks/>
            </p:cNvSpPr>
            <p:nvPr/>
          </p:nvSpPr>
          <p:spPr bwMode="auto">
            <a:xfrm>
              <a:off x="3846" y="2995"/>
              <a:ext cx="4" cy="14"/>
            </a:xfrm>
            <a:custGeom>
              <a:avLst/>
              <a:gdLst>
                <a:gd name="T0" fmla="*/ 1 w 8"/>
                <a:gd name="T1" fmla="*/ 1 h 27"/>
                <a:gd name="T2" fmla="*/ 1 w 8"/>
                <a:gd name="T3" fmla="*/ 1 h 27"/>
                <a:gd name="T4" fmla="*/ 1 w 8"/>
                <a:gd name="T5" fmla="*/ 1 h 27"/>
                <a:gd name="T6" fmla="*/ 1 w 8"/>
                <a:gd name="T7" fmla="*/ 1 h 27"/>
                <a:gd name="T8" fmla="*/ 1 w 8"/>
                <a:gd name="T9" fmla="*/ 1 h 27"/>
                <a:gd name="T10" fmla="*/ 0 w 8"/>
                <a:gd name="T11" fmla="*/ 1 h 27"/>
                <a:gd name="T12" fmla="*/ 0 w 8"/>
                <a:gd name="T13" fmla="*/ 1 h 27"/>
                <a:gd name="T14" fmla="*/ 1 w 8"/>
                <a:gd name="T15" fmla="*/ 0 h 27"/>
                <a:gd name="T16" fmla="*/ 1 w 8"/>
                <a:gd name="T17" fmla="*/ 0 h 27"/>
                <a:gd name="T18" fmla="*/ 1 w 8"/>
                <a:gd name="T19" fmla="*/ 0 h 27"/>
                <a:gd name="T20" fmla="*/ 1 w 8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27"/>
                <a:gd name="T35" fmla="*/ 8 w 8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27">
                  <a:moveTo>
                    <a:pt x="8" y="18"/>
                  </a:moveTo>
                  <a:lnTo>
                    <a:pt x="8" y="21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" name="Freeform 5006"/>
            <p:cNvSpPr>
              <a:spLocks/>
            </p:cNvSpPr>
            <p:nvPr/>
          </p:nvSpPr>
          <p:spPr bwMode="auto">
            <a:xfrm>
              <a:off x="3848" y="2995"/>
              <a:ext cx="4" cy="14"/>
            </a:xfrm>
            <a:custGeom>
              <a:avLst/>
              <a:gdLst>
                <a:gd name="T0" fmla="*/ 1 w 7"/>
                <a:gd name="T1" fmla="*/ 0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1 w 7"/>
                <a:gd name="T11" fmla="*/ 1 h 27"/>
                <a:gd name="T12" fmla="*/ 1 w 7"/>
                <a:gd name="T13" fmla="*/ 1 h 27"/>
                <a:gd name="T14" fmla="*/ 1 w 7"/>
                <a:gd name="T15" fmla="*/ 1 h 27"/>
                <a:gd name="T16" fmla="*/ 1 w 7"/>
                <a:gd name="T17" fmla="*/ 1 h 27"/>
                <a:gd name="T18" fmla="*/ 1 w 7"/>
                <a:gd name="T19" fmla="*/ 1 h 27"/>
                <a:gd name="T20" fmla="*/ 0 w 7"/>
                <a:gd name="T21" fmla="*/ 1 h 27"/>
                <a:gd name="T22" fmla="*/ 0 w 7"/>
                <a:gd name="T23" fmla="*/ 1 h 27"/>
                <a:gd name="T24" fmla="*/ 1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7" y="0"/>
                  </a:moveTo>
                  <a:lnTo>
                    <a:pt x="7" y="3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6" name="Freeform 5007"/>
            <p:cNvSpPr>
              <a:spLocks/>
            </p:cNvSpPr>
            <p:nvPr/>
          </p:nvSpPr>
          <p:spPr bwMode="auto">
            <a:xfrm>
              <a:off x="3846" y="2989"/>
              <a:ext cx="8" cy="9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1 h 18"/>
                <a:gd name="T16" fmla="*/ 0 w 17"/>
                <a:gd name="T17" fmla="*/ 1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w 17"/>
                <a:gd name="T39" fmla="*/ 1 h 18"/>
                <a:gd name="T40" fmla="*/ 0 w 17"/>
                <a:gd name="T41" fmla="*/ 0 h 18"/>
                <a:gd name="T42" fmla="*/ 0 w 17"/>
                <a:gd name="T43" fmla="*/ 0 h 18"/>
                <a:gd name="T44" fmla="*/ 0 w 17"/>
                <a:gd name="T45" fmla="*/ 0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18"/>
                <a:gd name="T71" fmla="*/ 17 w 17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18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7" name="Freeform 5008"/>
            <p:cNvSpPr>
              <a:spLocks/>
            </p:cNvSpPr>
            <p:nvPr/>
          </p:nvSpPr>
          <p:spPr bwMode="auto">
            <a:xfrm>
              <a:off x="3848" y="2986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0 w 4"/>
                <a:gd name="T5" fmla="*/ 1 h 7"/>
                <a:gd name="T6" fmla="*/ 0 w 4"/>
                <a:gd name="T7" fmla="*/ 1 h 7"/>
                <a:gd name="T8" fmla="*/ 0 w 4"/>
                <a:gd name="T9" fmla="*/ 1 h 7"/>
                <a:gd name="T10" fmla="*/ 1 w 4"/>
                <a:gd name="T11" fmla="*/ 1 h 7"/>
                <a:gd name="T12" fmla="*/ 1 w 4"/>
                <a:gd name="T13" fmla="*/ 1 h 7"/>
                <a:gd name="T14" fmla="*/ 1 w 4"/>
                <a:gd name="T15" fmla="*/ 1 h 7"/>
                <a:gd name="T16" fmla="*/ 1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7"/>
                <a:gd name="T29" fmla="*/ 4 w 4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8" name="Freeform 5009"/>
            <p:cNvSpPr>
              <a:spLocks/>
            </p:cNvSpPr>
            <p:nvPr/>
          </p:nvSpPr>
          <p:spPr bwMode="auto">
            <a:xfrm>
              <a:off x="3850" y="2986"/>
              <a:ext cx="1" cy="4"/>
            </a:xfrm>
            <a:custGeom>
              <a:avLst/>
              <a:gdLst>
                <a:gd name="T0" fmla="*/ 0 w 1"/>
                <a:gd name="T1" fmla="*/ 1 h 7"/>
                <a:gd name="T2" fmla="*/ 1 w 1"/>
                <a:gd name="T3" fmla="*/ 1 h 7"/>
                <a:gd name="T4" fmla="*/ 1 w 1"/>
                <a:gd name="T5" fmla="*/ 1 h 7"/>
                <a:gd name="T6" fmla="*/ 1 w 1"/>
                <a:gd name="T7" fmla="*/ 0 h 7"/>
                <a:gd name="T8" fmla="*/ 0 w 1"/>
                <a:gd name="T9" fmla="*/ 0 h 7"/>
                <a:gd name="T10" fmla="*/ 0 w 1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7"/>
                  </a:move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9" name="Freeform 5010"/>
            <p:cNvSpPr>
              <a:spLocks/>
            </p:cNvSpPr>
            <p:nvPr/>
          </p:nvSpPr>
          <p:spPr bwMode="auto">
            <a:xfrm>
              <a:off x="3848" y="2986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1 w 5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7"/>
                <a:gd name="T35" fmla="*/ 5 w 5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7">
                  <a:moveTo>
                    <a:pt x="5" y="5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0" name="Freeform 5011"/>
            <p:cNvSpPr>
              <a:spLocks/>
            </p:cNvSpPr>
            <p:nvPr/>
          </p:nvSpPr>
          <p:spPr bwMode="auto">
            <a:xfrm>
              <a:off x="3851" y="299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1 w 4"/>
                <a:gd name="T5" fmla="*/ 1 h 4"/>
                <a:gd name="T6" fmla="*/ 1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1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1" name="Freeform 5012"/>
            <p:cNvSpPr>
              <a:spLocks/>
            </p:cNvSpPr>
            <p:nvPr/>
          </p:nvSpPr>
          <p:spPr bwMode="auto">
            <a:xfrm>
              <a:off x="3849" y="298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2" name="Freeform 5013"/>
            <p:cNvSpPr>
              <a:spLocks/>
            </p:cNvSpPr>
            <p:nvPr/>
          </p:nvSpPr>
          <p:spPr bwMode="auto">
            <a:xfrm>
              <a:off x="3849" y="2989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3" name="Freeform 5014"/>
            <p:cNvSpPr>
              <a:spLocks/>
            </p:cNvSpPr>
            <p:nvPr/>
          </p:nvSpPr>
          <p:spPr bwMode="auto">
            <a:xfrm>
              <a:off x="3848" y="2989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4" name="Freeform 5015"/>
            <p:cNvSpPr>
              <a:spLocks/>
            </p:cNvSpPr>
            <p:nvPr/>
          </p:nvSpPr>
          <p:spPr bwMode="auto">
            <a:xfrm>
              <a:off x="3848" y="2985"/>
              <a:ext cx="3" cy="1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1 h 2"/>
                <a:gd name="T8" fmla="*/ 1 w 5"/>
                <a:gd name="T9" fmla="*/ 0 h 2"/>
                <a:gd name="T10" fmla="*/ 0 w 5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5" name="Freeform 5016"/>
            <p:cNvSpPr>
              <a:spLocks/>
            </p:cNvSpPr>
            <p:nvPr/>
          </p:nvSpPr>
          <p:spPr bwMode="auto">
            <a:xfrm>
              <a:off x="4140" y="3104"/>
              <a:ext cx="55" cy="30"/>
            </a:xfrm>
            <a:custGeom>
              <a:avLst/>
              <a:gdLst>
                <a:gd name="T0" fmla="*/ 0 w 110"/>
                <a:gd name="T1" fmla="*/ 1 h 60"/>
                <a:gd name="T2" fmla="*/ 1 w 110"/>
                <a:gd name="T3" fmla="*/ 1 h 60"/>
                <a:gd name="T4" fmla="*/ 1 w 110"/>
                <a:gd name="T5" fmla="*/ 1 h 60"/>
                <a:gd name="T6" fmla="*/ 1 w 110"/>
                <a:gd name="T7" fmla="*/ 0 h 60"/>
                <a:gd name="T8" fmla="*/ 0 w 110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7"/>
                  </a:moveTo>
                  <a:lnTo>
                    <a:pt x="74" y="60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6" name="Freeform 5017"/>
            <p:cNvSpPr>
              <a:spLocks/>
            </p:cNvSpPr>
            <p:nvPr/>
          </p:nvSpPr>
          <p:spPr bwMode="auto">
            <a:xfrm>
              <a:off x="4141" y="3098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6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7" name="Freeform 5018"/>
            <p:cNvSpPr>
              <a:spLocks/>
            </p:cNvSpPr>
            <p:nvPr/>
          </p:nvSpPr>
          <p:spPr bwMode="auto">
            <a:xfrm>
              <a:off x="4176" y="3117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8" name="Freeform 5019"/>
            <p:cNvSpPr>
              <a:spLocks/>
            </p:cNvSpPr>
            <p:nvPr/>
          </p:nvSpPr>
          <p:spPr bwMode="auto">
            <a:xfrm>
              <a:off x="4168" y="3111"/>
              <a:ext cx="25" cy="16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6" y="30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9" name="Freeform 5020"/>
            <p:cNvSpPr>
              <a:spLocks/>
            </p:cNvSpPr>
            <p:nvPr/>
          </p:nvSpPr>
          <p:spPr bwMode="auto">
            <a:xfrm>
              <a:off x="4166" y="3107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0" name="Freeform 5021"/>
            <p:cNvSpPr>
              <a:spLocks/>
            </p:cNvSpPr>
            <p:nvPr/>
          </p:nvSpPr>
          <p:spPr bwMode="auto">
            <a:xfrm>
              <a:off x="4153" y="3100"/>
              <a:ext cx="27" cy="14"/>
            </a:xfrm>
            <a:custGeom>
              <a:avLst/>
              <a:gdLst>
                <a:gd name="T0" fmla="*/ 0 w 54"/>
                <a:gd name="T1" fmla="*/ 0 h 29"/>
                <a:gd name="T2" fmla="*/ 1 w 54"/>
                <a:gd name="T3" fmla="*/ 0 h 29"/>
                <a:gd name="T4" fmla="*/ 1 w 54"/>
                <a:gd name="T5" fmla="*/ 0 h 29"/>
                <a:gd name="T6" fmla="*/ 1 w 54"/>
                <a:gd name="T7" fmla="*/ 0 h 29"/>
                <a:gd name="T8" fmla="*/ 0 w 5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"/>
                <a:gd name="T17" fmla="*/ 54 w 5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">
                  <a:moveTo>
                    <a:pt x="0" y="17"/>
                  </a:moveTo>
                  <a:lnTo>
                    <a:pt x="25" y="29"/>
                  </a:lnTo>
                  <a:lnTo>
                    <a:pt x="54" y="1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1" name="Freeform 5022"/>
            <p:cNvSpPr>
              <a:spLocks/>
            </p:cNvSpPr>
            <p:nvPr/>
          </p:nvSpPr>
          <p:spPr bwMode="auto">
            <a:xfrm>
              <a:off x="4141" y="3106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8" y="9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2" name="Freeform 5023"/>
            <p:cNvSpPr>
              <a:spLocks/>
            </p:cNvSpPr>
            <p:nvPr/>
          </p:nvSpPr>
          <p:spPr bwMode="auto">
            <a:xfrm>
              <a:off x="4167" y="3123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3" name="Freeform 5024"/>
            <p:cNvSpPr>
              <a:spLocks/>
            </p:cNvSpPr>
            <p:nvPr/>
          </p:nvSpPr>
          <p:spPr bwMode="auto">
            <a:xfrm>
              <a:off x="4168" y="3124"/>
              <a:ext cx="2" cy="5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0 h 11"/>
                <a:gd name="T4" fmla="*/ 0 w 5"/>
                <a:gd name="T5" fmla="*/ 0 h 11"/>
                <a:gd name="T6" fmla="*/ 0 w 5"/>
                <a:gd name="T7" fmla="*/ 0 h 11"/>
                <a:gd name="T8" fmla="*/ 0 w 5"/>
                <a:gd name="T9" fmla="*/ 0 h 11"/>
                <a:gd name="T10" fmla="*/ 0 w 5"/>
                <a:gd name="T11" fmla="*/ 0 h 11"/>
                <a:gd name="T12" fmla="*/ 0 w 5"/>
                <a:gd name="T13" fmla="*/ 0 h 11"/>
                <a:gd name="T14" fmla="*/ 0 w 5"/>
                <a:gd name="T15" fmla="*/ 0 h 11"/>
                <a:gd name="T16" fmla="*/ 0 w 5"/>
                <a:gd name="T17" fmla="*/ 0 h 11"/>
                <a:gd name="T18" fmla="*/ 0 w 5"/>
                <a:gd name="T19" fmla="*/ 0 h 11"/>
                <a:gd name="T20" fmla="*/ 0 w 5"/>
                <a:gd name="T21" fmla="*/ 0 h 11"/>
                <a:gd name="T22" fmla="*/ 0 w 5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1"/>
                <a:gd name="T38" fmla="*/ 5 w 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1">
                  <a:moveTo>
                    <a:pt x="5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4" name="Freeform 5025"/>
            <p:cNvSpPr>
              <a:spLocks/>
            </p:cNvSpPr>
            <p:nvPr/>
          </p:nvSpPr>
          <p:spPr bwMode="auto">
            <a:xfrm>
              <a:off x="4142" y="3109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5" name="Freeform 5026"/>
            <p:cNvSpPr>
              <a:spLocks/>
            </p:cNvSpPr>
            <p:nvPr/>
          </p:nvSpPr>
          <p:spPr bwMode="auto">
            <a:xfrm>
              <a:off x="4143" y="3110"/>
              <a:ext cx="3" cy="5"/>
            </a:xfrm>
            <a:custGeom>
              <a:avLst/>
              <a:gdLst>
                <a:gd name="T0" fmla="*/ 1 w 6"/>
                <a:gd name="T1" fmla="*/ 0 h 11"/>
                <a:gd name="T2" fmla="*/ 1 w 6"/>
                <a:gd name="T3" fmla="*/ 0 h 11"/>
                <a:gd name="T4" fmla="*/ 1 w 6"/>
                <a:gd name="T5" fmla="*/ 0 h 11"/>
                <a:gd name="T6" fmla="*/ 0 w 6"/>
                <a:gd name="T7" fmla="*/ 0 h 11"/>
                <a:gd name="T8" fmla="*/ 0 w 6"/>
                <a:gd name="T9" fmla="*/ 0 h 11"/>
                <a:gd name="T10" fmla="*/ 0 w 6"/>
                <a:gd name="T11" fmla="*/ 0 h 11"/>
                <a:gd name="T12" fmla="*/ 1 w 6"/>
                <a:gd name="T13" fmla="*/ 0 h 11"/>
                <a:gd name="T14" fmla="*/ 1 w 6"/>
                <a:gd name="T15" fmla="*/ 0 h 11"/>
                <a:gd name="T16" fmla="*/ 1 w 6"/>
                <a:gd name="T17" fmla="*/ 0 h 11"/>
                <a:gd name="T18" fmla="*/ 1 w 6"/>
                <a:gd name="T19" fmla="*/ 0 h 11"/>
                <a:gd name="T20" fmla="*/ 1 w 6"/>
                <a:gd name="T21" fmla="*/ 0 h 11"/>
                <a:gd name="T22" fmla="*/ 1 w 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6" name="Freeform 5027"/>
            <p:cNvSpPr>
              <a:spLocks/>
            </p:cNvSpPr>
            <p:nvPr/>
          </p:nvSpPr>
          <p:spPr bwMode="auto">
            <a:xfrm>
              <a:off x="4150" y="3109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7" name="Freeform 5028"/>
            <p:cNvSpPr>
              <a:spLocks/>
            </p:cNvSpPr>
            <p:nvPr/>
          </p:nvSpPr>
          <p:spPr bwMode="auto">
            <a:xfrm>
              <a:off x="4109" y="3121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8" name="Freeform 5029"/>
            <p:cNvSpPr>
              <a:spLocks/>
            </p:cNvSpPr>
            <p:nvPr/>
          </p:nvSpPr>
          <p:spPr bwMode="auto">
            <a:xfrm>
              <a:off x="4111" y="3116"/>
              <a:ext cx="23" cy="12"/>
            </a:xfrm>
            <a:custGeom>
              <a:avLst/>
              <a:gdLst>
                <a:gd name="T0" fmla="*/ 0 w 46"/>
                <a:gd name="T1" fmla="*/ 1 h 23"/>
                <a:gd name="T2" fmla="*/ 1 w 46"/>
                <a:gd name="T3" fmla="*/ 1 h 23"/>
                <a:gd name="T4" fmla="*/ 1 w 46"/>
                <a:gd name="T5" fmla="*/ 1 h 23"/>
                <a:gd name="T6" fmla="*/ 1 w 46"/>
                <a:gd name="T7" fmla="*/ 0 h 23"/>
                <a:gd name="T8" fmla="*/ 0 w 46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0" y="16"/>
                  </a:moveTo>
                  <a:lnTo>
                    <a:pt x="16" y="23"/>
                  </a:lnTo>
                  <a:lnTo>
                    <a:pt x="46" y="5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9" name="Freeform 5030"/>
            <p:cNvSpPr>
              <a:spLocks/>
            </p:cNvSpPr>
            <p:nvPr/>
          </p:nvSpPr>
          <p:spPr bwMode="auto">
            <a:xfrm>
              <a:off x="4146" y="3135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0" name="Freeform 5031"/>
            <p:cNvSpPr>
              <a:spLocks/>
            </p:cNvSpPr>
            <p:nvPr/>
          </p:nvSpPr>
          <p:spPr bwMode="auto">
            <a:xfrm>
              <a:off x="4137" y="3129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3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1" name="Freeform 5032"/>
            <p:cNvSpPr>
              <a:spLocks/>
            </p:cNvSpPr>
            <p:nvPr/>
          </p:nvSpPr>
          <p:spPr bwMode="auto">
            <a:xfrm>
              <a:off x="4136" y="3124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2" name="Freeform 5033"/>
            <p:cNvSpPr>
              <a:spLocks/>
            </p:cNvSpPr>
            <p:nvPr/>
          </p:nvSpPr>
          <p:spPr bwMode="auto">
            <a:xfrm>
              <a:off x="4123" y="3118"/>
              <a:ext cx="27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3" name="Freeform 5034"/>
            <p:cNvSpPr>
              <a:spLocks/>
            </p:cNvSpPr>
            <p:nvPr/>
          </p:nvSpPr>
          <p:spPr bwMode="auto">
            <a:xfrm>
              <a:off x="4111" y="3124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4" name="Freeform 5035"/>
            <p:cNvSpPr>
              <a:spLocks/>
            </p:cNvSpPr>
            <p:nvPr/>
          </p:nvSpPr>
          <p:spPr bwMode="auto">
            <a:xfrm>
              <a:off x="4136" y="3140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5" name="Freeform 5036"/>
            <p:cNvSpPr>
              <a:spLocks/>
            </p:cNvSpPr>
            <p:nvPr/>
          </p:nvSpPr>
          <p:spPr bwMode="auto">
            <a:xfrm>
              <a:off x="4137" y="3141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5" y="6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6" name="Freeform 5037"/>
            <p:cNvSpPr>
              <a:spLocks/>
            </p:cNvSpPr>
            <p:nvPr/>
          </p:nvSpPr>
          <p:spPr bwMode="auto">
            <a:xfrm>
              <a:off x="4112" y="3126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7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7" name="Freeform 5038"/>
            <p:cNvSpPr>
              <a:spLocks/>
            </p:cNvSpPr>
            <p:nvPr/>
          </p:nvSpPr>
          <p:spPr bwMode="auto">
            <a:xfrm>
              <a:off x="4113" y="3128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w 7"/>
                <a:gd name="T19" fmla="*/ 0 h 9"/>
                <a:gd name="T20" fmla="*/ 0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8" name="Freeform 5039"/>
            <p:cNvSpPr>
              <a:spLocks/>
            </p:cNvSpPr>
            <p:nvPr/>
          </p:nvSpPr>
          <p:spPr bwMode="auto">
            <a:xfrm>
              <a:off x="4120" y="3127"/>
              <a:ext cx="15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7" y="0"/>
                  </a:moveTo>
                  <a:lnTo>
                    <a:pt x="27" y="9"/>
                  </a:lnTo>
                  <a:lnTo>
                    <a:pt x="30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9" name="Freeform 5040"/>
            <p:cNvSpPr>
              <a:spLocks/>
            </p:cNvSpPr>
            <p:nvPr/>
          </p:nvSpPr>
          <p:spPr bwMode="auto">
            <a:xfrm>
              <a:off x="4079" y="3139"/>
              <a:ext cx="55" cy="30"/>
            </a:xfrm>
            <a:custGeom>
              <a:avLst/>
              <a:gdLst>
                <a:gd name="T0" fmla="*/ 0 w 109"/>
                <a:gd name="T1" fmla="*/ 1 h 59"/>
                <a:gd name="T2" fmla="*/ 1 w 109"/>
                <a:gd name="T3" fmla="*/ 1 h 59"/>
                <a:gd name="T4" fmla="*/ 1 w 109"/>
                <a:gd name="T5" fmla="*/ 1 h 59"/>
                <a:gd name="T6" fmla="*/ 1 w 109"/>
                <a:gd name="T7" fmla="*/ 0 h 59"/>
                <a:gd name="T8" fmla="*/ 0 w 109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9"/>
                <a:gd name="T17" fmla="*/ 109 w 10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9">
                  <a:moveTo>
                    <a:pt x="0" y="16"/>
                  </a:moveTo>
                  <a:lnTo>
                    <a:pt x="73" y="59"/>
                  </a:lnTo>
                  <a:lnTo>
                    <a:pt x="109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0" name="Freeform 5041"/>
            <p:cNvSpPr>
              <a:spLocks/>
            </p:cNvSpPr>
            <p:nvPr/>
          </p:nvSpPr>
          <p:spPr bwMode="auto">
            <a:xfrm>
              <a:off x="4080" y="3133"/>
              <a:ext cx="25" cy="13"/>
            </a:xfrm>
            <a:custGeom>
              <a:avLst/>
              <a:gdLst>
                <a:gd name="T0" fmla="*/ 0 w 49"/>
                <a:gd name="T1" fmla="*/ 1 h 25"/>
                <a:gd name="T2" fmla="*/ 1 w 49"/>
                <a:gd name="T3" fmla="*/ 1 h 25"/>
                <a:gd name="T4" fmla="*/ 1 w 49"/>
                <a:gd name="T5" fmla="*/ 1 h 25"/>
                <a:gd name="T6" fmla="*/ 1 w 49"/>
                <a:gd name="T7" fmla="*/ 0 h 25"/>
                <a:gd name="T8" fmla="*/ 0 w 4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5"/>
                <a:gd name="T17" fmla="*/ 49 w 4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5">
                  <a:moveTo>
                    <a:pt x="0" y="16"/>
                  </a:moveTo>
                  <a:lnTo>
                    <a:pt x="18" y="25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1" name="Freeform 5042"/>
            <p:cNvSpPr>
              <a:spLocks/>
            </p:cNvSpPr>
            <p:nvPr/>
          </p:nvSpPr>
          <p:spPr bwMode="auto">
            <a:xfrm>
              <a:off x="4115" y="3152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2" name="Freeform 5043"/>
            <p:cNvSpPr>
              <a:spLocks/>
            </p:cNvSpPr>
            <p:nvPr/>
          </p:nvSpPr>
          <p:spPr bwMode="auto">
            <a:xfrm>
              <a:off x="4107" y="3147"/>
              <a:ext cx="25" cy="15"/>
            </a:xfrm>
            <a:custGeom>
              <a:avLst/>
              <a:gdLst>
                <a:gd name="T0" fmla="*/ 0 w 49"/>
                <a:gd name="T1" fmla="*/ 0 h 31"/>
                <a:gd name="T2" fmla="*/ 1 w 49"/>
                <a:gd name="T3" fmla="*/ 0 h 31"/>
                <a:gd name="T4" fmla="*/ 1 w 49"/>
                <a:gd name="T5" fmla="*/ 0 h 31"/>
                <a:gd name="T6" fmla="*/ 1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7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3" name="Freeform 5044"/>
            <p:cNvSpPr>
              <a:spLocks/>
            </p:cNvSpPr>
            <p:nvPr/>
          </p:nvSpPr>
          <p:spPr bwMode="auto">
            <a:xfrm>
              <a:off x="4105" y="3141"/>
              <a:ext cx="18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4" name="Freeform 5045"/>
            <p:cNvSpPr>
              <a:spLocks/>
            </p:cNvSpPr>
            <p:nvPr/>
          </p:nvSpPr>
          <p:spPr bwMode="auto">
            <a:xfrm>
              <a:off x="4093" y="3135"/>
              <a:ext cx="26" cy="14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6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5" name="Freeform 5046"/>
            <p:cNvSpPr>
              <a:spLocks/>
            </p:cNvSpPr>
            <p:nvPr/>
          </p:nvSpPr>
          <p:spPr bwMode="auto">
            <a:xfrm>
              <a:off x="4080" y="3141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2"/>
                  </a:lnTo>
                  <a:lnTo>
                    <a:pt x="54" y="29"/>
                  </a:lnTo>
                  <a:lnTo>
                    <a:pt x="51" y="16"/>
                  </a:lnTo>
                  <a:lnTo>
                    <a:pt x="26" y="4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6" name="Freeform 5047"/>
            <p:cNvSpPr>
              <a:spLocks/>
            </p:cNvSpPr>
            <p:nvPr/>
          </p:nvSpPr>
          <p:spPr bwMode="auto">
            <a:xfrm>
              <a:off x="4105" y="3158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7" name="Freeform 5048"/>
            <p:cNvSpPr>
              <a:spLocks/>
            </p:cNvSpPr>
            <p:nvPr/>
          </p:nvSpPr>
          <p:spPr bwMode="auto">
            <a:xfrm>
              <a:off x="4106" y="3159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8" name="Freeform 5049"/>
            <p:cNvSpPr>
              <a:spLocks/>
            </p:cNvSpPr>
            <p:nvPr/>
          </p:nvSpPr>
          <p:spPr bwMode="auto">
            <a:xfrm>
              <a:off x="4081" y="314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1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9" name="Freeform 5050"/>
            <p:cNvSpPr>
              <a:spLocks/>
            </p:cNvSpPr>
            <p:nvPr/>
          </p:nvSpPr>
          <p:spPr bwMode="auto">
            <a:xfrm>
              <a:off x="4082" y="3145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1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0" name="Freeform 5051"/>
            <p:cNvSpPr>
              <a:spLocks/>
            </p:cNvSpPr>
            <p:nvPr/>
          </p:nvSpPr>
          <p:spPr bwMode="auto">
            <a:xfrm>
              <a:off x="4090" y="3144"/>
              <a:ext cx="15" cy="10"/>
            </a:xfrm>
            <a:custGeom>
              <a:avLst/>
              <a:gdLst>
                <a:gd name="T0" fmla="*/ 1 w 29"/>
                <a:gd name="T1" fmla="*/ 0 h 19"/>
                <a:gd name="T2" fmla="*/ 1 w 29"/>
                <a:gd name="T3" fmla="*/ 1 h 19"/>
                <a:gd name="T4" fmla="*/ 1 w 29"/>
                <a:gd name="T5" fmla="*/ 1 h 19"/>
                <a:gd name="T6" fmla="*/ 0 w 29"/>
                <a:gd name="T7" fmla="*/ 1 h 19"/>
                <a:gd name="T8" fmla="*/ 1 w 2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7" y="0"/>
                  </a:moveTo>
                  <a:lnTo>
                    <a:pt x="25" y="9"/>
                  </a:lnTo>
                  <a:lnTo>
                    <a:pt x="29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1" name="Freeform 5052"/>
            <p:cNvSpPr>
              <a:spLocks/>
            </p:cNvSpPr>
            <p:nvPr/>
          </p:nvSpPr>
          <p:spPr bwMode="auto">
            <a:xfrm>
              <a:off x="4049" y="3156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2" name="Freeform 5053"/>
            <p:cNvSpPr>
              <a:spLocks/>
            </p:cNvSpPr>
            <p:nvPr/>
          </p:nvSpPr>
          <p:spPr bwMode="auto">
            <a:xfrm>
              <a:off x="4051" y="3151"/>
              <a:ext cx="23" cy="12"/>
            </a:xfrm>
            <a:custGeom>
              <a:avLst/>
              <a:gdLst>
                <a:gd name="T0" fmla="*/ 0 w 47"/>
                <a:gd name="T1" fmla="*/ 1 h 23"/>
                <a:gd name="T2" fmla="*/ 0 w 47"/>
                <a:gd name="T3" fmla="*/ 1 h 23"/>
                <a:gd name="T4" fmla="*/ 0 w 47"/>
                <a:gd name="T5" fmla="*/ 1 h 23"/>
                <a:gd name="T6" fmla="*/ 0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3" name="Freeform 5054"/>
            <p:cNvSpPr>
              <a:spLocks/>
            </p:cNvSpPr>
            <p:nvPr/>
          </p:nvSpPr>
          <p:spPr bwMode="auto">
            <a:xfrm>
              <a:off x="4086" y="3169"/>
              <a:ext cx="17" cy="15"/>
            </a:xfrm>
            <a:custGeom>
              <a:avLst/>
              <a:gdLst>
                <a:gd name="T0" fmla="*/ 0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0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0" y="31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4" name="Freeform 5055"/>
            <p:cNvSpPr>
              <a:spLocks/>
            </p:cNvSpPr>
            <p:nvPr/>
          </p:nvSpPr>
          <p:spPr bwMode="auto">
            <a:xfrm>
              <a:off x="4077" y="3164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5" name="Freeform 5056"/>
            <p:cNvSpPr>
              <a:spLocks/>
            </p:cNvSpPr>
            <p:nvPr/>
          </p:nvSpPr>
          <p:spPr bwMode="auto">
            <a:xfrm>
              <a:off x="4075" y="3159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6"/>
                  </a:lnTo>
                  <a:lnTo>
                    <a:pt x="28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6" name="Freeform 5057"/>
            <p:cNvSpPr>
              <a:spLocks/>
            </p:cNvSpPr>
            <p:nvPr/>
          </p:nvSpPr>
          <p:spPr bwMode="auto">
            <a:xfrm>
              <a:off x="4063" y="3153"/>
              <a:ext cx="26" cy="14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4"/>
                  </a:moveTo>
                  <a:lnTo>
                    <a:pt x="24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7" name="Freeform 5058"/>
            <p:cNvSpPr>
              <a:spLocks/>
            </p:cNvSpPr>
            <p:nvPr/>
          </p:nvSpPr>
          <p:spPr bwMode="auto">
            <a:xfrm>
              <a:off x="4050" y="3159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1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7" y="2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8" name="Freeform 5059"/>
            <p:cNvSpPr>
              <a:spLocks/>
            </p:cNvSpPr>
            <p:nvPr/>
          </p:nvSpPr>
          <p:spPr bwMode="auto">
            <a:xfrm>
              <a:off x="4076" y="3175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9" name="Freeform 5060"/>
            <p:cNvSpPr>
              <a:spLocks/>
            </p:cNvSpPr>
            <p:nvPr/>
          </p:nvSpPr>
          <p:spPr bwMode="auto">
            <a:xfrm>
              <a:off x="4077" y="3176"/>
              <a:ext cx="2" cy="6"/>
            </a:xfrm>
            <a:custGeom>
              <a:avLst/>
              <a:gdLst>
                <a:gd name="T0" fmla="*/ 0 w 6"/>
                <a:gd name="T1" fmla="*/ 1 h 11"/>
                <a:gd name="T2" fmla="*/ 0 w 6"/>
                <a:gd name="T3" fmla="*/ 1 h 11"/>
                <a:gd name="T4" fmla="*/ 0 w 6"/>
                <a:gd name="T5" fmla="*/ 0 h 11"/>
                <a:gd name="T6" fmla="*/ 0 w 6"/>
                <a:gd name="T7" fmla="*/ 0 h 11"/>
                <a:gd name="T8" fmla="*/ 0 w 6"/>
                <a:gd name="T9" fmla="*/ 1 h 11"/>
                <a:gd name="T10" fmla="*/ 0 w 6"/>
                <a:gd name="T11" fmla="*/ 1 h 11"/>
                <a:gd name="T12" fmla="*/ 0 w 6"/>
                <a:gd name="T13" fmla="*/ 1 h 11"/>
                <a:gd name="T14" fmla="*/ 0 w 6"/>
                <a:gd name="T15" fmla="*/ 1 h 11"/>
                <a:gd name="T16" fmla="*/ 0 w 6"/>
                <a:gd name="T17" fmla="*/ 1 h 11"/>
                <a:gd name="T18" fmla="*/ 0 w 6"/>
                <a:gd name="T19" fmla="*/ 1 h 11"/>
                <a:gd name="T20" fmla="*/ 0 w 6"/>
                <a:gd name="T21" fmla="*/ 1 h 11"/>
                <a:gd name="T22" fmla="*/ 0 w 6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0" name="Freeform 5061"/>
            <p:cNvSpPr>
              <a:spLocks/>
            </p:cNvSpPr>
            <p:nvPr/>
          </p:nvSpPr>
          <p:spPr bwMode="auto">
            <a:xfrm>
              <a:off x="4051" y="3161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1" name="Freeform 5062"/>
            <p:cNvSpPr>
              <a:spLocks/>
            </p:cNvSpPr>
            <p:nvPr/>
          </p:nvSpPr>
          <p:spPr bwMode="auto">
            <a:xfrm>
              <a:off x="4052" y="3162"/>
              <a:ext cx="3" cy="5"/>
            </a:xfrm>
            <a:custGeom>
              <a:avLst/>
              <a:gdLst>
                <a:gd name="T0" fmla="*/ 1 w 5"/>
                <a:gd name="T1" fmla="*/ 1 h 10"/>
                <a:gd name="T2" fmla="*/ 1 w 5"/>
                <a:gd name="T3" fmla="*/ 1 h 10"/>
                <a:gd name="T4" fmla="*/ 1 w 5"/>
                <a:gd name="T5" fmla="*/ 0 h 10"/>
                <a:gd name="T6" fmla="*/ 0 w 5"/>
                <a:gd name="T7" fmla="*/ 0 h 10"/>
                <a:gd name="T8" fmla="*/ 0 w 5"/>
                <a:gd name="T9" fmla="*/ 1 h 10"/>
                <a:gd name="T10" fmla="*/ 0 w 5"/>
                <a:gd name="T11" fmla="*/ 1 h 10"/>
                <a:gd name="T12" fmla="*/ 0 w 5"/>
                <a:gd name="T13" fmla="*/ 1 h 10"/>
                <a:gd name="T14" fmla="*/ 1 w 5"/>
                <a:gd name="T15" fmla="*/ 1 h 10"/>
                <a:gd name="T16" fmla="*/ 1 w 5"/>
                <a:gd name="T17" fmla="*/ 1 h 10"/>
                <a:gd name="T18" fmla="*/ 1 w 5"/>
                <a:gd name="T19" fmla="*/ 1 h 10"/>
                <a:gd name="T20" fmla="*/ 1 w 5"/>
                <a:gd name="T21" fmla="*/ 1 h 10"/>
                <a:gd name="T22" fmla="*/ 1 w 5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0"/>
                <a:gd name="T38" fmla="*/ 5 w 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0">
                  <a:moveTo>
                    <a:pt x="5" y="5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2" name="Freeform 5063"/>
            <p:cNvSpPr>
              <a:spLocks/>
            </p:cNvSpPr>
            <p:nvPr/>
          </p:nvSpPr>
          <p:spPr bwMode="auto">
            <a:xfrm>
              <a:off x="4060" y="3161"/>
              <a:ext cx="14" cy="11"/>
            </a:xfrm>
            <a:custGeom>
              <a:avLst/>
              <a:gdLst>
                <a:gd name="T0" fmla="*/ 0 w 29"/>
                <a:gd name="T1" fmla="*/ 0 h 21"/>
                <a:gd name="T2" fmla="*/ 0 w 29"/>
                <a:gd name="T3" fmla="*/ 1 h 21"/>
                <a:gd name="T4" fmla="*/ 0 w 29"/>
                <a:gd name="T5" fmla="*/ 1 h 21"/>
                <a:gd name="T6" fmla="*/ 0 w 29"/>
                <a:gd name="T7" fmla="*/ 1 h 21"/>
                <a:gd name="T8" fmla="*/ 0 w 2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1"/>
                <a:gd name="T17" fmla="*/ 29 w 2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1">
                  <a:moveTo>
                    <a:pt x="7" y="0"/>
                  </a:moveTo>
                  <a:lnTo>
                    <a:pt x="27" y="11"/>
                  </a:lnTo>
                  <a:lnTo>
                    <a:pt x="29" y="2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3" name="Freeform 5064"/>
            <p:cNvSpPr>
              <a:spLocks/>
            </p:cNvSpPr>
            <p:nvPr/>
          </p:nvSpPr>
          <p:spPr bwMode="auto">
            <a:xfrm>
              <a:off x="4077" y="3068"/>
              <a:ext cx="55" cy="30"/>
            </a:xfrm>
            <a:custGeom>
              <a:avLst/>
              <a:gdLst>
                <a:gd name="T0" fmla="*/ 0 w 110"/>
                <a:gd name="T1" fmla="*/ 1 h 60"/>
                <a:gd name="T2" fmla="*/ 1 w 110"/>
                <a:gd name="T3" fmla="*/ 1 h 60"/>
                <a:gd name="T4" fmla="*/ 1 w 110"/>
                <a:gd name="T5" fmla="*/ 1 h 60"/>
                <a:gd name="T6" fmla="*/ 1 w 110"/>
                <a:gd name="T7" fmla="*/ 0 h 60"/>
                <a:gd name="T8" fmla="*/ 0 w 110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7"/>
                  </a:moveTo>
                  <a:lnTo>
                    <a:pt x="74" y="60"/>
                  </a:lnTo>
                  <a:lnTo>
                    <a:pt x="110" y="3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4" name="Freeform 5065"/>
            <p:cNvSpPr>
              <a:spLocks/>
            </p:cNvSpPr>
            <p:nvPr/>
          </p:nvSpPr>
          <p:spPr bwMode="auto">
            <a:xfrm>
              <a:off x="4078" y="3062"/>
              <a:ext cx="24" cy="12"/>
            </a:xfrm>
            <a:custGeom>
              <a:avLst/>
              <a:gdLst>
                <a:gd name="T0" fmla="*/ 0 w 47"/>
                <a:gd name="T1" fmla="*/ 1 h 23"/>
                <a:gd name="T2" fmla="*/ 1 w 47"/>
                <a:gd name="T3" fmla="*/ 1 h 23"/>
                <a:gd name="T4" fmla="*/ 1 w 47"/>
                <a:gd name="T5" fmla="*/ 1 h 23"/>
                <a:gd name="T6" fmla="*/ 1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5" name="Freeform 5066"/>
            <p:cNvSpPr>
              <a:spLocks/>
            </p:cNvSpPr>
            <p:nvPr/>
          </p:nvSpPr>
          <p:spPr bwMode="auto">
            <a:xfrm>
              <a:off x="4114" y="3081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6" name="Freeform 5067"/>
            <p:cNvSpPr>
              <a:spLocks/>
            </p:cNvSpPr>
            <p:nvPr/>
          </p:nvSpPr>
          <p:spPr bwMode="auto">
            <a:xfrm>
              <a:off x="4105" y="3075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20"/>
                  </a:moveTo>
                  <a:lnTo>
                    <a:pt x="18" y="31"/>
                  </a:lnTo>
                  <a:lnTo>
                    <a:pt x="50" y="13"/>
                  </a:lnTo>
                  <a:lnTo>
                    <a:pt x="3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7" name="Freeform 5068"/>
            <p:cNvSpPr>
              <a:spLocks/>
            </p:cNvSpPr>
            <p:nvPr/>
          </p:nvSpPr>
          <p:spPr bwMode="auto">
            <a:xfrm>
              <a:off x="4103" y="3070"/>
              <a:ext cx="18" cy="14"/>
            </a:xfrm>
            <a:custGeom>
              <a:avLst/>
              <a:gdLst>
                <a:gd name="T0" fmla="*/ 1 w 36"/>
                <a:gd name="T1" fmla="*/ 0 h 29"/>
                <a:gd name="T2" fmla="*/ 0 w 36"/>
                <a:gd name="T3" fmla="*/ 0 h 29"/>
                <a:gd name="T4" fmla="*/ 1 w 36"/>
                <a:gd name="T5" fmla="*/ 0 h 29"/>
                <a:gd name="T6" fmla="*/ 1 w 36"/>
                <a:gd name="T7" fmla="*/ 0 h 29"/>
                <a:gd name="T8" fmla="*/ 1 w 3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4" y="29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" name="Freeform 5069"/>
            <p:cNvSpPr>
              <a:spLocks/>
            </p:cNvSpPr>
            <p:nvPr/>
          </p:nvSpPr>
          <p:spPr bwMode="auto">
            <a:xfrm>
              <a:off x="4091" y="3064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23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9" name="Freeform 5070"/>
            <p:cNvSpPr>
              <a:spLocks/>
            </p:cNvSpPr>
            <p:nvPr/>
          </p:nvSpPr>
          <p:spPr bwMode="auto">
            <a:xfrm>
              <a:off x="4078" y="3070"/>
              <a:ext cx="36" cy="25"/>
            </a:xfrm>
            <a:custGeom>
              <a:avLst/>
              <a:gdLst>
                <a:gd name="T0" fmla="*/ 0 w 74"/>
                <a:gd name="T1" fmla="*/ 1 h 50"/>
                <a:gd name="T2" fmla="*/ 0 w 74"/>
                <a:gd name="T3" fmla="*/ 1 h 50"/>
                <a:gd name="T4" fmla="*/ 0 w 74"/>
                <a:gd name="T5" fmla="*/ 1 h 50"/>
                <a:gd name="T6" fmla="*/ 0 w 74"/>
                <a:gd name="T7" fmla="*/ 1 h 50"/>
                <a:gd name="T8" fmla="*/ 0 w 74"/>
                <a:gd name="T9" fmla="*/ 1 h 50"/>
                <a:gd name="T10" fmla="*/ 0 w 74"/>
                <a:gd name="T11" fmla="*/ 1 h 50"/>
                <a:gd name="T12" fmla="*/ 0 w 74"/>
                <a:gd name="T13" fmla="*/ 0 h 50"/>
                <a:gd name="T14" fmla="*/ 0 w 74"/>
                <a:gd name="T15" fmla="*/ 1 h 50"/>
                <a:gd name="T16" fmla="*/ 0 w 74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0"/>
                <a:gd name="T29" fmla="*/ 74 w 74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0">
                  <a:moveTo>
                    <a:pt x="74" y="50"/>
                  </a:moveTo>
                  <a:lnTo>
                    <a:pt x="72" y="40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7" y="4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0" name="Freeform 5071"/>
            <p:cNvSpPr>
              <a:spLocks/>
            </p:cNvSpPr>
            <p:nvPr/>
          </p:nvSpPr>
          <p:spPr bwMode="auto">
            <a:xfrm>
              <a:off x="4104" y="3087"/>
              <a:ext cx="4" cy="6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3"/>
                <a:gd name="T41" fmla="*/ 9 w 9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3">
                  <a:moveTo>
                    <a:pt x="9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" name="Freeform 5072"/>
            <p:cNvSpPr>
              <a:spLocks/>
            </p:cNvSpPr>
            <p:nvPr/>
          </p:nvSpPr>
          <p:spPr bwMode="auto">
            <a:xfrm>
              <a:off x="4105" y="3088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5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2" name="Freeform 5073"/>
            <p:cNvSpPr>
              <a:spLocks/>
            </p:cNvSpPr>
            <p:nvPr/>
          </p:nvSpPr>
          <p:spPr bwMode="auto">
            <a:xfrm>
              <a:off x="4079" y="3073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9" y="6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8"/>
                  </a:lnTo>
                  <a:lnTo>
                    <a:pt x="3" y="13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" name="Freeform 5074"/>
            <p:cNvSpPr>
              <a:spLocks/>
            </p:cNvSpPr>
            <p:nvPr/>
          </p:nvSpPr>
          <p:spPr bwMode="auto">
            <a:xfrm>
              <a:off x="4080" y="3074"/>
              <a:ext cx="4" cy="4"/>
            </a:xfrm>
            <a:custGeom>
              <a:avLst/>
              <a:gdLst>
                <a:gd name="T0" fmla="*/ 1 w 8"/>
                <a:gd name="T1" fmla="*/ 0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1 w 8"/>
                <a:gd name="T13" fmla="*/ 0 h 9"/>
                <a:gd name="T14" fmla="*/ 1 w 8"/>
                <a:gd name="T15" fmla="*/ 0 h 9"/>
                <a:gd name="T16" fmla="*/ 1 w 8"/>
                <a:gd name="T17" fmla="*/ 0 h 9"/>
                <a:gd name="T18" fmla="*/ 1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4" name="Freeform 5075"/>
            <p:cNvSpPr>
              <a:spLocks/>
            </p:cNvSpPr>
            <p:nvPr/>
          </p:nvSpPr>
          <p:spPr bwMode="auto">
            <a:xfrm>
              <a:off x="4087" y="3073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5" name="Freeform 5076"/>
            <p:cNvSpPr>
              <a:spLocks/>
            </p:cNvSpPr>
            <p:nvPr/>
          </p:nvSpPr>
          <p:spPr bwMode="auto">
            <a:xfrm>
              <a:off x="4047" y="3085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6" name="Freeform 5077"/>
            <p:cNvSpPr>
              <a:spLocks/>
            </p:cNvSpPr>
            <p:nvPr/>
          </p:nvSpPr>
          <p:spPr bwMode="auto">
            <a:xfrm>
              <a:off x="4048" y="3079"/>
              <a:ext cx="23" cy="13"/>
            </a:xfrm>
            <a:custGeom>
              <a:avLst/>
              <a:gdLst>
                <a:gd name="T0" fmla="*/ 0 w 46"/>
                <a:gd name="T1" fmla="*/ 1 h 25"/>
                <a:gd name="T2" fmla="*/ 1 w 46"/>
                <a:gd name="T3" fmla="*/ 1 h 25"/>
                <a:gd name="T4" fmla="*/ 1 w 46"/>
                <a:gd name="T5" fmla="*/ 1 h 25"/>
                <a:gd name="T6" fmla="*/ 1 w 46"/>
                <a:gd name="T7" fmla="*/ 0 h 25"/>
                <a:gd name="T8" fmla="*/ 0 w 4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0" y="18"/>
                  </a:moveTo>
                  <a:lnTo>
                    <a:pt x="16" y="25"/>
                  </a:lnTo>
                  <a:lnTo>
                    <a:pt x="46" y="7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7" name="Freeform 5078"/>
            <p:cNvSpPr>
              <a:spLocks/>
            </p:cNvSpPr>
            <p:nvPr/>
          </p:nvSpPr>
          <p:spPr bwMode="auto">
            <a:xfrm>
              <a:off x="4083" y="3098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8" name="Freeform 5079"/>
            <p:cNvSpPr>
              <a:spLocks/>
            </p:cNvSpPr>
            <p:nvPr/>
          </p:nvSpPr>
          <p:spPr bwMode="auto">
            <a:xfrm>
              <a:off x="4074" y="3093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" name="Freeform 5080"/>
            <p:cNvSpPr>
              <a:spLocks/>
            </p:cNvSpPr>
            <p:nvPr/>
          </p:nvSpPr>
          <p:spPr bwMode="auto">
            <a:xfrm>
              <a:off x="4073" y="3088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0" name="Freeform 5081"/>
            <p:cNvSpPr>
              <a:spLocks/>
            </p:cNvSpPr>
            <p:nvPr/>
          </p:nvSpPr>
          <p:spPr bwMode="auto">
            <a:xfrm>
              <a:off x="4060" y="3081"/>
              <a:ext cx="27" cy="15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5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" name="Freeform 5082"/>
            <p:cNvSpPr>
              <a:spLocks/>
            </p:cNvSpPr>
            <p:nvPr/>
          </p:nvSpPr>
          <p:spPr bwMode="auto">
            <a:xfrm>
              <a:off x="4048" y="3088"/>
              <a:ext cx="36" cy="24"/>
            </a:xfrm>
            <a:custGeom>
              <a:avLst/>
              <a:gdLst>
                <a:gd name="T0" fmla="*/ 1 w 72"/>
                <a:gd name="T1" fmla="*/ 0 h 49"/>
                <a:gd name="T2" fmla="*/ 1 w 72"/>
                <a:gd name="T3" fmla="*/ 0 h 49"/>
                <a:gd name="T4" fmla="*/ 1 w 72"/>
                <a:gd name="T5" fmla="*/ 0 h 49"/>
                <a:gd name="T6" fmla="*/ 1 w 72"/>
                <a:gd name="T7" fmla="*/ 0 h 49"/>
                <a:gd name="T8" fmla="*/ 1 w 72"/>
                <a:gd name="T9" fmla="*/ 0 h 49"/>
                <a:gd name="T10" fmla="*/ 1 w 72"/>
                <a:gd name="T11" fmla="*/ 0 h 49"/>
                <a:gd name="T12" fmla="*/ 0 w 72"/>
                <a:gd name="T13" fmla="*/ 0 h 49"/>
                <a:gd name="T14" fmla="*/ 0 w 72"/>
                <a:gd name="T15" fmla="*/ 0 h 49"/>
                <a:gd name="T16" fmla="*/ 1 w 7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2" name="Freeform 5083"/>
            <p:cNvSpPr>
              <a:spLocks/>
            </p:cNvSpPr>
            <p:nvPr/>
          </p:nvSpPr>
          <p:spPr bwMode="auto">
            <a:xfrm>
              <a:off x="4073" y="3104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3" name="Freeform 5084"/>
            <p:cNvSpPr>
              <a:spLocks/>
            </p:cNvSpPr>
            <p:nvPr/>
          </p:nvSpPr>
          <p:spPr bwMode="auto">
            <a:xfrm>
              <a:off x="4074" y="3105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0 w 7"/>
                <a:gd name="T7" fmla="*/ 1 h 11"/>
                <a:gd name="T8" fmla="*/ 1 w 7"/>
                <a:gd name="T9" fmla="*/ 1 h 11"/>
                <a:gd name="T10" fmla="*/ 1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4" name="Freeform 5085"/>
            <p:cNvSpPr>
              <a:spLocks/>
            </p:cNvSpPr>
            <p:nvPr/>
          </p:nvSpPr>
          <p:spPr bwMode="auto">
            <a:xfrm>
              <a:off x="4049" y="3090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" name="Freeform 5086"/>
            <p:cNvSpPr>
              <a:spLocks/>
            </p:cNvSpPr>
            <p:nvPr/>
          </p:nvSpPr>
          <p:spPr bwMode="auto">
            <a:xfrm>
              <a:off x="4050" y="3091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" name="Freeform 5087"/>
            <p:cNvSpPr>
              <a:spLocks/>
            </p:cNvSpPr>
            <p:nvPr/>
          </p:nvSpPr>
          <p:spPr bwMode="auto">
            <a:xfrm>
              <a:off x="4057" y="3090"/>
              <a:ext cx="15" cy="10"/>
            </a:xfrm>
            <a:custGeom>
              <a:avLst/>
              <a:gdLst>
                <a:gd name="T0" fmla="*/ 1 w 30"/>
                <a:gd name="T1" fmla="*/ 0 h 19"/>
                <a:gd name="T2" fmla="*/ 1 w 30"/>
                <a:gd name="T3" fmla="*/ 1 h 19"/>
                <a:gd name="T4" fmla="*/ 1 w 30"/>
                <a:gd name="T5" fmla="*/ 1 h 19"/>
                <a:gd name="T6" fmla="*/ 0 w 30"/>
                <a:gd name="T7" fmla="*/ 1 h 19"/>
                <a:gd name="T8" fmla="*/ 1 w 3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9"/>
                <a:gd name="T17" fmla="*/ 30 w 3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9">
                  <a:moveTo>
                    <a:pt x="9" y="0"/>
                  </a:moveTo>
                  <a:lnTo>
                    <a:pt x="27" y="10"/>
                  </a:lnTo>
                  <a:lnTo>
                    <a:pt x="30" y="19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" name="Freeform 5088"/>
            <p:cNvSpPr>
              <a:spLocks/>
            </p:cNvSpPr>
            <p:nvPr/>
          </p:nvSpPr>
          <p:spPr bwMode="auto">
            <a:xfrm>
              <a:off x="4016" y="3103"/>
              <a:ext cx="55" cy="30"/>
            </a:xfrm>
            <a:custGeom>
              <a:avLst/>
              <a:gdLst>
                <a:gd name="T0" fmla="*/ 0 w 109"/>
                <a:gd name="T1" fmla="*/ 1 h 59"/>
                <a:gd name="T2" fmla="*/ 1 w 109"/>
                <a:gd name="T3" fmla="*/ 1 h 59"/>
                <a:gd name="T4" fmla="*/ 1 w 109"/>
                <a:gd name="T5" fmla="*/ 1 h 59"/>
                <a:gd name="T6" fmla="*/ 1 w 109"/>
                <a:gd name="T7" fmla="*/ 0 h 59"/>
                <a:gd name="T8" fmla="*/ 0 w 109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9"/>
                <a:gd name="T17" fmla="*/ 109 w 10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9">
                  <a:moveTo>
                    <a:pt x="0" y="16"/>
                  </a:moveTo>
                  <a:lnTo>
                    <a:pt x="73" y="59"/>
                  </a:lnTo>
                  <a:lnTo>
                    <a:pt x="109" y="37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" name="Freeform 5089"/>
            <p:cNvSpPr>
              <a:spLocks/>
            </p:cNvSpPr>
            <p:nvPr/>
          </p:nvSpPr>
          <p:spPr bwMode="auto">
            <a:xfrm>
              <a:off x="4017" y="3097"/>
              <a:ext cx="25" cy="12"/>
            </a:xfrm>
            <a:custGeom>
              <a:avLst/>
              <a:gdLst>
                <a:gd name="T0" fmla="*/ 0 w 49"/>
                <a:gd name="T1" fmla="*/ 1 h 23"/>
                <a:gd name="T2" fmla="*/ 1 w 49"/>
                <a:gd name="T3" fmla="*/ 1 h 23"/>
                <a:gd name="T4" fmla="*/ 1 w 49"/>
                <a:gd name="T5" fmla="*/ 1 h 23"/>
                <a:gd name="T6" fmla="*/ 1 w 49"/>
                <a:gd name="T7" fmla="*/ 0 h 23"/>
                <a:gd name="T8" fmla="*/ 0 w 49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0" y="16"/>
                  </a:moveTo>
                  <a:lnTo>
                    <a:pt x="18" y="23"/>
                  </a:lnTo>
                  <a:lnTo>
                    <a:pt x="49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" name="Freeform 5090"/>
            <p:cNvSpPr>
              <a:spLocks/>
            </p:cNvSpPr>
            <p:nvPr/>
          </p:nvSpPr>
          <p:spPr bwMode="auto">
            <a:xfrm>
              <a:off x="4052" y="3116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" name="Freeform 5091"/>
            <p:cNvSpPr>
              <a:spLocks/>
            </p:cNvSpPr>
            <p:nvPr/>
          </p:nvSpPr>
          <p:spPr bwMode="auto">
            <a:xfrm>
              <a:off x="4044" y="3110"/>
              <a:ext cx="25" cy="15"/>
            </a:xfrm>
            <a:custGeom>
              <a:avLst/>
              <a:gdLst>
                <a:gd name="T0" fmla="*/ 0 w 49"/>
                <a:gd name="T1" fmla="*/ 0 h 31"/>
                <a:gd name="T2" fmla="*/ 1 w 49"/>
                <a:gd name="T3" fmla="*/ 0 h 31"/>
                <a:gd name="T4" fmla="*/ 1 w 49"/>
                <a:gd name="T5" fmla="*/ 0 h 31"/>
                <a:gd name="T6" fmla="*/ 1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7" y="31"/>
                  </a:lnTo>
                  <a:lnTo>
                    <a:pt x="49" y="13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" name="Freeform 5092"/>
            <p:cNvSpPr>
              <a:spLocks/>
            </p:cNvSpPr>
            <p:nvPr/>
          </p:nvSpPr>
          <p:spPr bwMode="auto">
            <a:xfrm>
              <a:off x="4042" y="3105"/>
              <a:ext cx="18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2" name="Freeform 5093"/>
            <p:cNvSpPr>
              <a:spLocks/>
            </p:cNvSpPr>
            <p:nvPr/>
          </p:nvSpPr>
          <p:spPr bwMode="auto">
            <a:xfrm>
              <a:off x="4030" y="3099"/>
              <a:ext cx="26" cy="14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6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3" name="Freeform 5094"/>
            <p:cNvSpPr>
              <a:spLocks/>
            </p:cNvSpPr>
            <p:nvPr/>
          </p:nvSpPr>
          <p:spPr bwMode="auto">
            <a:xfrm>
              <a:off x="4017" y="3105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0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4" name="Freeform 5095"/>
            <p:cNvSpPr>
              <a:spLocks/>
            </p:cNvSpPr>
            <p:nvPr/>
          </p:nvSpPr>
          <p:spPr bwMode="auto">
            <a:xfrm>
              <a:off x="4043" y="3121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7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" name="Freeform 5096"/>
            <p:cNvSpPr>
              <a:spLocks/>
            </p:cNvSpPr>
            <p:nvPr/>
          </p:nvSpPr>
          <p:spPr bwMode="auto">
            <a:xfrm>
              <a:off x="4043" y="3123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" name="Freeform 5097"/>
            <p:cNvSpPr>
              <a:spLocks/>
            </p:cNvSpPr>
            <p:nvPr/>
          </p:nvSpPr>
          <p:spPr bwMode="auto">
            <a:xfrm>
              <a:off x="4019" y="3108"/>
              <a:ext cx="5" cy="6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7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" name="Freeform 5098"/>
            <p:cNvSpPr>
              <a:spLocks/>
            </p:cNvSpPr>
            <p:nvPr/>
          </p:nvSpPr>
          <p:spPr bwMode="auto">
            <a:xfrm>
              <a:off x="4019" y="3109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" name="Freeform 5099"/>
            <p:cNvSpPr>
              <a:spLocks/>
            </p:cNvSpPr>
            <p:nvPr/>
          </p:nvSpPr>
          <p:spPr bwMode="auto">
            <a:xfrm>
              <a:off x="4027" y="3108"/>
              <a:ext cx="15" cy="10"/>
            </a:xfrm>
            <a:custGeom>
              <a:avLst/>
              <a:gdLst>
                <a:gd name="T0" fmla="*/ 1 w 29"/>
                <a:gd name="T1" fmla="*/ 0 h 19"/>
                <a:gd name="T2" fmla="*/ 1 w 29"/>
                <a:gd name="T3" fmla="*/ 1 h 19"/>
                <a:gd name="T4" fmla="*/ 1 w 29"/>
                <a:gd name="T5" fmla="*/ 1 h 19"/>
                <a:gd name="T6" fmla="*/ 0 w 29"/>
                <a:gd name="T7" fmla="*/ 1 h 19"/>
                <a:gd name="T8" fmla="*/ 1 w 2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7" y="0"/>
                  </a:moveTo>
                  <a:lnTo>
                    <a:pt x="25" y="9"/>
                  </a:lnTo>
                  <a:lnTo>
                    <a:pt x="29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9" name="Freeform 5100"/>
            <p:cNvSpPr>
              <a:spLocks/>
            </p:cNvSpPr>
            <p:nvPr/>
          </p:nvSpPr>
          <p:spPr bwMode="auto">
            <a:xfrm>
              <a:off x="3986" y="3120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" name="Freeform 5101"/>
            <p:cNvSpPr>
              <a:spLocks/>
            </p:cNvSpPr>
            <p:nvPr/>
          </p:nvSpPr>
          <p:spPr bwMode="auto">
            <a:xfrm>
              <a:off x="3988" y="3114"/>
              <a:ext cx="23" cy="13"/>
            </a:xfrm>
            <a:custGeom>
              <a:avLst/>
              <a:gdLst>
                <a:gd name="T0" fmla="*/ 0 w 47"/>
                <a:gd name="T1" fmla="*/ 1 h 25"/>
                <a:gd name="T2" fmla="*/ 0 w 47"/>
                <a:gd name="T3" fmla="*/ 1 h 25"/>
                <a:gd name="T4" fmla="*/ 0 w 47"/>
                <a:gd name="T5" fmla="*/ 1 h 25"/>
                <a:gd name="T6" fmla="*/ 0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6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" name="Freeform 5102"/>
            <p:cNvSpPr>
              <a:spLocks/>
            </p:cNvSpPr>
            <p:nvPr/>
          </p:nvSpPr>
          <p:spPr bwMode="auto">
            <a:xfrm>
              <a:off x="4023" y="3133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2" name="Freeform 5103"/>
            <p:cNvSpPr>
              <a:spLocks/>
            </p:cNvSpPr>
            <p:nvPr/>
          </p:nvSpPr>
          <p:spPr bwMode="auto">
            <a:xfrm>
              <a:off x="4014" y="3128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3" name="Freeform 5104"/>
            <p:cNvSpPr>
              <a:spLocks/>
            </p:cNvSpPr>
            <p:nvPr/>
          </p:nvSpPr>
          <p:spPr bwMode="auto">
            <a:xfrm>
              <a:off x="4012" y="3123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5"/>
                  </a:lnTo>
                  <a:lnTo>
                    <a:pt x="28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4" name="Freeform 5105"/>
            <p:cNvSpPr>
              <a:spLocks/>
            </p:cNvSpPr>
            <p:nvPr/>
          </p:nvSpPr>
          <p:spPr bwMode="auto">
            <a:xfrm>
              <a:off x="4000" y="3116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4" y="29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" name="Freeform 5106"/>
            <p:cNvSpPr>
              <a:spLocks/>
            </p:cNvSpPr>
            <p:nvPr/>
          </p:nvSpPr>
          <p:spPr bwMode="auto">
            <a:xfrm>
              <a:off x="3987" y="3122"/>
              <a:ext cx="37" cy="25"/>
            </a:xfrm>
            <a:custGeom>
              <a:avLst/>
              <a:gdLst>
                <a:gd name="T0" fmla="*/ 1 w 74"/>
                <a:gd name="T1" fmla="*/ 0 h 51"/>
                <a:gd name="T2" fmla="*/ 1 w 74"/>
                <a:gd name="T3" fmla="*/ 0 h 51"/>
                <a:gd name="T4" fmla="*/ 1 w 74"/>
                <a:gd name="T5" fmla="*/ 0 h 51"/>
                <a:gd name="T6" fmla="*/ 1 w 74"/>
                <a:gd name="T7" fmla="*/ 0 h 51"/>
                <a:gd name="T8" fmla="*/ 1 w 74"/>
                <a:gd name="T9" fmla="*/ 0 h 51"/>
                <a:gd name="T10" fmla="*/ 1 w 74"/>
                <a:gd name="T11" fmla="*/ 0 h 51"/>
                <a:gd name="T12" fmla="*/ 1 w 74"/>
                <a:gd name="T13" fmla="*/ 0 h 51"/>
                <a:gd name="T14" fmla="*/ 0 w 74"/>
                <a:gd name="T15" fmla="*/ 0 h 51"/>
                <a:gd name="T16" fmla="*/ 1 w 74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1"/>
                <a:gd name="T29" fmla="*/ 74 w 74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1">
                  <a:moveTo>
                    <a:pt x="74" y="51"/>
                  </a:moveTo>
                  <a:lnTo>
                    <a:pt x="72" y="42"/>
                  </a:lnTo>
                  <a:lnTo>
                    <a:pt x="54" y="29"/>
                  </a:lnTo>
                  <a:lnTo>
                    <a:pt x="51" y="17"/>
                  </a:lnTo>
                  <a:lnTo>
                    <a:pt x="27" y="4"/>
                  </a:lnTo>
                  <a:lnTo>
                    <a:pt x="18" y="9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6" name="Freeform 5107"/>
            <p:cNvSpPr>
              <a:spLocks/>
            </p:cNvSpPr>
            <p:nvPr/>
          </p:nvSpPr>
          <p:spPr bwMode="auto">
            <a:xfrm>
              <a:off x="4013" y="3139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7" name="Freeform 5108"/>
            <p:cNvSpPr>
              <a:spLocks/>
            </p:cNvSpPr>
            <p:nvPr/>
          </p:nvSpPr>
          <p:spPr bwMode="auto">
            <a:xfrm>
              <a:off x="4014" y="3140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8" name="Freeform 5109"/>
            <p:cNvSpPr>
              <a:spLocks/>
            </p:cNvSpPr>
            <p:nvPr/>
          </p:nvSpPr>
          <p:spPr bwMode="auto">
            <a:xfrm>
              <a:off x="3988" y="3125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9" name="Freeform 5110"/>
            <p:cNvSpPr>
              <a:spLocks/>
            </p:cNvSpPr>
            <p:nvPr/>
          </p:nvSpPr>
          <p:spPr bwMode="auto">
            <a:xfrm>
              <a:off x="3989" y="3126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5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0" name="Freeform 5111"/>
            <p:cNvSpPr>
              <a:spLocks/>
            </p:cNvSpPr>
            <p:nvPr/>
          </p:nvSpPr>
          <p:spPr bwMode="auto">
            <a:xfrm>
              <a:off x="3997" y="3125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11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1" name="Freeform 5112"/>
            <p:cNvSpPr>
              <a:spLocks/>
            </p:cNvSpPr>
            <p:nvPr/>
          </p:nvSpPr>
          <p:spPr bwMode="auto">
            <a:xfrm>
              <a:off x="4110" y="309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1 w 3"/>
                <a:gd name="T7" fmla="*/ 0 h 5"/>
                <a:gd name="T8" fmla="*/ 0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2" name="Freeform 5113"/>
            <p:cNvSpPr>
              <a:spLocks/>
            </p:cNvSpPr>
            <p:nvPr/>
          </p:nvSpPr>
          <p:spPr bwMode="auto">
            <a:xfrm>
              <a:off x="4112" y="3093"/>
              <a:ext cx="1" cy="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1 w 2"/>
                <a:gd name="T5" fmla="*/ 0 h 7"/>
                <a:gd name="T6" fmla="*/ 0 w 2"/>
                <a:gd name="T7" fmla="*/ 0 h 7"/>
                <a:gd name="T8" fmla="*/ 1 w 2"/>
                <a:gd name="T9" fmla="*/ 0 h 7"/>
                <a:gd name="T10" fmla="*/ 0 w 2"/>
                <a:gd name="T11" fmla="*/ 0 h 7"/>
                <a:gd name="T12" fmla="*/ 0 w 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7"/>
                <a:gd name="T23" fmla="*/ 2 w 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7">
                  <a:moveTo>
                    <a:pt x="0" y="5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3" name="Freeform 5114"/>
            <p:cNvSpPr>
              <a:spLocks/>
            </p:cNvSpPr>
            <p:nvPr/>
          </p:nvSpPr>
          <p:spPr bwMode="auto">
            <a:xfrm>
              <a:off x="4111" y="3091"/>
              <a:ext cx="2" cy="3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1 w 3"/>
                <a:gd name="T11" fmla="*/ 0 h 8"/>
                <a:gd name="T12" fmla="*/ 1 w 3"/>
                <a:gd name="T13" fmla="*/ 0 h 8"/>
                <a:gd name="T14" fmla="*/ 1 w 3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4" name="Freeform 5115"/>
            <p:cNvSpPr>
              <a:spLocks/>
            </p:cNvSpPr>
            <p:nvPr/>
          </p:nvSpPr>
          <p:spPr bwMode="auto">
            <a:xfrm>
              <a:off x="4112" y="3091"/>
              <a:ext cx="2" cy="3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1 w 4"/>
                <a:gd name="T7" fmla="*/ 0 h 8"/>
                <a:gd name="T8" fmla="*/ 0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" name="Freeform 5116"/>
            <p:cNvSpPr>
              <a:spLocks/>
            </p:cNvSpPr>
            <p:nvPr/>
          </p:nvSpPr>
          <p:spPr bwMode="auto">
            <a:xfrm>
              <a:off x="4050" y="3127"/>
              <a:ext cx="6" cy="11"/>
            </a:xfrm>
            <a:custGeom>
              <a:avLst/>
              <a:gdLst>
                <a:gd name="T0" fmla="*/ 0 w 13"/>
                <a:gd name="T1" fmla="*/ 1 h 22"/>
                <a:gd name="T2" fmla="*/ 0 w 13"/>
                <a:gd name="T3" fmla="*/ 1 h 22"/>
                <a:gd name="T4" fmla="*/ 0 w 13"/>
                <a:gd name="T5" fmla="*/ 1 h 22"/>
                <a:gd name="T6" fmla="*/ 0 w 13"/>
                <a:gd name="T7" fmla="*/ 1 h 22"/>
                <a:gd name="T8" fmla="*/ 0 w 13"/>
                <a:gd name="T9" fmla="*/ 1 h 22"/>
                <a:gd name="T10" fmla="*/ 0 w 13"/>
                <a:gd name="T11" fmla="*/ 1 h 22"/>
                <a:gd name="T12" fmla="*/ 0 w 13"/>
                <a:gd name="T13" fmla="*/ 1 h 22"/>
                <a:gd name="T14" fmla="*/ 0 w 13"/>
                <a:gd name="T15" fmla="*/ 1 h 22"/>
                <a:gd name="T16" fmla="*/ 0 w 13"/>
                <a:gd name="T17" fmla="*/ 0 h 22"/>
                <a:gd name="T18" fmla="*/ 0 w 13"/>
                <a:gd name="T19" fmla="*/ 0 h 22"/>
                <a:gd name="T20" fmla="*/ 0 w 13"/>
                <a:gd name="T21" fmla="*/ 1 h 22"/>
                <a:gd name="T22" fmla="*/ 0 w 13"/>
                <a:gd name="T23" fmla="*/ 1 h 22"/>
                <a:gd name="T24" fmla="*/ 0 w 13"/>
                <a:gd name="T25" fmla="*/ 1 h 22"/>
                <a:gd name="T26" fmla="*/ 0 w 13"/>
                <a:gd name="T27" fmla="*/ 1 h 22"/>
                <a:gd name="T28" fmla="*/ 0 w 13"/>
                <a:gd name="T29" fmla="*/ 1 h 22"/>
                <a:gd name="T30" fmla="*/ 0 w 13"/>
                <a:gd name="T31" fmla="*/ 1 h 22"/>
                <a:gd name="T32" fmla="*/ 0 w 13"/>
                <a:gd name="T33" fmla="*/ 1 h 22"/>
                <a:gd name="T34" fmla="*/ 0 w 13"/>
                <a:gd name="T35" fmla="*/ 1 h 22"/>
                <a:gd name="T36" fmla="*/ 0 w 13"/>
                <a:gd name="T37" fmla="*/ 1 h 22"/>
                <a:gd name="T38" fmla="*/ 0 w 13"/>
                <a:gd name="T39" fmla="*/ 1 h 22"/>
                <a:gd name="T40" fmla="*/ 0 w 13"/>
                <a:gd name="T41" fmla="*/ 1 h 22"/>
                <a:gd name="T42" fmla="*/ 0 w 13"/>
                <a:gd name="T43" fmla="*/ 1 h 22"/>
                <a:gd name="T44" fmla="*/ 0 w 13"/>
                <a:gd name="T45" fmla="*/ 1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22"/>
                <a:gd name="T71" fmla="*/ 13 w 13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22">
                  <a:moveTo>
                    <a:pt x="2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1" y="13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6" name="Freeform 5117"/>
            <p:cNvSpPr>
              <a:spLocks/>
            </p:cNvSpPr>
            <p:nvPr/>
          </p:nvSpPr>
          <p:spPr bwMode="auto">
            <a:xfrm>
              <a:off x="4051" y="3124"/>
              <a:ext cx="2" cy="4"/>
            </a:xfrm>
            <a:custGeom>
              <a:avLst/>
              <a:gdLst>
                <a:gd name="T0" fmla="*/ 0 w 3"/>
                <a:gd name="T1" fmla="*/ 1 h 7"/>
                <a:gd name="T2" fmla="*/ 1 w 3"/>
                <a:gd name="T3" fmla="*/ 1 h 7"/>
                <a:gd name="T4" fmla="*/ 1 w 3"/>
                <a:gd name="T5" fmla="*/ 1 h 7"/>
                <a:gd name="T6" fmla="*/ 1 w 3"/>
                <a:gd name="T7" fmla="*/ 1 h 7"/>
                <a:gd name="T8" fmla="*/ 1 w 3"/>
                <a:gd name="T9" fmla="*/ 1 h 7"/>
                <a:gd name="T10" fmla="*/ 1 w 3"/>
                <a:gd name="T11" fmla="*/ 0 h 7"/>
                <a:gd name="T12" fmla="*/ 1 w 3"/>
                <a:gd name="T13" fmla="*/ 0 h 7"/>
                <a:gd name="T14" fmla="*/ 0 w 3"/>
                <a:gd name="T15" fmla="*/ 0 h 7"/>
                <a:gd name="T16" fmla="*/ 0 w 3"/>
                <a:gd name="T17" fmla="*/ 1 h 7"/>
                <a:gd name="T18" fmla="*/ 0 w 3"/>
                <a:gd name="T19" fmla="*/ 1 h 7"/>
                <a:gd name="T20" fmla="*/ 0 w 3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7"/>
                <a:gd name="T35" fmla="*/ 3 w 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7">
                  <a:moveTo>
                    <a:pt x="0" y="7"/>
                  </a:moveTo>
                  <a:lnTo>
                    <a:pt x="2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7" name="Freeform 5118"/>
            <p:cNvSpPr>
              <a:spLocks/>
            </p:cNvSpPr>
            <p:nvPr/>
          </p:nvSpPr>
          <p:spPr bwMode="auto">
            <a:xfrm>
              <a:off x="4052" y="3147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0 w 5"/>
                <a:gd name="T5" fmla="*/ 1 h 2"/>
                <a:gd name="T6" fmla="*/ 1 w 5"/>
                <a:gd name="T7" fmla="*/ 0 h 2"/>
                <a:gd name="T8" fmla="*/ 1 w 5"/>
                <a:gd name="T9" fmla="*/ 0 h 2"/>
                <a:gd name="T10" fmla="*/ 1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8" name="Freeform 5119"/>
            <p:cNvSpPr>
              <a:spLocks/>
            </p:cNvSpPr>
            <p:nvPr/>
          </p:nvSpPr>
          <p:spPr bwMode="auto">
            <a:xfrm>
              <a:off x="4047" y="3147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1 h 2"/>
                <a:gd name="T4" fmla="*/ 1 w 5"/>
                <a:gd name="T5" fmla="*/ 1 h 2"/>
                <a:gd name="T6" fmla="*/ 0 w 5"/>
                <a:gd name="T7" fmla="*/ 1 h 2"/>
                <a:gd name="T8" fmla="*/ 1 w 5"/>
                <a:gd name="T9" fmla="*/ 0 h 2"/>
                <a:gd name="T10" fmla="*/ 1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9" name="Freeform 5120"/>
            <p:cNvSpPr>
              <a:spLocks/>
            </p:cNvSpPr>
            <p:nvPr/>
          </p:nvSpPr>
          <p:spPr bwMode="auto">
            <a:xfrm>
              <a:off x="4066" y="3139"/>
              <a:ext cx="6" cy="2"/>
            </a:xfrm>
            <a:custGeom>
              <a:avLst/>
              <a:gdLst>
                <a:gd name="T0" fmla="*/ 1 w 12"/>
                <a:gd name="T1" fmla="*/ 1 h 3"/>
                <a:gd name="T2" fmla="*/ 1 w 12"/>
                <a:gd name="T3" fmla="*/ 1 h 3"/>
                <a:gd name="T4" fmla="*/ 1 w 12"/>
                <a:gd name="T5" fmla="*/ 0 h 3"/>
                <a:gd name="T6" fmla="*/ 1 w 12"/>
                <a:gd name="T7" fmla="*/ 1 h 3"/>
                <a:gd name="T8" fmla="*/ 0 w 12"/>
                <a:gd name="T9" fmla="*/ 1 h 3"/>
                <a:gd name="T10" fmla="*/ 1 w 12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"/>
                <a:gd name="T20" fmla="*/ 12 w 1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">
                  <a:moveTo>
                    <a:pt x="5" y="3"/>
                  </a:moveTo>
                  <a:lnTo>
                    <a:pt x="9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0" name="Freeform 5121"/>
            <p:cNvSpPr>
              <a:spLocks/>
            </p:cNvSpPr>
            <p:nvPr/>
          </p:nvSpPr>
          <p:spPr bwMode="auto">
            <a:xfrm>
              <a:off x="4062" y="3139"/>
              <a:ext cx="15" cy="5"/>
            </a:xfrm>
            <a:custGeom>
              <a:avLst/>
              <a:gdLst>
                <a:gd name="T0" fmla="*/ 1 w 29"/>
                <a:gd name="T1" fmla="*/ 1 h 9"/>
                <a:gd name="T2" fmla="*/ 0 w 29"/>
                <a:gd name="T3" fmla="*/ 1 h 9"/>
                <a:gd name="T4" fmla="*/ 1 w 29"/>
                <a:gd name="T5" fmla="*/ 1 h 9"/>
                <a:gd name="T6" fmla="*/ 1 w 29"/>
                <a:gd name="T7" fmla="*/ 1 h 9"/>
                <a:gd name="T8" fmla="*/ 1 w 29"/>
                <a:gd name="T9" fmla="*/ 1 h 9"/>
                <a:gd name="T10" fmla="*/ 1 w 29"/>
                <a:gd name="T11" fmla="*/ 0 h 9"/>
                <a:gd name="T12" fmla="*/ 1 w 29"/>
                <a:gd name="T13" fmla="*/ 0 h 9"/>
                <a:gd name="T14" fmla="*/ 1 w 29"/>
                <a:gd name="T15" fmla="*/ 0 h 9"/>
                <a:gd name="T16" fmla="*/ 1 w 29"/>
                <a:gd name="T17" fmla="*/ 0 h 9"/>
                <a:gd name="T18" fmla="*/ 1 w 29"/>
                <a:gd name="T19" fmla="*/ 1 h 9"/>
                <a:gd name="T20" fmla="*/ 1 w 29"/>
                <a:gd name="T21" fmla="*/ 1 h 9"/>
                <a:gd name="T22" fmla="*/ 1 w 29"/>
                <a:gd name="T23" fmla="*/ 1 h 9"/>
                <a:gd name="T24" fmla="*/ 1 w 29"/>
                <a:gd name="T25" fmla="*/ 1 h 9"/>
                <a:gd name="T26" fmla="*/ 1 w 29"/>
                <a:gd name="T27" fmla="*/ 1 h 9"/>
                <a:gd name="T28" fmla="*/ 1 w 29"/>
                <a:gd name="T29" fmla="*/ 1 h 9"/>
                <a:gd name="T30" fmla="*/ 1 w 29"/>
                <a:gd name="T31" fmla="*/ 1 h 9"/>
                <a:gd name="T32" fmla="*/ 1 w 29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"/>
                <a:gd name="T53" fmla="*/ 29 w 2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">
                  <a:moveTo>
                    <a:pt x="2" y="7"/>
                  </a:moveTo>
                  <a:lnTo>
                    <a:pt x="0" y="7"/>
                  </a:lnTo>
                  <a:lnTo>
                    <a:pt x="4" y="5"/>
                  </a:lnTo>
                  <a:lnTo>
                    <a:pt x="8" y="5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9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1" name="Freeform 5122"/>
            <p:cNvSpPr>
              <a:spLocks/>
            </p:cNvSpPr>
            <p:nvPr/>
          </p:nvSpPr>
          <p:spPr bwMode="auto">
            <a:xfrm>
              <a:off x="4073" y="3138"/>
              <a:ext cx="5" cy="1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0 w 11"/>
                <a:gd name="T9" fmla="*/ 0 h 4"/>
                <a:gd name="T10" fmla="*/ 0 w 11"/>
                <a:gd name="T11" fmla="*/ 0 h 4"/>
                <a:gd name="T12" fmla="*/ 0 w 11"/>
                <a:gd name="T13" fmla="*/ 0 h 4"/>
                <a:gd name="T14" fmla="*/ 0 w 11"/>
                <a:gd name="T15" fmla="*/ 0 h 4"/>
                <a:gd name="T16" fmla="*/ 0 w 11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"/>
                <a:gd name="T29" fmla="*/ 11 w 1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">
                  <a:moveTo>
                    <a:pt x="2" y="4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2" name="Freeform 5123"/>
            <p:cNvSpPr>
              <a:spLocks/>
            </p:cNvSpPr>
            <p:nvPr/>
          </p:nvSpPr>
          <p:spPr bwMode="auto">
            <a:xfrm>
              <a:off x="4075" y="3138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3" name="Freeform 5124"/>
            <p:cNvSpPr>
              <a:spLocks/>
            </p:cNvSpPr>
            <p:nvPr/>
          </p:nvSpPr>
          <p:spPr bwMode="auto">
            <a:xfrm>
              <a:off x="4066" y="3139"/>
              <a:ext cx="6" cy="2"/>
            </a:xfrm>
            <a:custGeom>
              <a:avLst/>
              <a:gdLst>
                <a:gd name="T0" fmla="*/ 1 w 12"/>
                <a:gd name="T1" fmla="*/ 1 h 3"/>
                <a:gd name="T2" fmla="*/ 1 w 12"/>
                <a:gd name="T3" fmla="*/ 1 h 3"/>
                <a:gd name="T4" fmla="*/ 1 w 12"/>
                <a:gd name="T5" fmla="*/ 0 h 3"/>
                <a:gd name="T6" fmla="*/ 1 w 12"/>
                <a:gd name="T7" fmla="*/ 1 h 3"/>
                <a:gd name="T8" fmla="*/ 1 w 12"/>
                <a:gd name="T9" fmla="*/ 1 h 3"/>
                <a:gd name="T10" fmla="*/ 0 w 12"/>
                <a:gd name="T11" fmla="*/ 1 h 3"/>
                <a:gd name="T12" fmla="*/ 1 w 12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"/>
                <a:gd name="T23" fmla="*/ 12 w 1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">
                  <a:moveTo>
                    <a:pt x="5" y="3"/>
                  </a:moveTo>
                  <a:lnTo>
                    <a:pt x="10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4" name="Freeform 5125"/>
            <p:cNvSpPr>
              <a:spLocks/>
            </p:cNvSpPr>
            <p:nvPr/>
          </p:nvSpPr>
          <p:spPr bwMode="auto">
            <a:xfrm>
              <a:off x="4067" y="3141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1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0 h 2"/>
                <a:gd name="T10" fmla="*/ 0 w 9"/>
                <a:gd name="T11" fmla="*/ 0 h 2"/>
                <a:gd name="T12" fmla="*/ 0 w 9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9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" name="Freeform 5126"/>
            <p:cNvSpPr>
              <a:spLocks/>
            </p:cNvSpPr>
            <p:nvPr/>
          </p:nvSpPr>
          <p:spPr bwMode="auto">
            <a:xfrm>
              <a:off x="4049" y="3142"/>
              <a:ext cx="18" cy="5"/>
            </a:xfrm>
            <a:custGeom>
              <a:avLst/>
              <a:gdLst>
                <a:gd name="T0" fmla="*/ 1 w 36"/>
                <a:gd name="T1" fmla="*/ 0 h 11"/>
                <a:gd name="T2" fmla="*/ 1 w 36"/>
                <a:gd name="T3" fmla="*/ 0 h 11"/>
                <a:gd name="T4" fmla="*/ 1 w 36"/>
                <a:gd name="T5" fmla="*/ 0 h 11"/>
                <a:gd name="T6" fmla="*/ 1 w 36"/>
                <a:gd name="T7" fmla="*/ 0 h 11"/>
                <a:gd name="T8" fmla="*/ 1 w 36"/>
                <a:gd name="T9" fmla="*/ 0 h 11"/>
                <a:gd name="T10" fmla="*/ 1 w 36"/>
                <a:gd name="T11" fmla="*/ 0 h 11"/>
                <a:gd name="T12" fmla="*/ 1 w 36"/>
                <a:gd name="T13" fmla="*/ 0 h 11"/>
                <a:gd name="T14" fmla="*/ 0 w 36"/>
                <a:gd name="T15" fmla="*/ 0 h 11"/>
                <a:gd name="T16" fmla="*/ 1 w 36"/>
                <a:gd name="T17" fmla="*/ 0 h 11"/>
                <a:gd name="T18" fmla="*/ 1 w 36"/>
                <a:gd name="T19" fmla="*/ 0 h 11"/>
                <a:gd name="T20" fmla="*/ 1 w 36"/>
                <a:gd name="T21" fmla="*/ 0 h 11"/>
                <a:gd name="T22" fmla="*/ 1 w 3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1"/>
                <a:gd name="T38" fmla="*/ 36 w 3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1">
                  <a:moveTo>
                    <a:pt x="22" y="5"/>
                  </a:moveTo>
                  <a:lnTo>
                    <a:pt x="33" y="2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17" y="5"/>
                  </a:lnTo>
                  <a:lnTo>
                    <a:pt x="11" y="7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9" y="9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" name="Freeform 5127"/>
            <p:cNvSpPr>
              <a:spLocks/>
            </p:cNvSpPr>
            <p:nvPr/>
          </p:nvSpPr>
          <p:spPr bwMode="auto">
            <a:xfrm>
              <a:off x="4054" y="3142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w 31"/>
                <a:gd name="T23" fmla="*/ 0 h 11"/>
                <a:gd name="T24" fmla="*/ 0 w 31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1"/>
                <a:gd name="T41" fmla="*/ 31 w 31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1">
                  <a:moveTo>
                    <a:pt x="9" y="7"/>
                  </a:moveTo>
                  <a:lnTo>
                    <a:pt x="16" y="4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27" y="2"/>
                  </a:lnTo>
                  <a:lnTo>
                    <a:pt x="15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4" y="9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7" name="Freeform 5128"/>
            <p:cNvSpPr>
              <a:spLocks/>
            </p:cNvSpPr>
            <p:nvPr/>
          </p:nvSpPr>
          <p:spPr bwMode="auto">
            <a:xfrm>
              <a:off x="4052" y="3147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8" name="Freeform 5129"/>
            <p:cNvSpPr>
              <a:spLocks/>
            </p:cNvSpPr>
            <p:nvPr/>
          </p:nvSpPr>
          <p:spPr bwMode="auto">
            <a:xfrm>
              <a:off x="4049" y="3128"/>
              <a:ext cx="2" cy="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1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1 w 4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4" y="7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9" name="Freeform 5130"/>
            <p:cNvSpPr>
              <a:spLocks/>
            </p:cNvSpPr>
            <p:nvPr/>
          </p:nvSpPr>
          <p:spPr bwMode="auto">
            <a:xfrm>
              <a:off x="4051" y="3127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0" name="Freeform 5131"/>
            <p:cNvSpPr>
              <a:spLocks/>
            </p:cNvSpPr>
            <p:nvPr/>
          </p:nvSpPr>
          <p:spPr bwMode="auto">
            <a:xfrm>
              <a:off x="4049" y="3131"/>
              <a:ext cx="2" cy="1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1 w 4"/>
                <a:gd name="T7" fmla="*/ 0 h 2"/>
                <a:gd name="T8" fmla="*/ 1 w 4"/>
                <a:gd name="T9" fmla="*/ 1 h 2"/>
                <a:gd name="T10" fmla="*/ 1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1" name="Freeform 5132"/>
            <p:cNvSpPr>
              <a:spLocks/>
            </p:cNvSpPr>
            <p:nvPr/>
          </p:nvSpPr>
          <p:spPr bwMode="auto">
            <a:xfrm>
              <a:off x="4051" y="3131"/>
              <a:ext cx="4" cy="2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1 h 4"/>
                <a:gd name="T4" fmla="*/ 0 w 9"/>
                <a:gd name="T5" fmla="*/ 1 h 4"/>
                <a:gd name="T6" fmla="*/ 0 w 9"/>
                <a:gd name="T7" fmla="*/ 0 h 4"/>
                <a:gd name="T8" fmla="*/ 0 w 9"/>
                <a:gd name="T9" fmla="*/ 1 h 4"/>
                <a:gd name="T10" fmla="*/ 0 w 9"/>
                <a:gd name="T11" fmla="*/ 1 h 4"/>
                <a:gd name="T12" fmla="*/ 0 w 9"/>
                <a:gd name="T13" fmla="*/ 1 h 4"/>
                <a:gd name="T14" fmla="*/ 0 w 9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9" y="4"/>
                  </a:moveTo>
                  <a:lnTo>
                    <a:pt x="5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2" name="Freeform 5133"/>
            <p:cNvSpPr>
              <a:spLocks/>
            </p:cNvSpPr>
            <p:nvPr/>
          </p:nvSpPr>
          <p:spPr bwMode="auto">
            <a:xfrm>
              <a:off x="4048" y="3134"/>
              <a:ext cx="4" cy="13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0 h 27"/>
                <a:gd name="T4" fmla="*/ 0 w 9"/>
                <a:gd name="T5" fmla="*/ 0 h 27"/>
                <a:gd name="T6" fmla="*/ 0 w 9"/>
                <a:gd name="T7" fmla="*/ 0 h 27"/>
                <a:gd name="T8" fmla="*/ 0 w 9"/>
                <a:gd name="T9" fmla="*/ 0 h 27"/>
                <a:gd name="T10" fmla="*/ 0 w 9"/>
                <a:gd name="T11" fmla="*/ 0 h 27"/>
                <a:gd name="T12" fmla="*/ 0 w 9"/>
                <a:gd name="T13" fmla="*/ 0 h 27"/>
                <a:gd name="T14" fmla="*/ 0 w 9"/>
                <a:gd name="T15" fmla="*/ 0 h 27"/>
                <a:gd name="T16" fmla="*/ 0 w 9"/>
                <a:gd name="T17" fmla="*/ 0 h 27"/>
                <a:gd name="T18" fmla="*/ 0 w 9"/>
                <a:gd name="T19" fmla="*/ 0 h 27"/>
                <a:gd name="T20" fmla="*/ 0 w 9"/>
                <a:gd name="T21" fmla="*/ 0 h 27"/>
                <a:gd name="T22" fmla="*/ 0 w 9"/>
                <a:gd name="T23" fmla="*/ 0 h 27"/>
                <a:gd name="T24" fmla="*/ 0 w 9"/>
                <a:gd name="T25" fmla="*/ 0 h 27"/>
                <a:gd name="T26" fmla="*/ 0 w 9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7"/>
                <a:gd name="T44" fmla="*/ 9 w 9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7">
                  <a:moveTo>
                    <a:pt x="7" y="14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3" name="Freeform 5134"/>
            <p:cNvSpPr>
              <a:spLocks/>
            </p:cNvSpPr>
            <p:nvPr/>
          </p:nvSpPr>
          <p:spPr bwMode="auto">
            <a:xfrm>
              <a:off x="4051" y="3134"/>
              <a:ext cx="4" cy="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0 h 27"/>
                <a:gd name="T4" fmla="*/ 0 w 7"/>
                <a:gd name="T5" fmla="*/ 0 h 27"/>
                <a:gd name="T6" fmla="*/ 1 w 7"/>
                <a:gd name="T7" fmla="*/ 0 h 27"/>
                <a:gd name="T8" fmla="*/ 1 w 7"/>
                <a:gd name="T9" fmla="*/ 0 h 27"/>
                <a:gd name="T10" fmla="*/ 1 w 7"/>
                <a:gd name="T11" fmla="*/ 0 h 27"/>
                <a:gd name="T12" fmla="*/ 1 w 7"/>
                <a:gd name="T13" fmla="*/ 0 h 27"/>
                <a:gd name="T14" fmla="*/ 1 w 7"/>
                <a:gd name="T15" fmla="*/ 0 h 27"/>
                <a:gd name="T16" fmla="*/ 1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1 w 7"/>
                <a:gd name="T23" fmla="*/ 0 h 27"/>
                <a:gd name="T24" fmla="*/ 0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0" y="16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16"/>
                  </a:lnTo>
                  <a:lnTo>
                    <a:pt x="5" y="21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4" name="Freeform 5135"/>
            <p:cNvSpPr>
              <a:spLocks/>
            </p:cNvSpPr>
            <p:nvPr/>
          </p:nvSpPr>
          <p:spPr bwMode="auto">
            <a:xfrm>
              <a:off x="4049" y="3128"/>
              <a:ext cx="2" cy="4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w 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4" y="7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5" name="Freeform 5136"/>
            <p:cNvSpPr>
              <a:spLocks/>
            </p:cNvSpPr>
            <p:nvPr/>
          </p:nvSpPr>
          <p:spPr bwMode="auto">
            <a:xfrm>
              <a:off x="4130" y="3104"/>
              <a:ext cx="7" cy="3"/>
            </a:xfrm>
            <a:custGeom>
              <a:avLst/>
              <a:gdLst>
                <a:gd name="T0" fmla="*/ 0 w 15"/>
                <a:gd name="T1" fmla="*/ 1 h 6"/>
                <a:gd name="T2" fmla="*/ 0 w 15"/>
                <a:gd name="T3" fmla="*/ 1 h 6"/>
                <a:gd name="T4" fmla="*/ 0 w 15"/>
                <a:gd name="T5" fmla="*/ 1 h 6"/>
                <a:gd name="T6" fmla="*/ 0 w 15"/>
                <a:gd name="T7" fmla="*/ 0 h 6"/>
                <a:gd name="T8" fmla="*/ 0 w 15"/>
                <a:gd name="T9" fmla="*/ 1 h 6"/>
                <a:gd name="T10" fmla="*/ 0 w 15"/>
                <a:gd name="T11" fmla="*/ 1 h 6"/>
                <a:gd name="T12" fmla="*/ 0 w 15"/>
                <a:gd name="T13" fmla="*/ 1 h 6"/>
                <a:gd name="T14" fmla="*/ 0 w 15"/>
                <a:gd name="T15" fmla="*/ 1 h 6"/>
                <a:gd name="T16" fmla="*/ 0 w 15"/>
                <a:gd name="T17" fmla="*/ 1 h 6"/>
                <a:gd name="T18" fmla="*/ 0 w 15"/>
                <a:gd name="T19" fmla="*/ 1 h 6"/>
                <a:gd name="T20" fmla="*/ 0 w 15"/>
                <a:gd name="T21" fmla="*/ 1 h 6"/>
                <a:gd name="T22" fmla="*/ 0 w 15"/>
                <a:gd name="T23" fmla="*/ 1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6"/>
                <a:gd name="T38" fmla="*/ 15 w 15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6">
                  <a:moveTo>
                    <a:pt x="6" y="6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4"/>
                  </a:lnTo>
                  <a:lnTo>
                    <a:pt x="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6" name="Freeform 5137"/>
            <p:cNvSpPr>
              <a:spLocks/>
            </p:cNvSpPr>
            <p:nvPr/>
          </p:nvSpPr>
          <p:spPr bwMode="auto">
            <a:xfrm>
              <a:off x="4106" y="3111"/>
              <a:ext cx="10" cy="4"/>
            </a:xfrm>
            <a:custGeom>
              <a:avLst/>
              <a:gdLst>
                <a:gd name="T0" fmla="*/ 1 w 19"/>
                <a:gd name="T1" fmla="*/ 0 h 7"/>
                <a:gd name="T2" fmla="*/ 1 w 19"/>
                <a:gd name="T3" fmla="*/ 1 h 7"/>
                <a:gd name="T4" fmla="*/ 0 w 19"/>
                <a:gd name="T5" fmla="*/ 1 h 7"/>
                <a:gd name="T6" fmla="*/ 0 w 19"/>
                <a:gd name="T7" fmla="*/ 1 h 7"/>
                <a:gd name="T8" fmla="*/ 1 w 19"/>
                <a:gd name="T9" fmla="*/ 1 h 7"/>
                <a:gd name="T10" fmla="*/ 1 w 19"/>
                <a:gd name="T11" fmla="*/ 1 h 7"/>
                <a:gd name="T12" fmla="*/ 1 w 19"/>
                <a:gd name="T13" fmla="*/ 0 h 7"/>
                <a:gd name="T14" fmla="*/ 1 w 19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7"/>
                <a:gd name="T26" fmla="*/ 19 w 1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7">
                  <a:moveTo>
                    <a:pt x="19" y="0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7" name="Freeform 5138"/>
            <p:cNvSpPr>
              <a:spLocks/>
            </p:cNvSpPr>
            <p:nvPr/>
          </p:nvSpPr>
          <p:spPr bwMode="auto">
            <a:xfrm>
              <a:off x="4130" y="3106"/>
              <a:ext cx="3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0 w 8"/>
                <a:gd name="T5" fmla="*/ 1 h 2"/>
                <a:gd name="T6" fmla="*/ 0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8" name="Freeform 5139"/>
            <p:cNvSpPr>
              <a:spLocks/>
            </p:cNvSpPr>
            <p:nvPr/>
          </p:nvSpPr>
          <p:spPr bwMode="auto">
            <a:xfrm>
              <a:off x="4130" y="3106"/>
              <a:ext cx="3" cy="1"/>
            </a:xfrm>
            <a:custGeom>
              <a:avLst/>
              <a:gdLst>
                <a:gd name="T0" fmla="*/ 0 w 8"/>
                <a:gd name="T1" fmla="*/ 1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0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0" y="2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9" name="Freeform 5140"/>
            <p:cNvSpPr>
              <a:spLocks/>
            </p:cNvSpPr>
            <p:nvPr/>
          </p:nvSpPr>
          <p:spPr bwMode="auto">
            <a:xfrm>
              <a:off x="4111" y="3111"/>
              <a:ext cx="7" cy="4"/>
            </a:xfrm>
            <a:custGeom>
              <a:avLst/>
              <a:gdLst>
                <a:gd name="T0" fmla="*/ 1 w 14"/>
                <a:gd name="T1" fmla="*/ 1 h 7"/>
                <a:gd name="T2" fmla="*/ 1 w 14"/>
                <a:gd name="T3" fmla="*/ 1 h 7"/>
                <a:gd name="T4" fmla="*/ 1 w 14"/>
                <a:gd name="T5" fmla="*/ 1 h 7"/>
                <a:gd name="T6" fmla="*/ 0 w 14"/>
                <a:gd name="T7" fmla="*/ 1 h 7"/>
                <a:gd name="T8" fmla="*/ 0 w 14"/>
                <a:gd name="T9" fmla="*/ 1 h 7"/>
                <a:gd name="T10" fmla="*/ 1 w 14"/>
                <a:gd name="T11" fmla="*/ 1 h 7"/>
                <a:gd name="T12" fmla="*/ 1 w 14"/>
                <a:gd name="T13" fmla="*/ 1 h 7"/>
                <a:gd name="T14" fmla="*/ 1 w 14"/>
                <a:gd name="T15" fmla="*/ 0 h 7"/>
                <a:gd name="T16" fmla="*/ 1 w 14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7"/>
                <a:gd name="T29" fmla="*/ 14 w 14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7">
                  <a:moveTo>
                    <a:pt x="14" y="2"/>
                  </a:move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0" name="Freeform 5141"/>
            <p:cNvSpPr>
              <a:spLocks/>
            </p:cNvSpPr>
            <p:nvPr/>
          </p:nvSpPr>
          <p:spPr bwMode="auto">
            <a:xfrm>
              <a:off x="4130" y="3106"/>
              <a:ext cx="3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1 h 2"/>
                <a:gd name="T8" fmla="*/ 0 w 8"/>
                <a:gd name="T9" fmla="*/ 1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6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1" name="Freeform 5142"/>
            <p:cNvSpPr>
              <a:spLocks/>
            </p:cNvSpPr>
            <p:nvPr/>
          </p:nvSpPr>
          <p:spPr bwMode="auto">
            <a:xfrm>
              <a:off x="4132" y="3105"/>
              <a:ext cx="4" cy="1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1 h 2"/>
                <a:gd name="T10" fmla="*/ 0 w 9"/>
                <a:gd name="T11" fmla="*/ 1 h 2"/>
                <a:gd name="T12" fmla="*/ 0 w 9"/>
                <a:gd name="T13" fmla="*/ 1 h 2"/>
                <a:gd name="T14" fmla="*/ 0 w 9"/>
                <a:gd name="T15" fmla="*/ 1 h 2"/>
                <a:gd name="T16" fmla="*/ 0 w 9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"/>
                <a:gd name="T29" fmla="*/ 9 w 9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">
                  <a:moveTo>
                    <a:pt x="9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2" name="Freeform 5143"/>
            <p:cNvSpPr>
              <a:spLocks/>
            </p:cNvSpPr>
            <p:nvPr/>
          </p:nvSpPr>
          <p:spPr bwMode="auto">
            <a:xfrm>
              <a:off x="4132" y="3105"/>
              <a:ext cx="5" cy="1"/>
            </a:xfrm>
            <a:custGeom>
              <a:avLst/>
              <a:gdLst>
                <a:gd name="T0" fmla="*/ 0 w 9"/>
                <a:gd name="T1" fmla="*/ 1 h 2"/>
                <a:gd name="T2" fmla="*/ 1 w 9"/>
                <a:gd name="T3" fmla="*/ 1 h 2"/>
                <a:gd name="T4" fmla="*/ 1 w 9"/>
                <a:gd name="T5" fmla="*/ 0 h 2"/>
                <a:gd name="T6" fmla="*/ 1 w 9"/>
                <a:gd name="T7" fmla="*/ 0 h 2"/>
                <a:gd name="T8" fmla="*/ 0 w 9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3" name="Freeform 5144"/>
            <p:cNvSpPr>
              <a:spLocks/>
            </p:cNvSpPr>
            <p:nvPr/>
          </p:nvSpPr>
          <p:spPr bwMode="auto">
            <a:xfrm>
              <a:off x="4130" y="3107"/>
              <a:ext cx="3" cy="2"/>
            </a:xfrm>
            <a:custGeom>
              <a:avLst/>
              <a:gdLst>
                <a:gd name="T0" fmla="*/ 0 w 8"/>
                <a:gd name="T1" fmla="*/ 1 h 3"/>
                <a:gd name="T2" fmla="*/ 0 w 8"/>
                <a:gd name="T3" fmla="*/ 0 h 3"/>
                <a:gd name="T4" fmla="*/ 0 w 8"/>
                <a:gd name="T5" fmla="*/ 0 h 3"/>
                <a:gd name="T6" fmla="*/ 0 w 8"/>
                <a:gd name="T7" fmla="*/ 0 h 3"/>
                <a:gd name="T8" fmla="*/ 0 w 8"/>
                <a:gd name="T9" fmla="*/ 1 h 3"/>
                <a:gd name="T10" fmla="*/ 0 w 8"/>
                <a:gd name="T11" fmla="*/ 1 h 3"/>
                <a:gd name="T12" fmla="*/ 0 w 8"/>
                <a:gd name="T13" fmla="*/ 1 h 3"/>
                <a:gd name="T14" fmla="*/ 0 w 8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"/>
                <a:gd name="T26" fmla="*/ 8 w 8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">
                  <a:moveTo>
                    <a:pt x="2" y="2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4" name="Freeform 5145"/>
            <p:cNvSpPr>
              <a:spLocks/>
            </p:cNvSpPr>
            <p:nvPr/>
          </p:nvSpPr>
          <p:spPr bwMode="auto">
            <a:xfrm>
              <a:off x="4106" y="3114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0 h 2"/>
                <a:gd name="T10" fmla="*/ 1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5" name="Freeform 5146"/>
            <p:cNvSpPr>
              <a:spLocks/>
            </p:cNvSpPr>
            <p:nvPr/>
          </p:nvSpPr>
          <p:spPr bwMode="auto">
            <a:xfrm>
              <a:off x="4132" y="3105"/>
              <a:ext cx="5" cy="1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1 h 2"/>
                <a:gd name="T4" fmla="*/ 0 w 11"/>
                <a:gd name="T5" fmla="*/ 0 h 2"/>
                <a:gd name="T6" fmla="*/ 0 w 11"/>
                <a:gd name="T7" fmla="*/ 0 h 2"/>
                <a:gd name="T8" fmla="*/ 0 w 11"/>
                <a:gd name="T9" fmla="*/ 0 h 2"/>
                <a:gd name="T10" fmla="*/ 0 w 11"/>
                <a:gd name="T11" fmla="*/ 0 h 2"/>
                <a:gd name="T12" fmla="*/ 0 w 11"/>
                <a:gd name="T13" fmla="*/ 0 h 2"/>
                <a:gd name="T14" fmla="*/ 0 w 11"/>
                <a:gd name="T15" fmla="*/ 1 h 2"/>
                <a:gd name="T16" fmla="*/ 0 w 11"/>
                <a:gd name="T17" fmla="*/ 1 h 2"/>
                <a:gd name="T18" fmla="*/ 0 w 11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"/>
                <a:gd name="T32" fmla="*/ 11 w 11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">
                  <a:moveTo>
                    <a:pt x="2" y="2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6" name="Freeform 5147"/>
            <p:cNvSpPr>
              <a:spLocks/>
            </p:cNvSpPr>
            <p:nvPr/>
          </p:nvSpPr>
          <p:spPr bwMode="auto">
            <a:xfrm>
              <a:off x="4112" y="3106"/>
              <a:ext cx="21" cy="7"/>
            </a:xfrm>
            <a:custGeom>
              <a:avLst/>
              <a:gdLst>
                <a:gd name="T0" fmla="*/ 0 w 44"/>
                <a:gd name="T1" fmla="*/ 1 h 14"/>
                <a:gd name="T2" fmla="*/ 0 w 44"/>
                <a:gd name="T3" fmla="*/ 1 h 14"/>
                <a:gd name="T4" fmla="*/ 0 w 44"/>
                <a:gd name="T5" fmla="*/ 0 h 14"/>
                <a:gd name="T6" fmla="*/ 0 w 44"/>
                <a:gd name="T7" fmla="*/ 0 h 14"/>
                <a:gd name="T8" fmla="*/ 0 w 44"/>
                <a:gd name="T9" fmla="*/ 0 h 14"/>
                <a:gd name="T10" fmla="*/ 0 w 44"/>
                <a:gd name="T11" fmla="*/ 1 h 14"/>
                <a:gd name="T12" fmla="*/ 0 w 44"/>
                <a:gd name="T13" fmla="*/ 0 h 14"/>
                <a:gd name="T14" fmla="*/ 0 w 44"/>
                <a:gd name="T15" fmla="*/ 1 h 14"/>
                <a:gd name="T16" fmla="*/ 0 w 44"/>
                <a:gd name="T17" fmla="*/ 1 h 14"/>
                <a:gd name="T18" fmla="*/ 0 w 44"/>
                <a:gd name="T19" fmla="*/ 1 h 14"/>
                <a:gd name="T20" fmla="*/ 0 w 44"/>
                <a:gd name="T21" fmla="*/ 1 h 14"/>
                <a:gd name="T22" fmla="*/ 0 w 44"/>
                <a:gd name="T23" fmla="*/ 1 h 14"/>
                <a:gd name="T24" fmla="*/ 0 w 44"/>
                <a:gd name="T25" fmla="*/ 1 h 14"/>
                <a:gd name="T26" fmla="*/ 0 w 44"/>
                <a:gd name="T27" fmla="*/ 1 h 14"/>
                <a:gd name="T28" fmla="*/ 0 w 44"/>
                <a:gd name="T29" fmla="*/ 1 h 14"/>
                <a:gd name="T30" fmla="*/ 0 w 44"/>
                <a:gd name="T31" fmla="*/ 1 h 14"/>
                <a:gd name="T32" fmla="*/ 0 w 44"/>
                <a:gd name="T33" fmla="*/ 1 h 14"/>
                <a:gd name="T34" fmla="*/ 0 w 44"/>
                <a:gd name="T35" fmla="*/ 1 h 14"/>
                <a:gd name="T36" fmla="*/ 0 w 44"/>
                <a:gd name="T37" fmla="*/ 1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4"/>
                <a:gd name="T59" fmla="*/ 44 w 44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4">
                  <a:moveTo>
                    <a:pt x="24" y="5"/>
                  </a:moveTo>
                  <a:lnTo>
                    <a:pt x="31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5"/>
                  </a:lnTo>
                  <a:lnTo>
                    <a:pt x="24" y="9"/>
                  </a:lnTo>
                  <a:lnTo>
                    <a:pt x="11" y="13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3" y="9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7" name="Freeform 5148"/>
            <p:cNvSpPr>
              <a:spLocks/>
            </p:cNvSpPr>
            <p:nvPr/>
          </p:nvSpPr>
          <p:spPr bwMode="auto">
            <a:xfrm>
              <a:off x="4118" y="3106"/>
              <a:ext cx="12" cy="5"/>
            </a:xfrm>
            <a:custGeom>
              <a:avLst/>
              <a:gdLst>
                <a:gd name="T0" fmla="*/ 1 w 23"/>
                <a:gd name="T1" fmla="*/ 0 h 9"/>
                <a:gd name="T2" fmla="*/ 1 w 23"/>
                <a:gd name="T3" fmla="*/ 0 h 9"/>
                <a:gd name="T4" fmla="*/ 1 w 23"/>
                <a:gd name="T5" fmla="*/ 1 h 9"/>
                <a:gd name="T6" fmla="*/ 1 w 23"/>
                <a:gd name="T7" fmla="*/ 1 h 9"/>
                <a:gd name="T8" fmla="*/ 1 w 23"/>
                <a:gd name="T9" fmla="*/ 1 h 9"/>
                <a:gd name="T10" fmla="*/ 1 w 23"/>
                <a:gd name="T11" fmla="*/ 1 h 9"/>
                <a:gd name="T12" fmla="*/ 0 w 23"/>
                <a:gd name="T13" fmla="*/ 1 h 9"/>
                <a:gd name="T14" fmla="*/ 1 w 23"/>
                <a:gd name="T15" fmla="*/ 1 h 9"/>
                <a:gd name="T16" fmla="*/ 1 w 23"/>
                <a:gd name="T17" fmla="*/ 1 h 9"/>
                <a:gd name="T18" fmla="*/ 1 w 23"/>
                <a:gd name="T19" fmla="*/ 1 h 9"/>
                <a:gd name="T20" fmla="*/ 1 w 23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9"/>
                <a:gd name="T35" fmla="*/ 23 w 2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9">
                  <a:moveTo>
                    <a:pt x="22" y="0"/>
                  </a:moveTo>
                  <a:lnTo>
                    <a:pt x="23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5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8" name="Freeform 5149"/>
            <p:cNvSpPr>
              <a:spLocks/>
            </p:cNvSpPr>
            <p:nvPr/>
          </p:nvSpPr>
          <p:spPr bwMode="auto">
            <a:xfrm>
              <a:off x="4123" y="3108"/>
              <a:ext cx="7" cy="3"/>
            </a:xfrm>
            <a:custGeom>
              <a:avLst/>
              <a:gdLst>
                <a:gd name="T0" fmla="*/ 1 w 14"/>
                <a:gd name="T1" fmla="*/ 0 h 5"/>
                <a:gd name="T2" fmla="*/ 1 w 14"/>
                <a:gd name="T3" fmla="*/ 1 h 5"/>
                <a:gd name="T4" fmla="*/ 1 w 14"/>
                <a:gd name="T5" fmla="*/ 1 h 5"/>
                <a:gd name="T6" fmla="*/ 1 w 14"/>
                <a:gd name="T7" fmla="*/ 1 h 5"/>
                <a:gd name="T8" fmla="*/ 1 w 14"/>
                <a:gd name="T9" fmla="*/ 1 h 5"/>
                <a:gd name="T10" fmla="*/ 1 w 14"/>
                <a:gd name="T11" fmla="*/ 1 h 5"/>
                <a:gd name="T12" fmla="*/ 0 w 14"/>
                <a:gd name="T13" fmla="*/ 1 h 5"/>
                <a:gd name="T14" fmla="*/ 1 w 14"/>
                <a:gd name="T15" fmla="*/ 1 h 5"/>
                <a:gd name="T16" fmla="*/ 1 w 14"/>
                <a:gd name="T17" fmla="*/ 1 h 5"/>
                <a:gd name="T18" fmla="*/ 1 w 14"/>
                <a:gd name="T19" fmla="*/ 1 h 5"/>
                <a:gd name="T20" fmla="*/ 1 w 14"/>
                <a:gd name="T21" fmla="*/ 1 h 5"/>
                <a:gd name="T22" fmla="*/ 1 w 14"/>
                <a:gd name="T23" fmla="*/ 0 h 5"/>
                <a:gd name="T24" fmla="*/ 1 w 14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5"/>
                <a:gd name="T41" fmla="*/ 14 w 14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5">
                  <a:moveTo>
                    <a:pt x="13" y="0"/>
                  </a:moveTo>
                  <a:lnTo>
                    <a:pt x="11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9" name="Freeform 5150"/>
            <p:cNvSpPr>
              <a:spLocks/>
            </p:cNvSpPr>
            <p:nvPr/>
          </p:nvSpPr>
          <p:spPr bwMode="auto">
            <a:xfrm>
              <a:off x="4110" y="3107"/>
              <a:ext cx="2" cy="8"/>
            </a:xfrm>
            <a:custGeom>
              <a:avLst/>
              <a:gdLst>
                <a:gd name="T0" fmla="*/ 1 w 3"/>
                <a:gd name="T1" fmla="*/ 1 h 16"/>
                <a:gd name="T2" fmla="*/ 1 w 3"/>
                <a:gd name="T3" fmla="*/ 1 h 16"/>
                <a:gd name="T4" fmla="*/ 0 w 3"/>
                <a:gd name="T5" fmla="*/ 1 h 16"/>
                <a:gd name="T6" fmla="*/ 1 w 3"/>
                <a:gd name="T7" fmla="*/ 1 h 16"/>
                <a:gd name="T8" fmla="*/ 1 w 3"/>
                <a:gd name="T9" fmla="*/ 1 h 16"/>
                <a:gd name="T10" fmla="*/ 0 w 3"/>
                <a:gd name="T11" fmla="*/ 1 h 16"/>
                <a:gd name="T12" fmla="*/ 0 w 3"/>
                <a:gd name="T13" fmla="*/ 1 h 16"/>
                <a:gd name="T14" fmla="*/ 0 w 3"/>
                <a:gd name="T15" fmla="*/ 1 h 16"/>
                <a:gd name="T16" fmla="*/ 0 w 3"/>
                <a:gd name="T17" fmla="*/ 1 h 16"/>
                <a:gd name="T18" fmla="*/ 1 w 3"/>
                <a:gd name="T19" fmla="*/ 1 h 16"/>
                <a:gd name="T20" fmla="*/ 1 w 3"/>
                <a:gd name="T21" fmla="*/ 0 h 16"/>
                <a:gd name="T22" fmla="*/ 1 w 3"/>
                <a:gd name="T23" fmla="*/ 0 h 16"/>
                <a:gd name="T24" fmla="*/ 1 w 3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6"/>
                <a:gd name="T41" fmla="*/ 3 w 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6">
                  <a:moveTo>
                    <a:pt x="3" y="2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0" name="Freeform 5151"/>
            <p:cNvSpPr>
              <a:spLocks/>
            </p:cNvSpPr>
            <p:nvPr/>
          </p:nvSpPr>
          <p:spPr bwMode="auto">
            <a:xfrm>
              <a:off x="4105" y="3106"/>
              <a:ext cx="4" cy="8"/>
            </a:xfrm>
            <a:custGeom>
              <a:avLst/>
              <a:gdLst>
                <a:gd name="T0" fmla="*/ 1 w 7"/>
                <a:gd name="T1" fmla="*/ 1 h 16"/>
                <a:gd name="T2" fmla="*/ 1 w 7"/>
                <a:gd name="T3" fmla="*/ 1 h 16"/>
                <a:gd name="T4" fmla="*/ 1 w 7"/>
                <a:gd name="T5" fmla="*/ 1 h 16"/>
                <a:gd name="T6" fmla="*/ 1 w 7"/>
                <a:gd name="T7" fmla="*/ 1 h 16"/>
                <a:gd name="T8" fmla="*/ 0 w 7"/>
                <a:gd name="T9" fmla="*/ 1 h 16"/>
                <a:gd name="T10" fmla="*/ 0 w 7"/>
                <a:gd name="T11" fmla="*/ 1 h 16"/>
                <a:gd name="T12" fmla="*/ 1 w 7"/>
                <a:gd name="T13" fmla="*/ 1 h 16"/>
                <a:gd name="T14" fmla="*/ 1 w 7"/>
                <a:gd name="T15" fmla="*/ 1 h 16"/>
                <a:gd name="T16" fmla="*/ 1 w 7"/>
                <a:gd name="T17" fmla="*/ 0 h 16"/>
                <a:gd name="T18" fmla="*/ 1 w 7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2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1" name="Freeform 5152"/>
            <p:cNvSpPr>
              <a:spLocks/>
            </p:cNvSpPr>
            <p:nvPr/>
          </p:nvSpPr>
          <p:spPr bwMode="auto">
            <a:xfrm>
              <a:off x="4113" y="3094"/>
              <a:ext cx="1" cy="5"/>
            </a:xfrm>
            <a:custGeom>
              <a:avLst/>
              <a:gdLst>
                <a:gd name="T0" fmla="*/ 0 w 4"/>
                <a:gd name="T1" fmla="*/ 1 h 9"/>
                <a:gd name="T2" fmla="*/ 0 w 4"/>
                <a:gd name="T3" fmla="*/ 1 h 9"/>
                <a:gd name="T4" fmla="*/ 0 w 4"/>
                <a:gd name="T5" fmla="*/ 0 h 9"/>
                <a:gd name="T6" fmla="*/ 0 w 4"/>
                <a:gd name="T7" fmla="*/ 1 h 9"/>
                <a:gd name="T8" fmla="*/ 0 w 4"/>
                <a:gd name="T9" fmla="*/ 1 h 9"/>
                <a:gd name="T10" fmla="*/ 0 w 4"/>
                <a:gd name="T11" fmla="*/ 1 h 9"/>
                <a:gd name="T12" fmla="*/ 0 w 4"/>
                <a:gd name="T13" fmla="*/ 1 h 9"/>
                <a:gd name="T14" fmla="*/ 0 w 4"/>
                <a:gd name="T15" fmla="*/ 1 h 9"/>
                <a:gd name="T16" fmla="*/ 0 w 4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7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2" name="Freeform 5153"/>
            <p:cNvSpPr>
              <a:spLocks/>
            </p:cNvSpPr>
            <p:nvPr/>
          </p:nvSpPr>
          <p:spPr bwMode="auto">
            <a:xfrm>
              <a:off x="4109" y="3090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1 w 9"/>
                <a:gd name="T9" fmla="*/ 0 h 9"/>
                <a:gd name="T10" fmla="*/ 1 w 9"/>
                <a:gd name="T11" fmla="*/ 0 h 9"/>
                <a:gd name="T12" fmla="*/ 1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9"/>
                <a:gd name="T47" fmla="*/ 9 w 9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9">
                  <a:moveTo>
                    <a:pt x="7" y="9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3" name="Freeform 5154"/>
            <p:cNvSpPr>
              <a:spLocks/>
            </p:cNvSpPr>
            <p:nvPr/>
          </p:nvSpPr>
          <p:spPr bwMode="auto">
            <a:xfrm>
              <a:off x="4110" y="3093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1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4" name="Freeform 5155"/>
            <p:cNvSpPr>
              <a:spLocks/>
            </p:cNvSpPr>
            <p:nvPr/>
          </p:nvSpPr>
          <p:spPr bwMode="auto">
            <a:xfrm>
              <a:off x="4111" y="3091"/>
              <a:ext cx="3" cy="2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1 w 5"/>
                <a:gd name="T7" fmla="*/ 0 h 6"/>
                <a:gd name="T8" fmla="*/ 1 w 5"/>
                <a:gd name="T9" fmla="*/ 0 h 6"/>
                <a:gd name="T10" fmla="*/ 1 w 5"/>
                <a:gd name="T11" fmla="*/ 0 h 6"/>
                <a:gd name="T12" fmla="*/ 0 w 5"/>
                <a:gd name="T13" fmla="*/ 0 h 6"/>
                <a:gd name="T14" fmla="*/ 0 w 5"/>
                <a:gd name="T15" fmla="*/ 0 h 6"/>
                <a:gd name="T16" fmla="*/ 0 w 5"/>
                <a:gd name="T17" fmla="*/ 0 h 6"/>
                <a:gd name="T18" fmla="*/ 1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1" y="6"/>
                  </a:moveTo>
                  <a:lnTo>
                    <a:pt x="3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5" name="Freeform 5156"/>
            <p:cNvSpPr>
              <a:spLocks/>
            </p:cNvSpPr>
            <p:nvPr/>
          </p:nvSpPr>
          <p:spPr bwMode="auto">
            <a:xfrm>
              <a:off x="4111" y="3090"/>
              <a:ext cx="3" cy="2"/>
            </a:xfrm>
            <a:custGeom>
              <a:avLst/>
              <a:gdLst>
                <a:gd name="T0" fmla="*/ 1 w 5"/>
                <a:gd name="T1" fmla="*/ 1 h 3"/>
                <a:gd name="T2" fmla="*/ 1 w 5"/>
                <a:gd name="T3" fmla="*/ 1 h 3"/>
                <a:gd name="T4" fmla="*/ 1 w 5"/>
                <a:gd name="T5" fmla="*/ 1 h 3"/>
                <a:gd name="T6" fmla="*/ 0 w 5"/>
                <a:gd name="T7" fmla="*/ 1 h 3"/>
                <a:gd name="T8" fmla="*/ 1 w 5"/>
                <a:gd name="T9" fmla="*/ 0 h 3"/>
                <a:gd name="T10" fmla="*/ 1 w 5"/>
                <a:gd name="T11" fmla="*/ 1 h 3"/>
                <a:gd name="T12" fmla="*/ 1 w 5"/>
                <a:gd name="T13" fmla="*/ 1 h 3"/>
                <a:gd name="T14" fmla="*/ 1 w 5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6" name="Freeform 5157"/>
            <p:cNvSpPr>
              <a:spLocks/>
            </p:cNvSpPr>
            <p:nvPr/>
          </p:nvSpPr>
          <p:spPr bwMode="auto">
            <a:xfrm>
              <a:off x="4110" y="31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1 h 4"/>
                <a:gd name="T6" fmla="*/ 0 w 3"/>
                <a:gd name="T7" fmla="*/ 1 h 4"/>
                <a:gd name="T8" fmla="*/ 0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2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7" name="Freeform 5158"/>
            <p:cNvSpPr>
              <a:spLocks/>
            </p:cNvSpPr>
            <p:nvPr/>
          </p:nvSpPr>
          <p:spPr bwMode="auto">
            <a:xfrm>
              <a:off x="4105" y="3112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  <a:gd name="T10" fmla="*/ 1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8" name="Freeform 5159"/>
            <p:cNvSpPr>
              <a:spLocks/>
            </p:cNvSpPr>
            <p:nvPr/>
          </p:nvSpPr>
          <p:spPr bwMode="auto">
            <a:xfrm>
              <a:off x="4106" y="3093"/>
              <a:ext cx="8" cy="17"/>
            </a:xfrm>
            <a:custGeom>
              <a:avLst/>
              <a:gdLst>
                <a:gd name="T0" fmla="*/ 1 w 14"/>
                <a:gd name="T1" fmla="*/ 1 h 32"/>
                <a:gd name="T2" fmla="*/ 1 w 14"/>
                <a:gd name="T3" fmla="*/ 1 h 32"/>
                <a:gd name="T4" fmla="*/ 1 w 14"/>
                <a:gd name="T5" fmla="*/ 1 h 32"/>
                <a:gd name="T6" fmla="*/ 1 w 14"/>
                <a:gd name="T7" fmla="*/ 0 h 32"/>
                <a:gd name="T8" fmla="*/ 1 w 14"/>
                <a:gd name="T9" fmla="*/ 0 h 32"/>
                <a:gd name="T10" fmla="*/ 1 w 14"/>
                <a:gd name="T11" fmla="*/ 1 h 32"/>
                <a:gd name="T12" fmla="*/ 1 w 14"/>
                <a:gd name="T13" fmla="*/ 1 h 32"/>
                <a:gd name="T14" fmla="*/ 1 w 14"/>
                <a:gd name="T15" fmla="*/ 0 h 32"/>
                <a:gd name="T16" fmla="*/ 1 w 14"/>
                <a:gd name="T17" fmla="*/ 1 h 32"/>
                <a:gd name="T18" fmla="*/ 1 w 14"/>
                <a:gd name="T19" fmla="*/ 1 h 32"/>
                <a:gd name="T20" fmla="*/ 1 w 14"/>
                <a:gd name="T21" fmla="*/ 1 h 32"/>
                <a:gd name="T22" fmla="*/ 1 w 14"/>
                <a:gd name="T23" fmla="*/ 1 h 32"/>
                <a:gd name="T24" fmla="*/ 1 w 14"/>
                <a:gd name="T25" fmla="*/ 1 h 32"/>
                <a:gd name="T26" fmla="*/ 1 w 14"/>
                <a:gd name="T27" fmla="*/ 1 h 32"/>
                <a:gd name="T28" fmla="*/ 1 w 14"/>
                <a:gd name="T29" fmla="*/ 1 h 32"/>
                <a:gd name="T30" fmla="*/ 1 w 14"/>
                <a:gd name="T31" fmla="*/ 1 h 32"/>
                <a:gd name="T32" fmla="*/ 1 w 14"/>
                <a:gd name="T33" fmla="*/ 1 h 32"/>
                <a:gd name="T34" fmla="*/ 1 w 14"/>
                <a:gd name="T35" fmla="*/ 1 h 32"/>
                <a:gd name="T36" fmla="*/ 1 w 14"/>
                <a:gd name="T37" fmla="*/ 1 h 32"/>
                <a:gd name="T38" fmla="*/ 1 w 14"/>
                <a:gd name="T39" fmla="*/ 1 h 32"/>
                <a:gd name="T40" fmla="*/ 1 w 14"/>
                <a:gd name="T41" fmla="*/ 1 h 32"/>
                <a:gd name="T42" fmla="*/ 1 w 14"/>
                <a:gd name="T43" fmla="*/ 1 h 32"/>
                <a:gd name="T44" fmla="*/ 0 w 14"/>
                <a:gd name="T45" fmla="*/ 1 h 32"/>
                <a:gd name="T46" fmla="*/ 1 w 14"/>
                <a:gd name="T47" fmla="*/ 1 h 32"/>
                <a:gd name="T48" fmla="*/ 1 w 14"/>
                <a:gd name="T49" fmla="*/ 1 h 32"/>
                <a:gd name="T50" fmla="*/ 1 w 14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32"/>
                <a:gd name="T80" fmla="*/ 14 w 14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32">
                  <a:moveTo>
                    <a:pt x="5" y="12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9" name="Freeform 5160"/>
            <p:cNvSpPr>
              <a:spLocks/>
            </p:cNvSpPr>
            <p:nvPr/>
          </p:nvSpPr>
          <p:spPr bwMode="auto">
            <a:xfrm>
              <a:off x="4113" y="3098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0 h 11"/>
                <a:gd name="T6" fmla="*/ 0 w 4"/>
                <a:gd name="T7" fmla="*/ 0 h 11"/>
                <a:gd name="T8" fmla="*/ 0 w 4"/>
                <a:gd name="T9" fmla="*/ 0 h 11"/>
                <a:gd name="T10" fmla="*/ 0 w 4"/>
                <a:gd name="T11" fmla="*/ 0 h 11"/>
                <a:gd name="T12" fmla="*/ 0 w 4"/>
                <a:gd name="T13" fmla="*/ 0 h 11"/>
                <a:gd name="T14" fmla="*/ 0 w 4"/>
                <a:gd name="T15" fmla="*/ 0 h 11"/>
                <a:gd name="T16" fmla="*/ 0 w 4"/>
                <a:gd name="T17" fmla="*/ 0 h 11"/>
                <a:gd name="T18" fmla="*/ 0 w 4"/>
                <a:gd name="T19" fmla="*/ 0 h 11"/>
                <a:gd name="T20" fmla="*/ 0 w 4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11"/>
                <a:gd name="T35" fmla="*/ 4 w 4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11">
                  <a:moveTo>
                    <a:pt x="2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0" name="Freeform 5161"/>
            <p:cNvSpPr>
              <a:spLocks/>
            </p:cNvSpPr>
            <p:nvPr/>
          </p:nvSpPr>
          <p:spPr bwMode="auto">
            <a:xfrm>
              <a:off x="4106" y="3093"/>
              <a:ext cx="4" cy="10"/>
            </a:xfrm>
            <a:custGeom>
              <a:avLst/>
              <a:gdLst>
                <a:gd name="T0" fmla="*/ 1 w 7"/>
                <a:gd name="T1" fmla="*/ 0 h 20"/>
                <a:gd name="T2" fmla="*/ 1 w 7"/>
                <a:gd name="T3" fmla="*/ 1 h 20"/>
                <a:gd name="T4" fmla="*/ 1 w 7"/>
                <a:gd name="T5" fmla="*/ 1 h 20"/>
                <a:gd name="T6" fmla="*/ 1 w 7"/>
                <a:gd name="T7" fmla="*/ 1 h 20"/>
                <a:gd name="T8" fmla="*/ 1 w 7"/>
                <a:gd name="T9" fmla="*/ 1 h 20"/>
                <a:gd name="T10" fmla="*/ 1 w 7"/>
                <a:gd name="T11" fmla="*/ 1 h 20"/>
                <a:gd name="T12" fmla="*/ 1 w 7"/>
                <a:gd name="T13" fmla="*/ 1 h 20"/>
                <a:gd name="T14" fmla="*/ 1 w 7"/>
                <a:gd name="T15" fmla="*/ 1 h 20"/>
                <a:gd name="T16" fmla="*/ 1 w 7"/>
                <a:gd name="T17" fmla="*/ 1 h 20"/>
                <a:gd name="T18" fmla="*/ 1 w 7"/>
                <a:gd name="T19" fmla="*/ 1 h 20"/>
                <a:gd name="T20" fmla="*/ 1 w 7"/>
                <a:gd name="T21" fmla="*/ 1 h 20"/>
                <a:gd name="T22" fmla="*/ 1 w 7"/>
                <a:gd name="T23" fmla="*/ 1 h 20"/>
                <a:gd name="T24" fmla="*/ 1 w 7"/>
                <a:gd name="T25" fmla="*/ 1 h 20"/>
                <a:gd name="T26" fmla="*/ 0 w 7"/>
                <a:gd name="T27" fmla="*/ 1 h 20"/>
                <a:gd name="T28" fmla="*/ 1 w 7"/>
                <a:gd name="T29" fmla="*/ 1 h 20"/>
                <a:gd name="T30" fmla="*/ 1 w 7"/>
                <a:gd name="T31" fmla="*/ 1 h 20"/>
                <a:gd name="T32" fmla="*/ 1 w 7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0"/>
                <a:gd name="T53" fmla="*/ 7 w 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0">
                  <a:moveTo>
                    <a:pt x="5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9"/>
                  </a:lnTo>
                  <a:lnTo>
                    <a:pt x="1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1" name="Freeform 5162"/>
            <p:cNvSpPr>
              <a:spLocks/>
            </p:cNvSpPr>
            <p:nvPr/>
          </p:nvSpPr>
          <p:spPr bwMode="auto">
            <a:xfrm>
              <a:off x="4015" y="3099"/>
              <a:ext cx="14" cy="5"/>
            </a:xfrm>
            <a:custGeom>
              <a:avLst/>
              <a:gdLst>
                <a:gd name="T0" fmla="*/ 0 w 29"/>
                <a:gd name="T1" fmla="*/ 1 h 10"/>
                <a:gd name="T2" fmla="*/ 0 w 29"/>
                <a:gd name="T3" fmla="*/ 1 h 10"/>
                <a:gd name="T4" fmla="*/ 0 w 29"/>
                <a:gd name="T5" fmla="*/ 1 h 10"/>
                <a:gd name="T6" fmla="*/ 0 w 29"/>
                <a:gd name="T7" fmla="*/ 1 h 10"/>
                <a:gd name="T8" fmla="*/ 0 w 29"/>
                <a:gd name="T9" fmla="*/ 1 h 10"/>
                <a:gd name="T10" fmla="*/ 0 w 29"/>
                <a:gd name="T11" fmla="*/ 1 h 10"/>
                <a:gd name="T12" fmla="*/ 0 w 29"/>
                <a:gd name="T13" fmla="*/ 0 h 10"/>
                <a:gd name="T14" fmla="*/ 0 w 29"/>
                <a:gd name="T15" fmla="*/ 0 h 10"/>
                <a:gd name="T16" fmla="*/ 0 w 29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0"/>
                <a:gd name="T29" fmla="*/ 29 w 2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0">
                  <a:moveTo>
                    <a:pt x="11" y="9"/>
                  </a:move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7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2" name="Freeform 5163"/>
            <p:cNvSpPr>
              <a:spLocks/>
            </p:cNvSpPr>
            <p:nvPr/>
          </p:nvSpPr>
          <p:spPr bwMode="auto">
            <a:xfrm>
              <a:off x="4016" y="3099"/>
              <a:ext cx="15" cy="5"/>
            </a:xfrm>
            <a:custGeom>
              <a:avLst/>
              <a:gdLst>
                <a:gd name="T0" fmla="*/ 1 w 28"/>
                <a:gd name="T1" fmla="*/ 0 h 10"/>
                <a:gd name="T2" fmla="*/ 1 w 28"/>
                <a:gd name="T3" fmla="*/ 1 h 10"/>
                <a:gd name="T4" fmla="*/ 1 w 28"/>
                <a:gd name="T5" fmla="*/ 1 h 10"/>
                <a:gd name="T6" fmla="*/ 1 w 28"/>
                <a:gd name="T7" fmla="*/ 1 h 10"/>
                <a:gd name="T8" fmla="*/ 1 w 28"/>
                <a:gd name="T9" fmla="*/ 1 h 10"/>
                <a:gd name="T10" fmla="*/ 0 w 28"/>
                <a:gd name="T11" fmla="*/ 1 h 10"/>
                <a:gd name="T12" fmla="*/ 1 w 28"/>
                <a:gd name="T13" fmla="*/ 1 h 10"/>
                <a:gd name="T14" fmla="*/ 1 w 28"/>
                <a:gd name="T15" fmla="*/ 1 h 10"/>
                <a:gd name="T16" fmla="*/ 1 w 28"/>
                <a:gd name="T17" fmla="*/ 1 h 10"/>
                <a:gd name="T18" fmla="*/ 1 w 28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0"/>
                <a:gd name="T32" fmla="*/ 28 w 28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0">
                  <a:moveTo>
                    <a:pt x="28" y="0"/>
                  </a:moveTo>
                  <a:lnTo>
                    <a:pt x="27" y="1"/>
                  </a:lnTo>
                  <a:lnTo>
                    <a:pt x="14" y="7"/>
                  </a:lnTo>
                  <a:lnTo>
                    <a:pt x="10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3" name="Freeform 5164"/>
            <p:cNvSpPr>
              <a:spLocks/>
            </p:cNvSpPr>
            <p:nvPr/>
          </p:nvSpPr>
          <p:spPr bwMode="auto">
            <a:xfrm>
              <a:off x="4014" y="3104"/>
              <a:ext cx="3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1 h 2"/>
                <a:gd name="T8" fmla="*/ 0 w 7"/>
                <a:gd name="T9" fmla="*/ 1 h 2"/>
                <a:gd name="T10" fmla="*/ 0 w 7"/>
                <a:gd name="T11" fmla="*/ 0 h 2"/>
                <a:gd name="T12" fmla="*/ 0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7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4" name="Freeform 5165"/>
            <p:cNvSpPr>
              <a:spLocks/>
            </p:cNvSpPr>
            <p:nvPr/>
          </p:nvSpPr>
          <p:spPr bwMode="auto">
            <a:xfrm>
              <a:off x="4013" y="3104"/>
              <a:ext cx="3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5" name="Freeform 5166"/>
            <p:cNvSpPr>
              <a:spLocks/>
            </p:cNvSpPr>
            <p:nvPr/>
          </p:nvSpPr>
          <p:spPr bwMode="auto">
            <a:xfrm>
              <a:off x="4026" y="3096"/>
              <a:ext cx="12" cy="4"/>
            </a:xfrm>
            <a:custGeom>
              <a:avLst/>
              <a:gdLst>
                <a:gd name="T0" fmla="*/ 1 w 24"/>
                <a:gd name="T1" fmla="*/ 1 h 7"/>
                <a:gd name="T2" fmla="*/ 1 w 24"/>
                <a:gd name="T3" fmla="*/ 1 h 7"/>
                <a:gd name="T4" fmla="*/ 1 w 24"/>
                <a:gd name="T5" fmla="*/ 1 h 7"/>
                <a:gd name="T6" fmla="*/ 1 w 24"/>
                <a:gd name="T7" fmla="*/ 1 h 7"/>
                <a:gd name="T8" fmla="*/ 0 w 24"/>
                <a:gd name="T9" fmla="*/ 1 h 7"/>
                <a:gd name="T10" fmla="*/ 1 w 24"/>
                <a:gd name="T11" fmla="*/ 1 h 7"/>
                <a:gd name="T12" fmla="*/ 1 w 24"/>
                <a:gd name="T13" fmla="*/ 1 h 7"/>
                <a:gd name="T14" fmla="*/ 1 w 24"/>
                <a:gd name="T15" fmla="*/ 1 h 7"/>
                <a:gd name="T16" fmla="*/ 1 w 24"/>
                <a:gd name="T17" fmla="*/ 1 h 7"/>
                <a:gd name="T18" fmla="*/ 1 w 24"/>
                <a:gd name="T19" fmla="*/ 1 h 7"/>
                <a:gd name="T20" fmla="*/ 1 w 24"/>
                <a:gd name="T21" fmla="*/ 1 h 7"/>
                <a:gd name="T22" fmla="*/ 1 w 24"/>
                <a:gd name="T23" fmla="*/ 1 h 7"/>
                <a:gd name="T24" fmla="*/ 1 w 24"/>
                <a:gd name="T25" fmla="*/ 0 h 7"/>
                <a:gd name="T26" fmla="*/ 1 w 24"/>
                <a:gd name="T27" fmla="*/ 0 h 7"/>
                <a:gd name="T28" fmla="*/ 1 w 24"/>
                <a:gd name="T29" fmla="*/ 1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7"/>
                <a:gd name="T47" fmla="*/ 24 w 2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7">
                  <a:moveTo>
                    <a:pt x="15" y="2"/>
                  </a:moveTo>
                  <a:lnTo>
                    <a:pt x="11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6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8" y="7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6" name="Freeform 5167"/>
            <p:cNvSpPr>
              <a:spLocks/>
            </p:cNvSpPr>
            <p:nvPr/>
          </p:nvSpPr>
          <p:spPr bwMode="auto">
            <a:xfrm>
              <a:off x="4034" y="3095"/>
              <a:ext cx="5" cy="2"/>
            </a:xfrm>
            <a:custGeom>
              <a:avLst/>
              <a:gdLst>
                <a:gd name="T0" fmla="*/ 1 w 9"/>
                <a:gd name="T1" fmla="*/ 0 h 4"/>
                <a:gd name="T2" fmla="*/ 1 w 9"/>
                <a:gd name="T3" fmla="*/ 0 h 4"/>
                <a:gd name="T4" fmla="*/ 1 w 9"/>
                <a:gd name="T5" fmla="*/ 1 h 4"/>
                <a:gd name="T6" fmla="*/ 1 w 9"/>
                <a:gd name="T7" fmla="*/ 1 h 4"/>
                <a:gd name="T8" fmla="*/ 0 w 9"/>
                <a:gd name="T9" fmla="*/ 1 h 4"/>
                <a:gd name="T10" fmla="*/ 1 w 9"/>
                <a:gd name="T11" fmla="*/ 1 h 4"/>
                <a:gd name="T12" fmla="*/ 1 w 9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7" name="Freeform 5168"/>
            <p:cNvSpPr>
              <a:spLocks/>
            </p:cNvSpPr>
            <p:nvPr/>
          </p:nvSpPr>
          <p:spPr bwMode="auto">
            <a:xfrm>
              <a:off x="4035" y="3095"/>
              <a:ext cx="4" cy="2"/>
            </a:xfrm>
            <a:custGeom>
              <a:avLst/>
              <a:gdLst>
                <a:gd name="T0" fmla="*/ 0 w 8"/>
                <a:gd name="T1" fmla="*/ 1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0 h 4"/>
                <a:gd name="T8" fmla="*/ 0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8" name="Freeform 5169"/>
            <p:cNvSpPr>
              <a:spLocks/>
            </p:cNvSpPr>
            <p:nvPr/>
          </p:nvSpPr>
          <p:spPr bwMode="auto">
            <a:xfrm>
              <a:off x="4034" y="3095"/>
              <a:ext cx="5" cy="2"/>
            </a:xfrm>
            <a:custGeom>
              <a:avLst/>
              <a:gdLst>
                <a:gd name="T0" fmla="*/ 1 w 9"/>
                <a:gd name="T1" fmla="*/ 1 h 4"/>
                <a:gd name="T2" fmla="*/ 1 w 9"/>
                <a:gd name="T3" fmla="*/ 1 h 4"/>
                <a:gd name="T4" fmla="*/ 1 w 9"/>
                <a:gd name="T5" fmla="*/ 0 h 4"/>
                <a:gd name="T6" fmla="*/ 1 w 9"/>
                <a:gd name="T7" fmla="*/ 0 h 4"/>
                <a:gd name="T8" fmla="*/ 1 w 9"/>
                <a:gd name="T9" fmla="*/ 1 h 4"/>
                <a:gd name="T10" fmla="*/ 1 w 9"/>
                <a:gd name="T11" fmla="*/ 1 h 4"/>
                <a:gd name="T12" fmla="*/ 0 w 9"/>
                <a:gd name="T13" fmla="*/ 1 h 4"/>
                <a:gd name="T14" fmla="*/ 1 w 9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5" y="2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9" name="Freeform 5170"/>
            <p:cNvSpPr>
              <a:spLocks/>
            </p:cNvSpPr>
            <p:nvPr/>
          </p:nvSpPr>
          <p:spPr bwMode="auto">
            <a:xfrm>
              <a:off x="4037" y="3095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1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0" name="Freeform 5171"/>
            <p:cNvSpPr>
              <a:spLocks/>
            </p:cNvSpPr>
            <p:nvPr/>
          </p:nvSpPr>
          <p:spPr bwMode="auto">
            <a:xfrm>
              <a:off x="4027" y="3100"/>
              <a:ext cx="3" cy="1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1 h 2"/>
                <a:gd name="T6" fmla="*/ 1 w 6"/>
                <a:gd name="T7" fmla="*/ 1 h 2"/>
                <a:gd name="T8" fmla="*/ 0 w 6"/>
                <a:gd name="T9" fmla="*/ 1 h 2"/>
                <a:gd name="T10" fmla="*/ 1 w 6"/>
                <a:gd name="T11" fmla="*/ 1 h 2"/>
                <a:gd name="T12" fmla="*/ 1 w 6"/>
                <a:gd name="T13" fmla="*/ 0 h 2"/>
                <a:gd name="T14" fmla="*/ 1 w 6"/>
                <a:gd name="T15" fmla="*/ 1 h 2"/>
                <a:gd name="T16" fmla="*/ 1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1" name="Freeform 5172"/>
            <p:cNvSpPr>
              <a:spLocks/>
            </p:cNvSpPr>
            <p:nvPr/>
          </p:nvSpPr>
          <p:spPr bwMode="auto">
            <a:xfrm>
              <a:off x="4034" y="3096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2" name="Freeform 5173"/>
            <p:cNvSpPr>
              <a:spLocks/>
            </p:cNvSpPr>
            <p:nvPr/>
          </p:nvSpPr>
          <p:spPr bwMode="auto">
            <a:xfrm>
              <a:off x="4035" y="3096"/>
              <a:ext cx="2" cy="1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3" name="Freeform 5174"/>
            <p:cNvSpPr>
              <a:spLocks/>
            </p:cNvSpPr>
            <p:nvPr/>
          </p:nvSpPr>
          <p:spPr bwMode="auto">
            <a:xfrm>
              <a:off x="4033" y="3096"/>
              <a:ext cx="1" cy="1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4" name="Freeform 5175"/>
            <p:cNvSpPr>
              <a:spLocks/>
            </p:cNvSpPr>
            <p:nvPr/>
          </p:nvSpPr>
          <p:spPr bwMode="auto">
            <a:xfrm>
              <a:off x="4014" y="3082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5" name="Freeform 5176"/>
            <p:cNvSpPr>
              <a:spLocks/>
            </p:cNvSpPr>
            <p:nvPr/>
          </p:nvSpPr>
          <p:spPr bwMode="auto">
            <a:xfrm>
              <a:off x="4015" y="3103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6" name="Freeform 5177"/>
            <p:cNvSpPr>
              <a:spLocks/>
            </p:cNvSpPr>
            <p:nvPr/>
          </p:nvSpPr>
          <p:spPr bwMode="auto">
            <a:xfrm>
              <a:off x="4013" y="3103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0 w 4"/>
                <a:gd name="T5" fmla="*/ 1 h 3"/>
                <a:gd name="T6" fmla="*/ 1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4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7" name="Freeform 5178"/>
            <p:cNvSpPr>
              <a:spLocks/>
            </p:cNvSpPr>
            <p:nvPr/>
          </p:nvSpPr>
          <p:spPr bwMode="auto">
            <a:xfrm>
              <a:off x="4013" y="3091"/>
              <a:ext cx="2" cy="13"/>
            </a:xfrm>
            <a:custGeom>
              <a:avLst/>
              <a:gdLst>
                <a:gd name="T0" fmla="*/ 0 w 6"/>
                <a:gd name="T1" fmla="*/ 0 h 27"/>
                <a:gd name="T2" fmla="*/ 0 w 6"/>
                <a:gd name="T3" fmla="*/ 0 h 27"/>
                <a:gd name="T4" fmla="*/ 0 w 6"/>
                <a:gd name="T5" fmla="*/ 0 h 27"/>
                <a:gd name="T6" fmla="*/ 0 w 6"/>
                <a:gd name="T7" fmla="*/ 0 h 27"/>
                <a:gd name="T8" fmla="*/ 0 w 6"/>
                <a:gd name="T9" fmla="*/ 0 h 27"/>
                <a:gd name="T10" fmla="*/ 0 w 6"/>
                <a:gd name="T11" fmla="*/ 0 h 27"/>
                <a:gd name="T12" fmla="*/ 0 w 6"/>
                <a:gd name="T13" fmla="*/ 0 h 27"/>
                <a:gd name="T14" fmla="*/ 0 w 6"/>
                <a:gd name="T15" fmla="*/ 0 h 27"/>
                <a:gd name="T16" fmla="*/ 0 w 6"/>
                <a:gd name="T17" fmla="*/ 0 h 27"/>
                <a:gd name="T18" fmla="*/ 0 w 6"/>
                <a:gd name="T19" fmla="*/ 0 h 27"/>
                <a:gd name="T20" fmla="*/ 0 w 6"/>
                <a:gd name="T21" fmla="*/ 0 h 27"/>
                <a:gd name="T22" fmla="*/ 0 w 6"/>
                <a:gd name="T23" fmla="*/ 0 h 27"/>
                <a:gd name="T24" fmla="*/ 0 w 6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7"/>
                <a:gd name="T41" fmla="*/ 6 w 6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7">
                  <a:moveTo>
                    <a:pt x="6" y="20"/>
                  </a:moveTo>
                  <a:lnTo>
                    <a:pt x="6" y="22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8" name="Freeform 5179"/>
            <p:cNvSpPr>
              <a:spLocks/>
            </p:cNvSpPr>
            <p:nvPr/>
          </p:nvSpPr>
          <p:spPr bwMode="auto">
            <a:xfrm>
              <a:off x="4014" y="3091"/>
              <a:ext cx="3" cy="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0 h 27"/>
                <a:gd name="T4" fmla="*/ 0 w 7"/>
                <a:gd name="T5" fmla="*/ 0 h 27"/>
                <a:gd name="T6" fmla="*/ 0 w 7"/>
                <a:gd name="T7" fmla="*/ 0 h 27"/>
                <a:gd name="T8" fmla="*/ 0 w 7"/>
                <a:gd name="T9" fmla="*/ 0 h 27"/>
                <a:gd name="T10" fmla="*/ 0 w 7"/>
                <a:gd name="T11" fmla="*/ 0 h 27"/>
                <a:gd name="T12" fmla="*/ 0 w 7"/>
                <a:gd name="T13" fmla="*/ 0 h 27"/>
                <a:gd name="T14" fmla="*/ 0 w 7"/>
                <a:gd name="T15" fmla="*/ 0 h 27"/>
                <a:gd name="T16" fmla="*/ 0 w 7"/>
                <a:gd name="T17" fmla="*/ 0 h 27"/>
                <a:gd name="T18" fmla="*/ 0 w 7"/>
                <a:gd name="T19" fmla="*/ 0 h 27"/>
                <a:gd name="T20" fmla="*/ 0 w 7"/>
                <a:gd name="T21" fmla="*/ 0 h 27"/>
                <a:gd name="T22" fmla="*/ 0 w 7"/>
                <a:gd name="T23" fmla="*/ 0 h 27"/>
                <a:gd name="T24" fmla="*/ 0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7" y="0"/>
                  </a:moveTo>
                  <a:lnTo>
                    <a:pt x="7" y="4"/>
                  </a:lnTo>
                  <a:lnTo>
                    <a:pt x="7" y="9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9" name="Freeform 5180"/>
            <p:cNvSpPr>
              <a:spLocks/>
            </p:cNvSpPr>
            <p:nvPr/>
          </p:nvSpPr>
          <p:spPr bwMode="auto">
            <a:xfrm>
              <a:off x="4012" y="308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0 w 16"/>
                <a:gd name="T11" fmla="*/ 1 h 18"/>
                <a:gd name="T12" fmla="*/ 0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1 h 18"/>
                <a:gd name="T42" fmla="*/ 1 w 16"/>
                <a:gd name="T43" fmla="*/ 1 h 18"/>
                <a:gd name="T44" fmla="*/ 1 w 16"/>
                <a:gd name="T45" fmla="*/ 0 h 18"/>
                <a:gd name="T46" fmla="*/ 1 w 16"/>
                <a:gd name="T47" fmla="*/ 0 h 18"/>
                <a:gd name="T48" fmla="*/ 1 w 16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8"/>
                <a:gd name="T77" fmla="*/ 16 w 16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8">
                  <a:moveTo>
                    <a:pt x="3" y="2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0" name="Freeform 5181"/>
            <p:cNvSpPr>
              <a:spLocks/>
            </p:cNvSpPr>
            <p:nvPr/>
          </p:nvSpPr>
          <p:spPr bwMode="auto">
            <a:xfrm>
              <a:off x="4014" y="3082"/>
              <a:ext cx="1" cy="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1" name="Freeform 5182"/>
            <p:cNvSpPr>
              <a:spLocks/>
            </p:cNvSpPr>
            <p:nvPr/>
          </p:nvSpPr>
          <p:spPr bwMode="auto">
            <a:xfrm>
              <a:off x="4015" y="3082"/>
              <a:ext cx="1" cy="3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0 h 8"/>
                <a:gd name="T4" fmla="*/ 1 w 2"/>
                <a:gd name="T5" fmla="*/ 0 h 8"/>
                <a:gd name="T6" fmla="*/ 1 w 2"/>
                <a:gd name="T7" fmla="*/ 0 h 8"/>
                <a:gd name="T8" fmla="*/ 0 w 2"/>
                <a:gd name="T9" fmla="*/ 0 h 8"/>
                <a:gd name="T10" fmla="*/ 0 w 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0" y="8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2" name="Freeform 5183"/>
            <p:cNvSpPr>
              <a:spLocks/>
            </p:cNvSpPr>
            <p:nvPr/>
          </p:nvSpPr>
          <p:spPr bwMode="auto">
            <a:xfrm>
              <a:off x="4014" y="3082"/>
              <a:ext cx="2" cy="3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w 6"/>
                <a:gd name="T15" fmla="*/ 0 h 8"/>
                <a:gd name="T16" fmla="*/ 0 w 6"/>
                <a:gd name="T17" fmla="*/ 0 h 8"/>
                <a:gd name="T18" fmla="*/ 0 w 6"/>
                <a:gd name="T19" fmla="*/ 0 h 8"/>
                <a:gd name="T20" fmla="*/ 0 w 6"/>
                <a:gd name="T21" fmla="*/ 0 h 8"/>
                <a:gd name="T22" fmla="*/ 0 w 6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6" y="6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3" name="Freeform 5184"/>
            <p:cNvSpPr>
              <a:spLocks/>
            </p:cNvSpPr>
            <p:nvPr/>
          </p:nvSpPr>
          <p:spPr bwMode="auto">
            <a:xfrm>
              <a:off x="4016" y="309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4" name="Freeform 5185"/>
            <p:cNvSpPr>
              <a:spLocks/>
            </p:cNvSpPr>
            <p:nvPr/>
          </p:nvSpPr>
          <p:spPr bwMode="auto">
            <a:xfrm>
              <a:off x="4015" y="3084"/>
              <a:ext cx="1" cy="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5" name="Freeform 5186"/>
            <p:cNvSpPr>
              <a:spLocks/>
            </p:cNvSpPr>
            <p:nvPr/>
          </p:nvSpPr>
          <p:spPr bwMode="auto">
            <a:xfrm>
              <a:off x="4014" y="3082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6" name="Freeform 5187"/>
            <p:cNvSpPr>
              <a:spLocks/>
            </p:cNvSpPr>
            <p:nvPr/>
          </p:nvSpPr>
          <p:spPr bwMode="auto">
            <a:xfrm>
              <a:off x="4015" y="3082"/>
              <a:ext cx="1" cy="2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0 h 6"/>
                <a:gd name="T10" fmla="*/ 1 w 2"/>
                <a:gd name="T11" fmla="*/ 0 h 6"/>
                <a:gd name="T12" fmla="*/ 0 w 2"/>
                <a:gd name="T13" fmla="*/ 0 h 6"/>
                <a:gd name="T14" fmla="*/ 1 w 2"/>
                <a:gd name="T15" fmla="*/ 0 h 6"/>
                <a:gd name="T16" fmla="*/ 1 w 2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" name="Freeform 5188"/>
            <p:cNvSpPr>
              <a:spLocks/>
            </p:cNvSpPr>
            <p:nvPr/>
          </p:nvSpPr>
          <p:spPr bwMode="auto">
            <a:xfrm>
              <a:off x="4004" y="2891"/>
              <a:ext cx="196" cy="181"/>
            </a:xfrm>
            <a:custGeom>
              <a:avLst/>
              <a:gdLst>
                <a:gd name="T0" fmla="*/ 3 w 393"/>
                <a:gd name="T1" fmla="*/ 1 h 362"/>
                <a:gd name="T2" fmla="*/ 0 w 393"/>
                <a:gd name="T3" fmla="*/ 0 h 362"/>
                <a:gd name="T4" fmla="*/ 0 w 393"/>
                <a:gd name="T5" fmla="*/ 1 h 362"/>
                <a:gd name="T6" fmla="*/ 3 w 393"/>
                <a:gd name="T7" fmla="*/ 3 h 362"/>
                <a:gd name="T8" fmla="*/ 3 w 393"/>
                <a:gd name="T9" fmla="*/ 1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62"/>
                <a:gd name="T17" fmla="*/ 393 w 39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62">
                  <a:moveTo>
                    <a:pt x="393" y="22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393" y="362"/>
                  </a:lnTo>
                  <a:lnTo>
                    <a:pt x="393" y="225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" name="Freeform 5189"/>
            <p:cNvSpPr>
              <a:spLocks/>
            </p:cNvSpPr>
            <p:nvPr/>
          </p:nvSpPr>
          <p:spPr bwMode="auto">
            <a:xfrm>
              <a:off x="4004" y="2804"/>
              <a:ext cx="344" cy="199"/>
            </a:xfrm>
            <a:custGeom>
              <a:avLst/>
              <a:gdLst>
                <a:gd name="T0" fmla="*/ 5 w 690"/>
                <a:gd name="T1" fmla="*/ 2 h 398"/>
                <a:gd name="T2" fmla="*/ 2 w 690"/>
                <a:gd name="T3" fmla="*/ 0 h 398"/>
                <a:gd name="T4" fmla="*/ 0 w 690"/>
                <a:gd name="T5" fmla="*/ 2 h 398"/>
                <a:gd name="T6" fmla="*/ 3 w 690"/>
                <a:gd name="T7" fmla="*/ 3 h 398"/>
                <a:gd name="T8" fmla="*/ 5 w 690"/>
                <a:gd name="T9" fmla="*/ 2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398"/>
                <a:gd name="T17" fmla="*/ 690 w 690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398">
                  <a:moveTo>
                    <a:pt x="690" y="227"/>
                  </a:moveTo>
                  <a:lnTo>
                    <a:pt x="297" y="0"/>
                  </a:lnTo>
                  <a:lnTo>
                    <a:pt x="0" y="173"/>
                  </a:lnTo>
                  <a:lnTo>
                    <a:pt x="393" y="398"/>
                  </a:lnTo>
                  <a:lnTo>
                    <a:pt x="690" y="2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" name="Freeform 5190"/>
            <p:cNvSpPr>
              <a:spLocks/>
            </p:cNvSpPr>
            <p:nvPr/>
          </p:nvSpPr>
          <p:spPr bwMode="auto">
            <a:xfrm>
              <a:off x="4200" y="2918"/>
              <a:ext cx="148" cy="154"/>
            </a:xfrm>
            <a:custGeom>
              <a:avLst/>
              <a:gdLst>
                <a:gd name="T0" fmla="*/ 2 w 297"/>
                <a:gd name="T1" fmla="*/ 0 h 308"/>
                <a:gd name="T2" fmla="*/ 0 w 297"/>
                <a:gd name="T3" fmla="*/ 1 h 308"/>
                <a:gd name="T4" fmla="*/ 0 w 297"/>
                <a:gd name="T5" fmla="*/ 2 h 308"/>
                <a:gd name="T6" fmla="*/ 2 w 297"/>
                <a:gd name="T7" fmla="*/ 1 h 308"/>
                <a:gd name="T8" fmla="*/ 2 w 297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308"/>
                <a:gd name="T17" fmla="*/ 297 w 297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308">
                  <a:moveTo>
                    <a:pt x="297" y="0"/>
                  </a:moveTo>
                  <a:lnTo>
                    <a:pt x="0" y="171"/>
                  </a:lnTo>
                  <a:lnTo>
                    <a:pt x="0" y="308"/>
                  </a:lnTo>
                  <a:lnTo>
                    <a:pt x="297" y="13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" name="Freeform 5191"/>
            <p:cNvSpPr>
              <a:spLocks/>
            </p:cNvSpPr>
            <p:nvPr/>
          </p:nvSpPr>
          <p:spPr bwMode="auto">
            <a:xfrm>
              <a:off x="4062" y="2893"/>
              <a:ext cx="79" cy="76"/>
            </a:xfrm>
            <a:custGeom>
              <a:avLst/>
              <a:gdLst>
                <a:gd name="T0" fmla="*/ 2 w 157"/>
                <a:gd name="T1" fmla="*/ 0 h 153"/>
                <a:gd name="T2" fmla="*/ 0 w 157"/>
                <a:gd name="T3" fmla="*/ 0 h 153"/>
                <a:gd name="T4" fmla="*/ 0 w 157"/>
                <a:gd name="T5" fmla="*/ 0 h 153"/>
                <a:gd name="T6" fmla="*/ 2 w 157"/>
                <a:gd name="T7" fmla="*/ 1 h 153"/>
                <a:gd name="T8" fmla="*/ 2 w 157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53"/>
                <a:gd name="T17" fmla="*/ 157 w 157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53">
                  <a:moveTo>
                    <a:pt x="157" y="9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57" y="153"/>
                  </a:lnTo>
                  <a:lnTo>
                    <a:pt x="157" y="9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" name="Freeform 5192"/>
            <p:cNvSpPr>
              <a:spLocks/>
            </p:cNvSpPr>
            <p:nvPr/>
          </p:nvSpPr>
          <p:spPr bwMode="auto">
            <a:xfrm>
              <a:off x="4062" y="2889"/>
              <a:ext cx="85" cy="49"/>
            </a:xfrm>
            <a:custGeom>
              <a:avLst/>
              <a:gdLst>
                <a:gd name="T0" fmla="*/ 1 w 170"/>
                <a:gd name="T1" fmla="*/ 1 h 97"/>
                <a:gd name="T2" fmla="*/ 1 w 170"/>
                <a:gd name="T3" fmla="*/ 0 h 97"/>
                <a:gd name="T4" fmla="*/ 0 w 170"/>
                <a:gd name="T5" fmla="*/ 1 h 97"/>
                <a:gd name="T6" fmla="*/ 1 w 170"/>
                <a:gd name="T7" fmla="*/ 1 h 97"/>
                <a:gd name="T8" fmla="*/ 1 w 170"/>
                <a:gd name="T9" fmla="*/ 1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97"/>
                <a:gd name="T17" fmla="*/ 170 w 170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97">
                  <a:moveTo>
                    <a:pt x="170" y="90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157" y="97"/>
                  </a:lnTo>
                  <a:lnTo>
                    <a:pt x="170" y="9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" name="Freeform 5193"/>
            <p:cNvSpPr>
              <a:spLocks/>
            </p:cNvSpPr>
            <p:nvPr/>
          </p:nvSpPr>
          <p:spPr bwMode="auto">
            <a:xfrm>
              <a:off x="4141" y="2934"/>
              <a:ext cx="6" cy="35"/>
            </a:xfrm>
            <a:custGeom>
              <a:avLst/>
              <a:gdLst>
                <a:gd name="T0" fmla="*/ 0 w 13"/>
                <a:gd name="T1" fmla="*/ 0 h 70"/>
                <a:gd name="T2" fmla="*/ 0 w 13"/>
                <a:gd name="T3" fmla="*/ 1 h 70"/>
                <a:gd name="T4" fmla="*/ 0 w 13"/>
                <a:gd name="T5" fmla="*/ 1 h 70"/>
                <a:gd name="T6" fmla="*/ 0 w 13"/>
                <a:gd name="T7" fmla="*/ 1 h 70"/>
                <a:gd name="T8" fmla="*/ 0 w 13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0"/>
                <a:gd name="T17" fmla="*/ 13 w 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0">
                  <a:moveTo>
                    <a:pt x="13" y="0"/>
                  </a:moveTo>
                  <a:lnTo>
                    <a:pt x="0" y="7"/>
                  </a:lnTo>
                  <a:lnTo>
                    <a:pt x="0" y="70"/>
                  </a:lnTo>
                  <a:lnTo>
                    <a:pt x="13" y="6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" name="Freeform 5194"/>
            <p:cNvSpPr>
              <a:spLocks/>
            </p:cNvSpPr>
            <p:nvPr/>
          </p:nvSpPr>
          <p:spPr bwMode="auto">
            <a:xfrm>
              <a:off x="4019" y="2936"/>
              <a:ext cx="158" cy="121"/>
            </a:xfrm>
            <a:custGeom>
              <a:avLst/>
              <a:gdLst>
                <a:gd name="T0" fmla="*/ 3 w 315"/>
                <a:gd name="T1" fmla="*/ 1 h 243"/>
                <a:gd name="T2" fmla="*/ 3 w 315"/>
                <a:gd name="T3" fmla="*/ 1 h 243"/>
                <a:gd name="T4" fmla="*/ 0 w 315"/>
                <a:gd name="T5" fmla="*/ 0 h 243"/>
                <a:gd name="T6" fmla="*/ 0 w 315"/>
                <a:gd name="T7" fmla="*/ 0 h 243"/>
                <a:gd name="T8" fmla="*/ 3 w 315"/>
                <a:gd name="T9" fmla="*/ 1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243"/>
                <a:gd name="T17" fmla="*/ 315 w 315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243">
                  <a:moveTo>
                    <a:pt x="315" y="243"/>
                  </a:moveTo>
                  <a:lnTo>
                    <a:pt x="315" y="18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15" y="2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" name="Freeform 5195"/>
            <p:cNvSpPr>
              <a:spLocks/>
            </p:cNvSpPr>
            <p:nvPr/>
          </p:nvSpPr>
          <p:spPr bwMode="auto">
            <a:xfrm>
              <a:off x="4019" y="2936"/>
              <a:ext cx="5" cy="31"/>
            </a:xfrm>
            <a:custGeom>
              <a:avLst/>
              <a:gdLst>
                <a:gd name="T0" fmla="*/ 1 w 9"/>
                <a:gd name="T1" fmla="*/ 0 h 63"/>
                <a:gd name="T2" fmla="*/ 0 w 9"/>
                <a:gd name="T3" fmla="*/ 0 h 63"/>
                <a:gd name="T4" fmla="*/ 0 w 9"/>
                <a:gd name="T5" fmla="*/ 0 h 63"/>
                <a:gd name="T6" fmla="*/ 1 w 9"/>
                <a:gd name="T7" fmla="*/ 0 h 63"/>
                <a:gd name="T8" fmla="*/ 1 w 9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3"/>
                <a:gd name="T17" fmla="*/ 9 w 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3">
                  <a:moveTo>
                    <a:pt x="9" y="3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9" y="5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" name="Freeform 5196"/>
            <p:cNvSpPr>
              <a:spLocks/>
            </p:cNvSpPr>
            <p:nvPr/>
          </p:nvSpPr>
          <p:spPr bwMode="auto">
            <a:xfrm>
              <a:off x="4019" y="2965"/>
              <a:ext cx="158" cy="92"/>
            </a:xfrm>
            <a:custGeom>
              <a:avLst/>
              <a:gdLst>
                <a:gd name="T0" fmla="*/ 3 w 315"/>
                <a:gd name="T1" fmla="*/ 1 h 186"/>
                <a:gd name="T2" fmla="*/ 1 w 315"/>
                <a:gd name="T3" fmla="*/ 0 h 186"/>
                <a:gd name="T4" fmla="*/ 0 w 315"/>
                <a:gd name="T5" fmla="*/ 0 h 186"/>
                <a:gd name="T6" fmla="*/ 3 w 315"/>
                <a:gd name="T7" fmla="*/ 1 h 186"/>
                <a:gd name="T8" fmla="*/ 3 w 315"/>
                <a:gd name="T9" fmla="*/ 1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186"/>
                <a:gd name="T17" fmla="*/ 315 w 31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186">
                  <a:moveTo>
                    <a:pt x="315" y="177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15" y="186"/>
                  </a:lnTo>
                  <a:lnTo>
                    <a:pt x="315" y="177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" name="Line 5197"/>
            <p:cNvSpPr>
              <a:spLocks noChangeShapeType="1"/>
            </p:cNvSpPr>
            <p:nvPr/>
          </p:nvSpPr>
          <p:spPr bwMode="auto">
            <a:xfrm flipV="1">
              <a:off x="4100" y="2982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" name="Line 5198"/>
            <p:cNvSpPr>
              <a:spLocks noChangeShapeType="1"/>
            </p:cNvSpPr>
            <p:nvPr/>
          </p:nvSpPr>
          <p:spPr bwMode="auto">
            <a:xfrm flipV="1">
              <a:off x="4114" y="2990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" name="Line 5199"/>
            <p:cNvSpPr>
              <a:spLocks noChangeShapeType="1"/>
            </p:cNvSpPr>
            <p:nvPr/>
          </p:nvSpPr>
          <p:spPr bwMode="auto">
            <a:xfrm flipV="1">
              <a:off x="4123" y="2995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" name="Line 5200"/>
            <p:cNvSpPr>
              <a:spLocks noChangeShapeType="1"/>
            </p:cNvSpPr>
            <p:nvPr/>
          </p:nvSpPr>
          <p:spPr bwMode="auto">
            <a:xfrm flipV="1">
              <a:off x="4132" y="3001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0" name="Line 5201"/>
            <p:cNvSpPr>
              <a:spLocks noChangeShapeType="1"/>
            </p:cNvSpPr>
            <p:nvPr/>
          </p:nvSpPr>
          <p:spPr bwMode="auto">
            <a:xfrm flipV="1">
              <a:off x="4141" y="3006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1" name="Line 5202"/>
            <p:cNvSpPr>
              <a:spLocks noChangeShapeType="1"/>
            </p:cNvSpPr>
            <p:nvPr/>
          </p:nvSpPr>
          <p:spPr bwMode="auto">
            <a:xfrm flipV="1">
              <a:off x="4150" y="301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2" name="Line 5203"/>
            <p:cNvSpPr>
              <a:spLocks noChangeShapeType="1"/>
            </p:cNvSpPr>
            <p:nvPr/>
          </p:nvSpPr>
          <p:spPr bwMode="auto">
            <a:xfrm flipV="1">
              <a:off x="4159" y="3016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3" name="Line 5204"/>
            <p:cNvSpPr>
              <a:spLocks noChangeShapeType="1"/>
            </p:cNvSpPr>
            <p:nvPr/>
          </p:nvSpPr>
          <p:spPr bwMode="auto">
            <a:xfrm flipV="1">
              <a:off x="4168" y="302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4" name="Freeform 5205"/>
            <p:cNvSpPr>
              <a:spLocks/>
            </p:cNvSpPr>
            <p:nvPr/>
          </p:nvSpPr>
          <p:spPr bwMode="auto">
            <a:xfrm>
              <a:off x="4114" y="3009"/>
              <a:ext cx="62" cy="44"/>
            </a:xfrm>
            <a:custGeom>
              <a:avLst/>
              <a:gdLst>
                <a:gd name="T0" fmla="*/ 1 w 124"/>
                <a:gd name="T1" fmla="*/ 1 h 88"/>
                <a:gd name="T2" fmla="*/ 0 w 124"/>
                <a:gd name="T3" fmla="*/ 0 h 88"/>
                <a:gd name="T4" fmla="*/ 0 w 124"/>
                <a:gd name="T5" fmla="*/ 1 h 88"/>
                <a:gd name="T6" fmla="*/ 1 w 124"/>
                <a:gd name="T7" fmla="*/ 1 h 88"/>
                <a:gd name="T8" fmla="*/ 1 w 124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88"/>
                <a:gd name="T17" fmla="*/ 124 w 12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88">
                  <a:moveTo>
                    <a:pt x="124" y="72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4" y="88"/>
                  </a:lnTo>
                  <a:lnTo>
                    <a:pt x="124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5" name="Freeform 5206"/>
            <p:cNvSpPr>
              <a:spLocks noEditPoints="1"/>
            </p:cNvSpPr>
            <p:nvPr/>
          </p:nvSpPr>
          <p:spPr bwMode="auto">
            <a:xfrm>
              <a:off x="4109" y="2925"/>
              <a:ext cx="12" cy="29"/>
            </a:xfrm>
            <a:custGeom>
              <a:avLst/>
              <a:gdLst>
                <a:gd name="T0" fmla="*/ 1 w 23"/>
                <a:gd name="T1" fmla="*/ 1 h 58"/>
                <a:gd name="T2" fmla="*/ 1 w 23"/>
                <a:gd name="T3" fmla="*/ 1 h 58"/>
                <a:gd name="T4" fmla="*/ 0 w 23"/>
                <a:gd name="T5" fmla="*/ 1 h 58"/>
                <a:gd name="T6" fmla="*/ 0 w 23"/>
                <a:gd name="T7" fmla="*/ 0 h 58"/>
                <a:gd name="T8" fmla="*/ 1 w 23"/>
                <a:gd name="T9" fmla="*/ 1 h 58"/>
                <a:gd name="T10" fmla="*/ 1 w 23"/>
                <a:gd name="T11" fmla="*/ 1 h 58"/>
                <a:gd name="T12" fmla="*/ 1 w 23"/>
                <a:gd name="T13" fmla="*/ 1 h 58"/>
                <a:gd name="T14" fmla="*/ 1 w 23"/>
                <a:gd name="T15" fmla="*/ 1 h 58"/>
                <a:gd name="T16" fmla="*/ 1 w 23"/>
                <a:gd name="T17" fmla="*/ 1 h 58"/>
                <a:gd name="T18" fmla="*/ 1 w 23"/>
                <a:gd name="T19" fmla="*/ 1 h 58"/>
                <a:gd name="T20" fmla="*/ 1 w 23"/>
                <a:gd name="T21" fmla="*/ 1 h 58"/>
                <a:gd name="T22" fmla="*/ 1 w 23"/>
                <a:gd name="T23" fmla="*/ 1 h 58"/>
                <a:gd name="T24" fmla="*/ 1 w 23"/>
                <a:gd name="T25" fmla="*/ 1 h 58"/>
                <a:gd name="T26" fmla="*/ 1 w 23"/>
                <a:gd name="T27" fmla="*/ 1 h 58"/>
                <a:gd name="T28" fmla="*/ 1 w 23"/>
                <a:gd name="T29" fmla="*/ 1 h 58"/>
                <a:gd name="T30" fmla="*/ 1 w 23"/>
                <a:gd name="T31" fmla="*/ 1 h 58"/>
                <a:gd name="T32" fmla="*/ 1 w 23"/>
                <a:gd name="T33" fmla="*/ 1 h 58"/>
                <a:gd name="T34" fmla="*/ 1 w 23"/>
                <a:gd name="T35" fmla="*/ 1 h 58"/>
                <a:gd name="T36" fmla="*/ 1 w 23"/>
                <a:gd name="T37" fmla="*/ 1 h 58"/>
                <a:gd name="T38" fmla="*/ 1 w 23"/>
                <a:gd name="T39" fmla="*/ 1 h 58"/>
                <a:gd name="T40" fmla="*/ 1 w 23"/>
                <a:gd name="T41" fmla="*/ 1 h 58"/>
                <a:gd name="T42" fmla="*/ 1 w 23"/>
                <a:gd name="T43" fmla="*/ 1 h 58"/>
                <a:gd name="T44" fmla="*/ 1 w 23"/>
                <a:gd name="T45" fmla="*/ 1 h 58"/>
                <a:gd name="T46" fmla="*/ 1 w 23"/>
                <a:gd name="T47" fmla="*/ 1 h 58"/>
                <a:gd name="T48" fmla="*/ 1 w 23"/>
                <a:gd name="T49" fmla="*/ 1 h 58"/>
                <a:gd name="T50" fmla="*/ 1 w 23"/>
                <a:gd name="T51" fmla="*/ 1 h 58"/>
                <a:gd name="T52" fmla="*/ 1 w 23"/>
                <a:gd name="T53" fmla="*/ 1 h 58"/>
                <a:gd name="T54" fmla="*/ 1 w 23"/>
                <a:gd name="T55" fmla="*/ 1 h 58"/>
                <a:gd name="T56" fmla="*/ 1 w 23"/>
                <a:gd name="T57" fmla="*/ 1 h 58"/>
                <a:gd name="T58" fmla="*/ 1 w 23"/>
                <a:gd name="T59" fmla="*/ 1 h 58"/>
                <a:gd name="T60" fmla="*/ 1 w 23"/>
                <a:gd name="T61" fmla="*/ 1 h 58"/>
                <a:gd name="T62" fmla="*/ 1 w 23"/>
                <a:gd name="T63" fmla="*/ 1 h 58"/>
                <a:gd name="T64" fmla="*/ 1 w 23"/>
                <a:gd name="T65" fmla="*/ 1 h 58"/>
                <a:gd name="T66" fmla="*/ 1 w 23"/>
                <a:gd name="T67" fmla="*/ 1 h 58"/>
                <a:gd name="T68" fmla="*/ 1 w 23"/>
                <a:gd name="T69" fmla="*/ 1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58"/>
                <a:gd name="T107" fmla="*/ 23 w 23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58">
                  <a:moveTo>
                    <a:pt x="7" y="29"/>
                  </a:moveTo>
                  <a:lnTo>
                    <a:pt x="7" y="4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20" y="13"/>
                  </a:lnTo>
                  <a:lnTo>
                    <a:pt x="22" y="16"/>
                  </a:lnTo>
                  <a:lnTo>
                    <a:pt x="23" y="24"/>
                  </a:lnTo>
                  <a:lnTo>
                    <a:pt x="22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2" y="36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3" y="54"/>
                  </a:lnTo>
                  <a:lnTo>
                    <a:pt x="23" y="58"/>
                  </a:lnTo>
                  <a:lnTo>
                    <a:pt x="16" y="54"/>
                  </a:lnTo>
                  <a:lnTo>
                    <a:pt x="16" y="49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4" y="34"/>
                  </a:lnTo>
                  <a:lnTo>
                    <a:pt x="9" y="29"/>
                  </a:lnTo>
                  <a:lnTo>
                    <a:pt x="7" y="29"/>
                  </a:lnTo>
                  <a:close/>
                  <a:moveTo>
                    <a:pt x="7" y="22"/>
                  </a:moveTo>
                  <a:lnTo>
                    <a:pt x="13" y="25"/>
                  </a:lnTo>
                  <a:lnTo>
                    <a:pt x="14" y="25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5"/>
                  </a:lnTo>
                  <a:lnTo>
                    <a:pt x="13" y="13"/>
                  </a:lnTo>
                  <a:lnTo>
                    <a:pt x="7" y="9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6" name="Freeform 5207"/>
            <p:cNvSpPr>
              <a:spLocks/>
            </p:cNvSpPr>
            <p:nvPr/>
          </p:nvSpPr>
          <p:spPr bwMode="auto">
            <a:xfrm>
              <a:off x="4123" y="2932"/>
              <a:ext cx="9" cy="28"/>
            </a:xfrm>
            <a:custGeom>
              <a:avLst/>
              <a:gdLst>
                <a:gd name="T0" fmla="*/ 0 w 18"/>
                <a:gd name="T1" fmla="*/ 1 h 55"/>
                <a:gd name="T2" fmla="*/ 0 w 18"/>
                <a:gd name="T3" fmla="*/ 0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1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1 w 18"/>
                <a:gd name="T17" fmla="*/ 1 h 55"/>
                <a:gd name="T18" fmla="*/ 1 w 18"/>
                <a:gd name="T19" fmla="*/ 1 h 55"/>
                <a:gd name="T20" fmla="*/ 1 w 18"/>
                <a:gd name="T21" fmla="*/ 1 h 55"/>
                <a:gd name="T22" fmla="*/ 1 w 18"/>
                <a:gd name="T23" fmla="*/ 1 h 55"/>
                <a:gd name="T24" fmla="*/ 0 w 18"/>
                <a:gd name="T25" fmla="*/ 1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5"/>
                <a:gd name="T41" fmla="*/ 18 w 18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5">
                  <a:moveTo>
                    <a:pt x="0" y="46"/>
                  </a:moveTo>
                  <a:lnTo>
                    <a:pt x="0" y="0"/>
                  </a:lnTo>
                  <a:lnTo>
                    <a:pt x="18" y="10"/>
                  </a:lnTo>
                  <a:lnTo>
                    <a:pt x="18" y="18"/>
                  </a:lnTo>
                  <a:lnTo>
                    <a:pt x="5" y="10"/>
                  </a:lnTo>
                  <a:lnTo>
                    <a:pt x="5" y="23"/>
                  </a:lnTo>
                  <a:lnTo>
                    <a:pt x="16" y="28"/>
                  </a:lnTo>
                  <a:lnTo>
                    <a:pt x="16" y="36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7" name="Line 5208"/>
            <p:cNvSpPr>
              <a:spLocks noChangeShapeType="1"/>
            </p:cNvSpPr>
            <p:nvPr/>
          </p:nvSpPr>
          <p:spPr bwMode="auto">
            <a:xfrm flipV="1">
              <a:off x="4068" y="2964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8" name="Line 5209"/>
            <p:cNvSpPr>
              <a:spLocks noChangeShapeType="1"/>
            </p:cNvSpPr>
            <p:nvPr/>
          </p:nvSpPr>
          <p:spPr bwMode="auto">
            <a:xfrm flipV="1">
              <a:off x="4077" y="2969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" name="Line 5210"/>
            <p:cNvSpPr>
              <a:spLocks noChangeShapeType="1"/>
            </p:cNvSpPr>
            <p:nvPr/>
          </p:nvSpPr>
          <p:spPr bwMode="auto">
            <a:xfrm flipV="1">
              <a:off x="4086" y="2975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" name="Freeform 5211"/>
            <p:cNvSpPr>
              <a:spLocks/>
            </p:cNvSpPr>
            <p:nvPr/>
          </p:nvSpPr>
          <p:spPr bwMode="auto">
            <a:xfrm>
              <a:off x="4083" y="2909"/>
              <a:ext cx="11" cy="27"/>
            </a:xfrm>
            <a:custGeom>
              <a:avLst/>
              <a:gdLst>
                <a:gd name="T0" fmla="*/ 0 w 21"/>
                <a:gd name="T1" fmla="*/ 0 h 54"/>
                <a:gd name="T2" fmla="*/ 1 w 21"/>
                <a:gd name="T3" fmla="*/ 1 h 54"/>
                <a:gd name="T4" fmla="*/ 1 w 21"/>
                <a:gd name="T5" fmla="*/ 1 h 54"/>
                <a:gd name="T6" fmla="*/ 1 w 21"/>
                <a:gd name="T7" fmla="*/ 1 h 54"/>
                <a:gd name="T8" fmla="*/ 1 w 21"/>
                <a:gd name="T9" fmla="*/ 1 h 54"/>
                <a:gd name="T10" fmla="*/ 1 w 21"/>
                <a:gd name="T11" fmla="*/ 1 h 54"/>
                <a:gd name="T12" fmla="*/ 1 w 21"/>
                <a:gd name="T13" fmla="*/ 1 h 54"/>
                <a:gd name="T14" fmla="*/ 0 w 21"/>
                <a:gd name="T15" fmla="*/ 1 h 54"/>
                <a:gd name="T16" fmla="*/ 0 w 21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4"/>
                <a:gd name="T29" fmla="*/ 21 w 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4">
                  <a:moveTo>
                    <a:pt x="0" y="0"/>
                  </a:moveTo>
                  <a:lnTo>
                    <a:pt x="21" y="12"/>
                  </a:lnTo>
                  <a:lnTo>
                    <a:pt x="21" y="20"/>
                  </a:lnTo>
                  <a:lnTo>
                    <a:pt x="14" y="16"/>
                  </a:lnTo>
                  <a:lnTo>
                    <a:pt x="14" y="54"/>
                  </a:lnTo>
                  <a:lnTo>
                    <a:pt x="7" y="50"/>
                  </a:lnTo>
                  <a:lnTo>
                    <a:pt x="7" y="1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1" name="Freeform 5212"/>
            <p:cNvSpPr>
              <a:spLocks noEditPoints="1"/>
            </p:cNvSpPr>
            <p:nvPr/>
          </p:nvSpPr>
          <p:spPr bwMode="auto">
            <a:xfrm>
              <a:off x="4096" y="2918"/>
              <a:ext cx="10" cy="26"/>
            </a:xfrm>
            <a:custGeom>
              <a:avLst/>
              <a:gdLst>
                <a:gd name="T0" fmla="*/ 0 w 22"/>
                <a:gd name="T1" fmla="*/ 1 h 52"/>
                <a:gd name="T2" fmla="*/ 0 w 22"/>
                <a:gd name="T3" fmla="*/ 1 h 52"/>
                <a:gd name="T4" fmla="*/ 0 w 22"/>
                <a:gd name="T5" fmla="*/ 1 h 52"/>
                <a:gd name="T6" fmla="*/ 0 w 22"/>
                <a:gd name="T7" fmla="*/ 1 h 52"/>
                <a:gd name="T8" fmla="*/ 0 w 22"/>
                <a:gd name="T9" fmla="*/ 0 h 52"/>
                <a:gd name="T10" fmla="*/ 0 w 22"/>
                <a:gd name="T11" fmla="*/ 1 h 52"/>
                <a:gd name="T12" fmla="*/ 0 w 22"/>
                <a:gd name="T13" fmla="*/ 1 h 52"/>
                <a:gd name="T14" fmla="*/ 0 w 22"/>
                <a:gd name="T15" fmla="*/ 1 h 52"/>
                <a:gd name="T16" fmla="*/ 0 w 22"/>
                <a:gd name="T17" fmla="*/ 1 h 52"/>
                <a:gd name="T18" fmla="*/ 0 w 22"/>
                <a:gd name="T19" fmla="*/ 1 h 52"/>
                <a:gd name="T20" fmla="*/ 0 w 22"/>
                <a:gd name="T21" fmla="*/ 1 h 52"/>
                <a:gd name="T22" fmla="*/ 0 w 22"/>
                <a:gd name="T23" fmla="*/ 1 h 52"/>
                <a:gd name="T24" fmla="*/ 0 w 22"/>
                <a:gd name="T25" fmla="*/ 1 h 52"/>
                <a:gd name="T26" fmla="*/ 0 w 22"/>
                <a:gd name="T27" fmla="*/ 1 h 52"/>
                <a:gd name="T28" fmla="*/ 0 w 22"/>
                <a:gd name="T29" fmla="*/ 1 h 52"/>
                <a:gd name="T30" fmla="*/ 0 w 22"/>
                <a:gd name="T31" fmla="*/ 1 h 52"/>
                <a:gd name="T32" fmla="*/ 0 w 22"/>
                <a:gd name="T33" fmla="*/ 1 h 52"/>
                <a:gd name="T34" fmla="*/ 0 w 22"/>
                <a:gd name="T35" fmla="*/ 1 h 52"/>
                <a:gd name="T36" fmla="*/ 0 w 22"/>
                <a:gd name="T37" fmla="*/ 1 h 52"/>
                <a:gd name="T38" fmla="*/ 0 w 22"/>
                <a:gd name="T39" fmla="*/ 1 h 52"/>
                <a:gd name="T40" fmla="*/ 0 w 22"/>
                <a:gd name="T41" fmla="*/ 1 h 52"/>
                <a:gd name="T42" fmla="*/ 0 w 22"/>
                <a:gd name="T43" fmla="*/ 1 h 52"/>
                <a:gd name="T44" fmla="*/ 0 w 22"/>
                <a:gd name="T45" fmla="*/ 1 h 52"/>
                <a:gd name="T46" fmla="*/ 0 w 22"/>
                <a:gd name="T47" fmla="*/ 1 h 52"/>
                <a:gd name="T48" fmla="*/ 0 w 22"/>
                <a:gd name="T49" fmla="*/ 1 h 52"/>
                <a:gd name="T50" fmla="*/ 0 w 22"/>
                <a:gd name="T51" fmla="*/ 1 h 52"/>
                <a:gd name="T52" fmla="*/ 0 w 22"/>
                <a:gd name="T53" fmla="*/ 1 h 52"/>
                <a:gd name="T54" fmla="*/ 0 w 22"/>
                <a:gd name="T55" fmla="*/ 1 h 52"/>
                <a:gd name="T56" fmla="*/ 0 w 22"/>
                <a:gd name="T57" fmla="*/ 1 h 52"/>
                <a:gd name="T58" fmla="*/ 0 w 22"/>
                <a:gd name="T59" fmla="*/ 1 h 52"/>
                <a:gd name="T60" fmla="*/ 0 w 22"/>
                <a:gd name="T61" fmla="*/ 1 h 52"/>
                <a:gd name="T62" fmla="*/ 0 w 22"/>
                <a:gd name="T63" fmla="*/ 1 h 52"/>
                <a:gd name="T64" fmla="*/ 0 w 22"/>
                <a:gd name="T65" fmla="*/ 1 h 52"/>
                <a:gd name="T66" fmla="*/ 0 w 22"/>
                <a:gd name="T67" fmla="*/ 1 h 52"/>
                <a:gd name="T68" fmla="*/ 0 w 22"/>
                <a:gd name="T69" fmla="*/ 1 h 52"/>
                <a:gd name="T70" fmla="*/ 0 w 22"/>
                <a:gd name="T71" fmla="*/ 1 h 52"/>
                <a:gd name="T72" fmla="*/ 0 w 22"/>
                <a:gd name="T73" fmla="*/ 1 h 52"/>
                <a:gd name="T74" fmla="*/ 0 w 22"/>
                <a:gd name="T75" fmla="*/ 1 h 52"/>
                <a:gd name="T76" fmla="*/ 0 w 22"/>
                <a:gd name="T77" fmla="*/ 1 h 52"/>
                <a:gd name="T78" fmla="*/ 0 w 22"/>
                <a:gd name="T79" fmla="*/ 1 h 52"/>
                <a:gd name="T80" fmla="*/ 0 w 22"/>
                <a:gd name="T81" fmla="*/ 1 h 52"/>
                <a:gd name="T82" fmla="*/ 0 w 22"/>
                <a:gd name="T83" fmla="*/ 1 h 52"/>
                <a:gd name="T84" fmla="*/ 0 w 22"/>
                <a:gd name="T85" fmla="*/ 1 h 52"/>
                <a:gd name="T86" fmla="*/ 0 w 22"/>
                <a:gd name="T87" fmla="*/ 1 h 52"/>
                <a:gd name="T88" fmla="*/ 0 w 22"/>
                <a:gd name="T89" fmla="*/ 1 h 52"/>
                <a:gd name="T90" fmla="*/ 0 w 22"/>
                <a:gd name="T91" fmla="*/ 1 h 52"/>
                <a:gd name="T92" fmla="*/ 0 w 22"/>
                <a:gd name="T93" fmla="*/ 1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"/>
                <a:gd name="T142" fmla="*/ 0 h 52"/>
                <a:gd name="T143" fmla="*/ 22 w 2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" h="52">
                  <a:moveTo>
                    <a:pt x="0" y="16"/>
                  </a:moveTo>
                  <a:lnTo>
                    <a:pt x="0" y="9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7" y="48"/>
                  </a:lnTo>
                  <a:lnTo>
                    <a:pt x="5" y="45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7" y="30"/>
                  </a:moveTo>
                  <a:lnTo>
                    <a:pt x="7" y="38"/>
                  </a:lnTo>
                  <a:lnTo>
                    <a:pt x="9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6" y="36"/>
                  </a:lnTo>
                  <a:lnTo>
                    <a:pt x="16" y="23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11"/>
                  </a:lnTo>
                  <a:lnTo>
                    <a:pt x="7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2" name="Line 5213"/>
            <p:cNvSpPr>
              <a:spLocks noChangeShapeType="1"/>
            </p:cNvSpPr>
            <p:nvPr/>
          </p:nvSpPr>
          <p:spPr bwMode="auto">
            <a:xfrm flipV="1">
              <a:off x="4041" y="294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3" name="Line 5214"/>
            <p:cNvSpPr>
              <a:spLocks noChangeShapeType="1"/>
            </p:cNvSpPr>
            <p:nvPr/>
          </p:nvSpPr>
          <p:spPr bwMode="auto">
            <a:xfrm flipV="1">
              <a:off x="4050" y="2953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4" name="Line 5215"/>
            <p:cNvSpPr>
              <a:spLocks noChangeShapeType="1"/>
            </p:cNvSpPr>
            <p:nvPr/>
          </p:nvSpPr>
          <p:spPr bwMode="auto">
            <a:xfrm flipV="1">
              <a:off x="4059" y="295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5" name="Freeform 5216"/>
            <p:cNvSpPr>
              <a:spLocks/>
            </p:cNvSpPr>
            <p:nvPr/>
          </p:nvSpPr>
          <p:spPr bwMode="auto">
            <a:xfrm>
              <a:off x="4071" y="2904"/>
              <a:ext cx="10" cy="26"/>
            </a:xfrm>
            <a:custGeom>
              <a:avLst/>
              <a:gdLst>
                <a:gd name="T0" fmla="*/ 1 w 20"/>
                <a:gd name="T1" fmla="*/ 1 h 50"/>
                <a:gd name="T2" fmla="*/ 1 w 20"/>
                <a:gd name="T3" fmla="*/ 1 h 50"/>
                <a:gd name="T4" fmla="*/ 1 w 20"/>
                <a:gd name="T5" fmla="*/ 1 h 50"/>
                <a:gd name="T6" fmla="*/ 1 w 20"/>
                <a:gd name="T7" fmla="*/ 1 h 50"/>
                <a:gd name="T8" fmla="*/ 1 w 20"/>
                <a:gd name="T9" fmla="*/ 1 h 50"/>
                <a:gd name="T10" fmla="*/ 1 w 20"/>
                <a:gd name="T11" fmla="*/ 1 h 50"/>
                <a:gd name="T12" fmla="*/ 1 w 20"/>
                <a:gd name="T13" fmla="*/ 1 h 50"/>
                <a:gd name="T14" fmla="*/ 1 w 20"/>
                <a:gd name="T15" fmla="*/ 1 h 50"/>
                <a:gd name="T16" fmla="*/ 1 w 20"/>
                <a:gd name="T17" fmla="*/ 1 h 50"/>
                <a:gd name="T18" fmla="*/ 1 w 20"/>
                <a:gd name="T19" fmla="*/ 1 h 50"/>
                <a:gd name="T20" fmla="*/ 1 w 20"/>
                <a:gd name="T21" fmla="*/ 1 h 50"/>
                <a:gd name="T22" fmla="*/ 1 w 20"/>
                <a:gd name="T23" fmla="*/ 1 h 50"/>
                <a:gd name="T24" fmla="*/ 1 w 20"/>
                <a:gd name="T25" fmla="*/ 1 h 50"/>
                <a:gd name="T26" fmla="*/ 1 w 20"/>
                <a:gd name="T27" fmla="*/ 1 h 50"/>
                <a:gd name="T28" fmla="*/ 1 w 20"/>
                <a:gd name="T29" fmla="*/ 1 h 50"/>
                <a:gd name="T30" fmla="*/ 1 w 20"/>
                <a:gd name="T31" fmla="*/ 1 h 50"/>
                <a:gd name="T32" fmla="*/ 1 w 20"/>
                <a:gd name="T33" fmla="*/ 1 h 50"/>
                <a:gd name="T34" fmla="*/ 1 w 20"/>
                <a:gd name="T35" fmla="*/ 1 h 50"/>
                <a:gd name="T36" fmla="*/ 1 w 20"/>
                <a:gd name="T37" fmla="*/ 1 h 50"/>
                <a:gd name="T38" fmla="*/ 1 w 20"/>
                <a:gd name="T39" fmla="*/ 1 h 50"/>
                <a:gd name="T40" fmla="*/ 0 w 20"/>
                <a:gd name="T41" fmla="*/ 1 h 50"/>
                <a:gd name="T42" fmla="*/ 0 w 20"/>
                <a:gd name="T43" fmla="*/ 1 h 50"/>
                <a:gd name="T44" fmla="*/ 0 w 20"/>
                <a:gd name="T45" fmla="*/ 1 h 50"/>
                <a:gd name="T46" fmla="*/ 1 w 20"/>
                <a:gd name="T47" fmla="*/ 1 h 50"/>
                <a:gd name="T48" fmla="*/ 1 w 20"/>
                <a:gd name="T49" fmla="*/ 1 h 50"/>
                <a:gd name="T50" fmla="*/ 1 w 20"/>
                <a:gd name="T51" fmla="*/ 1 h 50"/>
                <a:gd name="T52" fmla="*/ 1 w 20"/>
                <a:gd name="T53" fmla="*/ 1 h 50"/>
                <a:gd name="T54" fmla="*/ 1 w 20"/>
                <a:gd name="T55" fmla="*/ 1 h 50"/>
                <a:gd name="T56" fmla="*/ 1 w 20"/>
                <a:gd name="T57" fmla="*/ 1 h 50"/>
                <a:gd name="T58" fmla="*/ 1 w 20"/>
                <a:gd name="T59" fmla="*/ 1 h 50"/>
                <a:gd name="T60" fmla="*/ 1 w 20"/>
                <a:gd name="T61" fmla="*/ 1 h 50"/>
                <a:gd name="T62" fmla="*/ 1 w 20"/>
                <a:gd name="T63" fmla="*/ 1 h 50"/>
                <a:gd name="T64" fmla="*/ 1 w 20"/>
                <a:gd name="T65" fmla="*/ 1 h 50"/>
                <a:gd name="T66" fmla="*/ 1 w 20"/>
                <a:gd name="T67" fmla="*/ 1 h 50"/>
                <a:gd name="T68" fmla="*/ 1 w 20"/>
                <a:gd name="T69" fmla="*/ 1 h 50"/>
                <a:gd name="T70" fmla="*/ 0 w 20"/>
                <a:gd name="T71" fmla="*/ 1 h 50"/>
                <a:gd name="T72" fmla="*/ 0 w 20"/>
                <a:gd name="T73" fmla="*/ 1 h 50"/>
                <a:gd name="T74" fmla="*/ 0 w 20"/>
                <a:gd name="T75" fmla="*/ 1 h 50"/>
                <a:gd name="T76" fmla="*/ 1 w 20"/>
                <a:gd name="T77" fmla="*/ 0 h 50"/>
                <a:gd name="T78" fmla="*/ 1 w 20"/>
                <a:gd name="T79" fmla="*/ 0 h 50"/>
                <a:gd name="T80" fmla="*/ 1 w 20"/>
                <a:gd name="T81" fmla="*/ 0 h 50"/>
                <a:gd name="T82" fmla="*/ 1 w 20"/>
                <a:gd name="T83" fmla="*/ 1 h 50"/>
                <a:gd name="T84" fmla="*/ 1 w 20"/>
                <a:gd name="T85" fmla="*/ 1 h 50"/>
                <a:gd name="T86" fmla="*/ 1 w 20"/>
                <a:gd name="T87" fmla="*/ 1 h 50"/>
                <a:gd name="T88" fmla="*/ 1 w 20"/>
                <a:gd name="T89" fmla="*/ 1 h 50"/>
                <a:gd name="T90" fmla="*/ 1 w 20"/>
                <a:gd name="T91" fmla="*/ 1 h 50"/>
                <a:gd name="T92" fmla="*/ 1 w 20"/>
                <a:gd name="T93" fmla="*/ 1 h 50"/>
                <a:gd name="T94" fmla="*/ 1 w 20"/>
                <a:gd name="T95" fmla="*/ 1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50"/>
                <a:gd name="T146" fmla="*/ 20 w 20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50">
                  <a:moveTo>
                    <a:pt x="15" y="18"/>
                  </a:moveTo>
                  <a:lnTo>
                    <a:pt x="13" y="12"/>
                  </a:lnTo>
                  <a:lnTo>
                    <a:pt x="13" y="9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8" y="30"/>
                  </a:lnTo>
                  <a:lnTo>
                    <a:pt x="20" y="36"/>
                  </a:lnTo>
                  <a:lnTo>
                    <a:pt x="20" y="41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6" y="23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7" y="5"/>
                  </a:lnTo>
                  <a:lnTo>
                    <a:pt x="18" y="12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6" name="Line 5217"/>
            <p:cNvSpPr>
              <a:spLocks noChangeShapeType="1"/>
            </p:cNvSpPr>
            <p:nvPr/>
          </p:nvSpPr>
          <p:spPr bwMode="auto">
            <a:xfrm flipV="1">
              <a:off x="4032" y="2943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7" name="Freeform 5218"/>
            <p:cNvSpPr>
              <a:spLocks/>
            </p:cNvSpPr>
            <p:nvPr/>
          </p:nvSpPr>
          <p:spPr bwMode="auto">
            <a:xfrm>
              <a:off x="4024" y="2958"/>
              <a:ext cx="62" cy="43"/>
            </a:xfrm>
            <a:custGeom>
              <a:avLst/>
              <a:gdLst>
                <a:gd name="T0" fmla="*/ 1 w 124"/>
                <a:gd name="T1" fmla="*/ 1 h 86"/>
                <a:gd name="T2" fmla="*/ 0 w 124"/>
                <a:gd name="T3" fmla="*/ 0 h 86"/>
                <a:gd name="T4" fmla="*/ 0 w 124"/>
                <a:gd name="T5" fmla="*/ 1 h 86"/>
                <a:gd name="T6" fmla="*/ 1 w 124"/>
                <a:gd name="T7" fmla="*/ 1 h 86"/>
                <a:gd name="T8" fmla="*/ 1 w 124"/>
                <a:gd name="T9" fmla="*/ 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86"/>
                <a:gd name="T17" fmla="*/ 124 w 124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86">
                  <a:moveTo>
                    <a:pt x="124" y="7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4" y="86"/>
                  </a:lnTo>
                  <a:lnTo>
                    <a:pt x="124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8" name="Freeform 5219"/>
            <p:cNvSpPr>
              <a:spLocks/>
            </p:cNvSpPr>
            <p:nvPr/>
          </p:nvSpPr>
          <p:spPr bwMode="auto">
            <a:xfrm>
              <a:off x="4500" y="2788"/>
              <a:ext cx="14" cy="7"/>
            </a:xfrm>
            <a:custGeom>
              <a:avLst/>
              <a:gdLst>
                <a:gd name="T0" fmla="*/ 0 w 29"/>
                <a:gd name="T1" fmla="*/ 1 h 12"/>
                <a:gd name="T2" fmla="*/ 0 w 29"/>
                <a:gd name="T3" fmla="*/ 1 h 12"/>
                <a:gd name="T4" fmla="*/ 0 w 29"/>
                <a:gd name="T5" fmla="*/ 1 h 12"/>
                <a:gd name="T6" fmla="*/ 0 w 29"/>
                <a:gd name="T7" fmla="*/ 1 h 12"/>
                <a:gd name="T8" fmla="*/ 0 w 29"/>
                <a:gd name="T9" fmla="*/ 1 h 12"/>
                <a:gd name="T10" fmla="*/ 0 w 29"/>
                <a:gd name="T11" fmla="*/ 1 h 12"/>
                <a:gd name="T12" fmla="*/ 0 w 29"/>
                <a:gd name="T13" fmla="*/ 0 h 12"/>
                <a:gd name="T14" fmla="*/ 0 w 29"/>
                <a:gd name="T15" fmla="*/ 1 h 12"/>
                <a:gd name="T16" fmla="*/ 0 w 29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2"/>
                <a:gd name="T29" fmla="*/ 29 w 2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2">
                  <a:moveTo>
                    <a:pt x="11" y="9"/>
                  </a:moveTo>
                  <a:lnTo>
                    <a:pt x="2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9" y="7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9" name="Freeform 5220"/>
            <p:cNvSpPr>
              <a:spLocks/>
            </p:cNvSpPr>
            <p:nvPr/>
          </p:nvSpPr>
          <p:spPr bwMode="auto">
            <a:xfrm>
              <a:off x="4501" y="2789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1 w 29"/>
                <a:gd name="T3" fmla="*/ 0 h 11"/>
                <a:gd name="T4" fmla="*/ 1 w 29"/>
                <a:gd name="T5" fmla="*/ 1 h 11"/>
                <a:gd name="T6" fmla="*/ 1 w 29"/>
                <a:gd name="T7" fmla="*/ 1 h 11"/>
                <a:gd name="T8" fmla="*/ 1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1 w 29"/>
                <a:gd name="T15" fmla="*/ 1 h 11"/>
                <a:gd name="T16" fmla="*/ 1 w 29"/>
                <a:gd name="T17" fmla="*/ 1 h 11"/>
                <a:gd name="T18" fmla="*/ 1 w 29"/>
                <a:gd name="T19" fmla="*/ 0 h 11"/>
                <a:gd name="T20" fmla="*/ 1 w 29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1"/>
                <a:gd name="T35" fmla="*/ 29 w 29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1">
                  <a:moveTo>
                    <a:pt x="29" y="0"/>
                  </a:moveTo>
                  <a:lnTo>
                    <a:pt x="27" y="0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0" name="Freeform 5221"/>
            <p:cNvSpPr>
              <a:spLocks/>
            </p:cNvSpPr>
            <p:nvPr/>
          </p:nvSpPr>
          <p:spPr bwMode="auto">
            <a:xfrm>
              <a:off x="4500" y="2794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1 h 2"/>
                <a:gd name="T4" fmla="*/ 0 w 6"/>
                <a:gd name="T5" fmla="*/ 1 h 2"/>
                <a:gd name="T6" fmla="*/ 0 w 6"/>
                <a:gd name="T7" fmla="*/ 1 h 2"/>
                <a:gd name="T8" fmla="*/ 0 w 6"/>
                <a:gd name="T9" fmla="*/ 0 h 2"/>
                <a:gd name="T10" fmla="*/ 0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1" name="Freeform 5222"/>
            <p:cNvSpPr>
              <a:spLocks/>
            </p:cNvSpPr>
            <p:nvPr/>
          </p:nvSpPr>
          <p:spPr bwMode="auto">
            <a:xfrm>
              <a:off x="4498" y="2794"/>
              <a:ext cx="3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1 h 2"/>
                <a:gd name="T8" fmla="*/ 0 w 7"/>
                <a:gd name="T9" fmla="*/ 0 h 2"/>
                <a:gd name="T10" fmla="*/ 0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7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2" name="Freeform 5223"/>
            <p:cNvSpPr>
              <a:spLocks/>
            </p:cNvSpPr>
            <p:nvPr/>
          </p:nvSpPr>
          <p:spPr bwMode="auto">
            <a:xfrm>
              <a:off x="4511" y="2786"/>
              <a:ext cx="12" cy="4"/>
            </a:xfrm>
            <a:custGeom>
              <a:avLst/>
              <a:gdLst>
                <a:gd name="T0" fmla="*/ 1 w 23"/>
                <a:gd name="T1" fmla="*/ 0 h 7"/>
                <a:gd name="T2" fmla="*/ 1 w 23"/>
                <a:gd name="T3" fmla="*/ 0 h 7"/>
                <a:gd name="T4" fmla="*/ 1 w 23"/>
                <a:gd name="T5" fmla="*/ 1 h 7"/>
                <a:gd name="T6" fmla="*/ 1 w 23"/>
                <a:gd name="T7" fmla="*/ 1 h 7"/>
                <a:gd name="T8" fmla="*/ 0 w 23"/>
                <a:gd name="T9" fmla="*/ 1 h 7"/>
                <a:gd name="T10" fmla="*/ 1 w 23"/>
                <a:gd name="T11" fmla="*/ 1 h 7"/>
                <a:gd name="T12" fmla="*/ 1 w 23"/>
                <a:gd name="T13" fmla="*/ 1 h 7"/>
                <a:gd name="T14" fmla="*/ 1 w 23"/>
                <a:gd name="T15" fmla="*/ 1 h 7"/>
                <a:gd name="T16" fmla="*/ 1 w 23"/>
                <a:gd name="T17" fmla="*/ 1 h 7"/>
                <a:gd name="T18" fmla="*/ 1 w 23"/>
                <a:gd name="T19" fmla="*/ 1 h 7"/>
                <a:gd name="T20" fmla="*/ 1 w 23"/>
                <a:gd name="T21" fmla="*/ 1 h 7"/>
                <a:gd name="T22" fmla="*/ 1 w 23"/>
                <a:gd name="T23" fmla="*/ 1 h 7"/>
                <a:gd name="T24" fmla="*/ 1 w 23"/>
                <a:gd name="T25" fmla="*/ 1 h 7"/>
                <a:gd name="T26" fmla="*/ 1 w 23"/>
                <a:gd name="T27" fmla="*/ 0 h 7"/>
                <a:gd name="T28" fmla="*/ 1 w 23"/>
                <a:gd name="T29" fmla="*/ 0 h 7"/>
                <a:gd name="T30" fmla="*/ 1 w 23"/>
                <a:gd name="T31" fmla="*/ 0 h 7"/>
                <a:gd name="T32" fmla="*/ 1 w 23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7"/>
                <a:gd name="T53" fmla="*/ 23 w 2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7">
                  <a:moveTo>
                    <a:pt x="14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3" name="Freeform 5224"/>
            <p:cNvSpPr>
              <a:spLocks/>
            </p:cNvSpPr>
            <p:nvPr/>
          </p:nvSpPr>
          <p:spPr bwMode="auto">
            <a:xfrm>
              <a:off x="4519" y="2785"/>
              <a:ext cx="5" cy="1"/>
            </a:xfrm>
            <a:custGeom>
              <a:avLst/>
              <a:gdLst>
                <a:gd name="T0" fmla="*/ 1 w 9"/>
                <a:gd name="T1" fmla="*/ 0 h 4"/>
                <a:gd name="T2" fmla="*/ 1 w 9"/>
                <a:gd name="T3" fmla="*/ 0 h 4"/>
                <a:gd name="T4" fmla="*/ 1 w 9"/>
                <a:gd name="T5" fmla="*/ 0 h 4"/>
                <a:gd name="T6" fmla="*/ 1 w 9"/>
                <a:gd name="T7" fmla="*/ 0 h 4"/>
                <a:gd name="T8" fmla="*/ 1 w 9"/>
                <a:gd name="T9" fmla="*/ 0 h 4"/>
                <a:gd name="T10" fmla="*/ 0 w 9"/>
                <a:gd name="T11" fmla="*/ 0 h 4"/>
                <a:gd name="T12" fmla="*/ 1 w 9"/>
                <a:gd name="T13" fmla="*/ 0 h 4"/>
                <a:gd name="T14" fmla="*/ 1 w 9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9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4" name="Freeform 5225"/>
            <p:cNvSpPr>
              <a:spLocks/>
            </p:cNvSpPr>
            <p:nvPr/>
          </p:nvSpPr>
          <p:spPr bwMode="auto">
            <a:xfrm>
              <a:off x="4520" y="2785"/>
              <a:ext cx="4" cy="1"/>
            </a:xfrm>
            <a:custGeom>
              <a:avLst/>
              <a:gdLst>
                <a:gd name="T0" fmla="*/ 0 w 7"/>
                <a:gd name="T1" fmla="*/ 0 h 4"/>
                <a:gd name="T2" fmla="*/ 1 w 7"/>
                <a:gd name="T3" fmla="*/ 0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0 h 4"/>
                <a:gd name="T10" fmla="*/ 0 w 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5" name="Freeform 5226"/>
            <p:cNvSpPr>
              <a:spLocks/>
            </p:cNvSpPr>
            <p:nvPr/>
          </p:nvSpPr>
          <p:spPr bwMode="auto">
            <a:xfrm>
              <a:off x="4519" y="2785"/>
              <a:ext cx="5" cy="1"/>
            </a:xfrm>
            <a:custGeom>
              <a:avLst/>
              <a:gdLst>
                <a:gd name="T0" fmla="*/ 1 w 9"/>
                <a:gd name="T1" fmla="*/ 0 h 4"/>
                <a:gd name="T2" fmla="*/ 1 w 9"/>
                <a:gd name="T3" fmla="*/ 0 h 4"/>
                <a:gd name="T4" fmla="*/ 1 w 9"/>
                <a:gd name="T5" fmla="*/ 0 h 4"/>
                <a:gd name="T6" fmla="*/ 1 w 9"/>
                <a:gd name="T7" fmla="*/ 0 h 4"/>
                <a:gd name="T8" fmla="*/ 1 w 9"/>
                <a:gd name="T9" fmla="*/ 0 h 4"/>
                <a:gd name="T10" fmla="*/ 1 w 9"/>
                <a:gd name="T11" fmla="*/ 0 h 4"/>
                <a:gd name="T12" fmla="*/ 1 w 9"/>
                <a:gd name="T13" fmla="*/ 0 h 4"/>
                <a:gd name="T14" fmla="*/ 1 w 9"/>
                <a:gd name="T15" fmla="*/ 0 h 4"/>
                <a:gd name="T16" fmla="*/ 0 w 9"/>
                <a:gd name="T17" fmla="*/ 0 h 4"/>
                <a:gd name="T18" fmla="*/ 1 w 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"/>
                <a:gd name="T32" fmla="*/ 9 w 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">
                  <a:moveTo>
                    <a:pt x="5" y="4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6" name="Freeform 5227"/>
            <p:cNvSpPr>
              <a:spLocks/>
            </p:cNvSpPr>
            <p:nvPr/>
          </p:nvSpPr>
          <p:spPr bwMode="auto">
            <a:xfrm>
              <a:off x="4522" y="2785"/>
              <a:ext cx="3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0 h 2"/>
                <a:gd name="T6" fmla="*/ 1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7" name="Freeform 5228"/>
            <p:cNvSpPr>
              <a:spLocks/>
            </p:cNvSpPr>
            <p:nvPr/>
          </p:nvSpPr>
          <p:spPr bwMode="auto">
            <a:xfrm>
              <a:off x="4500" y="2794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8" name="Freeform 5229"/>
            <p:cNvSpPr>
              <a:spLocks/>
            </p:cNvSpPr>
            <p:nvPr/>
          </p:nvSpPr>
          <p:spPr bwMode="auto">
            <a:xfrm>
              <a:off x="4498" y="279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1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1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9" name="Freeform 5230"/>
            <p:cNvSpPr>
              <a:spLocks/>
            </p:cNvSpPr>
            <p:nvPr/>
          </p:nvSpPr>
          <p:spPr bwMode="auto">
            <a:xfrm>
              <a:off x="4498" y="2780"/>
              <a:ext cx="3" cy="14"/>
            </a:xfrm>
            <a:custGeom>
              <a:avLst/>
              <a:gdLst>
                <a:gd name="T0" fmla="*/ 1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1 w 5"/>
                <a:gd name="T7" fmla="*/ 1 h 27"/>
                <a:gd name="T8" fmla="*/ 1 w 5"/>
                <a:gd name="T9" fmla="*/ 1 h 27"/>
                <a:gd name="T10" fmla="*/ 0 w 5"/>
                <a:gd name="T11" fmla="*/ 1 h 27"/>
                <a:gd name="T12" fmla="*/ 0 w 5"/>
                <a:gd name="T13" fmla="*/ 1 h 27"/>
                <a:gd name="T14" fmla="*/ 0 w 5"/>
                <a:gd name="T15" fmla="*/ 1 h 27"/>
                <a:gd name="T16" fmla="*/ 0 w 5"/>
                <a:gd name="T17" fmla="*/ 0 h 27"/>
                <a:gd name="T18" fmla="*/ 1 w 5"/>
                <a:gd name="T19" fmla="*/ 0 h 27"/>
                <a:gd name="T20" fmla="*/ 1 w 5"/>
                <a:gd name="T21" fmla="*/ 0 h 27"/>
                <a:gd name="T22" fmla="*/ 1 w 5"/>
                <a:gd name="T23" fmla="*/ 1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7"/>
                <a:gd name="T38" fmla="*/ 5 w 5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7">
                  <a:moveTo>
                    <a:pt x="5" y="20"/>
                  </a:moveTo>
                  <a:lnTo>
                    <a:pt x="5" y="24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0" name="Freeform 5231"/>
            <p:cNvSpPr>
              <a:spLocks/>
            </p:cNvSpPr>
            <p:nvPr/>
          </p:nvSpPr>
          <p:spPr bwMode="auto">
            <a:xfrm>
              <a:off x="4499" y="2781"/>
              <a:ext cx="3" cy="13"/>
            </a:xfrm>
            <a:custGeom>
              <a:avLst/>
              <a:gdLst>
                <a:gd name="T0" fmla="*/ 0 w 8"/>
                <a:gd name="T1" fmla="*/ 0 h 25"/>
                <a:gd name="T2" fmla="*/ 0 w 8"/>
                <a:gd name="T3" fmla="*/ 1 h 25"/>
                <a:gd name="T4" fmla="*/ 0 w 8"/>
                <a:gd name="T5" fmla="*/ 1 h 25"/>
                <a:gd name="T6" fmla="*/ 0 w 8"/>
                <a:gd name="T7" fmla="*/ 1 h 25"/>
                <a:gd name="T8" fmla="*/ 0 w 8"/>
                <a:gd name="T9" fmla="*/ 1 h 25"/>
                <a:gd name="T10" fmla="*/ 0 w 8"/>
                <a:gd name="T11" fmla="*/ 1 h 25"/>
                <a:gd name="T12" fmla="*/ 0 w 8"/>
                <a:gd name="T13" fmla="*/ 1 h 25"/>
                <a:gd name="T14" fmla="*/ 0 w 8"/>
                <a:gd name="T15" fmla="*/ 1 h 25"/>
                <a:gd name="T16" fmla="*/ 0 w 8"/>
                <a:gd name="T17" fmla="*/ 1 h 25"/>
                <a:gd name="T18" fmla="*/ 0 w 8"/>
                <a:gd name="T19" fmla="*/ 1 h 25"/>
                <a:gd name="T20" fmla="*/ 0 w 8"/>
                <a:gd name="T21" fmla="*/ 1 h 25"/>
                <a:gd name="T22" fmla="*/ 0 w 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25"/>
                <a:gd name="T38" fmla="*/ 8 w 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25">
                  <a:moveTo>
                    <a:pt x="8" y="0"/>
                  </a:moveTo>
                  <a:lnTo>
                    <a:pt x="8" y="2"/>
                  </a:lnTo>
                  <a:lnTo>
                    <a:pt x="8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1" name="Freeform 5232"/>
            <p:cNvSpPr>
              <a:spLocks/>
            </p:cNvSpPr>
            <p:nvPr/>
          </p:nvSpPr>
          <p:spPr bwMode="auto">
            <a:xfrm>
              <a:off x="4497" y="277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0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1 h 18"/>
                <a:gd name="T42" fmla="*/ 1 w 16"/>
                <a:gd name="T43" fmla="*/ 0 h 18"/>
                <a:gd name="T44" fmla="*/ 1 w 16"/>
                <a:gd name="T45" fmla="*/ 1 h 18"/>
                <a:gd name="T46" fmla="*/ 1 w 16"/>
                <a:gd name="T47" fmla="*/ 0 h 18"/>
                <a:gd name="T48" fmla="*/ 1 w 16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8"/>
                <a:gd name="T77" fmla="*/ 16 w 16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8">
                  <a:moveTo>
                    <a:pt x="3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2" name="Freeform 5233"/>
            <p:cNvSpPr>
              <a:spLocks/>
            </p:cNvSpPr>
            <p:nvPr/>
          </p:nvSpPr>
          <p:spPr bwMode="auto">
            <a:xfrm>
              <a:off x="4499" y="2771"/>
              <a:ext cx="2" cy="5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1 h 9"/>
                <a:gd name="T6" fmla="*/ 0 w 4"/>
                <a:gd name="T7" fmla="*/ 1 h 9"/>
                <a:gd name="T8" fmla="*/ 0 w 4"/>
                <a:gd name="T9" fmla="*/ 1 h 9"/>
                <a:gd name="T10" fmla="*/ 1 w 4"/>
                <a:gd name="T11" fmla="*/ 1 h 9"/>
                <a:gd name="T12" fmla="*/ 1 w 4"/>
                <a:gd name="T13" fmla="*/ 1 h 9"/>
                <a:gd name="T14" fmla="*/ 1 w 4"/>
                <a:gd name="T15" fmla="*/ 1 h 9"/>
                <a:gd name="T16" fmla="*/ 1 w 4"/>
                <a:gd name="T17" fmla="*/ 1 h 9"/>
                <a:gd name="T18" fmla="*/ 1 w 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3" name="Freeform 5234"/>
            <p:cNvSpPr>
              <a:spLocks/>
            </p:cNvSpPr>
            <p:nvPr/>
          </p:nvSpPr>
          <p:spPr bwMode="auto">
            <a:xfrm>
              <a:off x="4501" y="2771"/>
              <a:ext cx="1" cy="4"/>
            </a:xfrm>
            <a:custGeom>
              <a:avLst/>
              <a:gdLst>
                <a:gd name="T0" fmla="*/ 0 w 2"/>
                <a:gd name="T1" fmla="*/ 1 h 8"/>
                <a:gd name="T2" fmla="*/ 1 w 2"/>
                <a:gd name="T3" fmla="*/ 1 h 8"/>
                <a:gd name="T4" fmla="*/ 1 w 2"/>
                <a:gd name="T5" fmla="*/ 1 h 8"/>
                <a:gd name="T6" fmla="*/ 1 w 2"/>
                <a:gd name="T7" fmla="*/ 1 h 8"/>
                <a:gd name="T8" fmla="*/ 0 w 2"/>
                <a:gd name="T9" fmla="*/ 0 h 8"/>
                <a:gd name="T10" fmla="*/ 0 w 2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0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4" name="Freeform 5235"/>
            <p:cNvSpPr>
              <a:spLocks/>
            </p:cNvSpPr>
            <p:nvPr/>
          </p:nvSpPr>
          <p:spPr bwMode="auto">
            <a:xfrm>
              <a:off x="4499" y="2771"/>
              <a:ext cx="2" cy="5"/>
            </a:xfrm>
            <a:custGeom>
              <a:avLst/>
              <a:gdLst>
                <a:gd name="T0" fmla="*/ 0 w 6"/>
                <a:gd name="T1" fmla="*/ 1 h 9"/>
                <a:gd name="T2" fmla="*/ 0 w 6"/>
                <a:gd name="T3" fmla="*/ 1 h 9"/>
                <a:gd name="T4" fmla="*/ 0 w 6"/>
                <a:gd name="T5" fmla="*/ 1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1 h 9"/>
                <a:gd name="T12" fmla="*/ 0 w 6"/>
                <a:gd name="T13" fmla="*/ 1 h 9"/>
                <a:gd name="T14" fmla="*/ 0 w 6"/>
                <a:gd name="T15" fmla="*/ 1 h 9"/>
                <a:gd name="T16" fmla="*/ 0 w 6"/>
                <a:gd name="T17" fmla="*/ 1 h 9"/>
                <a:gd name="T18" fmla="*/ 0 w 6"/>
                <a:gd name="T19" fmla="*/ 1 h 9"/>
                <a:gd name="T20" fmla="*/ 0 w 6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9"/>
                <a:gd name="T35" fmla="*/ 6 w 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9">
                  <a:moveTo>
                    <a:pt x="6" y="8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5" name="Freeform 5236"/>
            <p:cNvSpPr>
              <a:spLocks/>
            </p:cNvSpPr>
            <p:nvPr/>
          </p:nvSpPr>
          <p:spPr bwMode="auto">
            <a:xfrm>
              <a:off x="4501" y="2783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1 w 3"/>
                <a:gd name="T5" fmla="*/ 1 h 2"/>
                <a:gd name="T6" fmla="*/ 1 w 3"/>
                <a:gd name="T7" fmla="*/ 1 h 2"/>
                <a:gd name="T8" fmla="*/ 0 w 3"/>
                <a:gd name="T9" fmla="*/ 1 h 2"/>
                <a:gd name="T10" fmla="*/ 1 w 3"/>
                <a:gd name="T11" fmla="*/ 0 h 2"/>
                <a:gd name="T12" fmla="*/ 1 w 3"/>
                <a:gd name="T13" fmla="*/ 1 h 2"/>
                <a:gd name="T14" fmla="*/ 1 w 3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6" name="Freeform 5237"/>
            <p:cNvSpPr>
              <a:spLocks/>
            </p:cNvSpPr>
            <p:nvPr/>
          </p:nvSpPr>
          <p:spPr bwMode="auto">
            <a:xfrm>
              <a:off x="4501" y="2772"/>
              <a:ext cx="1" cy="2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1 w 2"/>
                <a:gd name="T7" fmla="*/ 0 h 4"/>
                <a:gd name="T8" fmla="*/ 1 w 2"/>
                <a:gd name="T9" fmla="*/ 1 h 4"/>
                <a:gd name="T10" fmla="*/ 1 w 2"/>
                <a:gd name="T11" fmla="*/ 1 h 4"/>
                <a:gd name="T12" fmla="*/ 1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7" name="Freeform 5238"/>
            <p:cNvSpPr>
              <a:spLocks/>
            </p:cNvSpPr>
            <p:nvPr/>
          </p:nvSpPr>
          <p:spPr bwMode="auto">
            <a:xfrm>
              <a:off x="4402" y="2760"/>
              <a:ext cx="56" cy="31"/>
            </a:xfrm>
            <a:custGeom>
              <a:avLst/>
              <a:gdLst>
                <a:gd name="T0" fmla="*/ 0 w 111"/>
                <a:gd name="T1" fmla="*/ 1 h 61"/>
                <a:gd name="T2" fmla="*/ 1 w 111"/>
                <a:gd name="T3" fmla="*/ 1 h 61"/>
                <a:gd name="T4" fmla="*/ 1 w 111"/>
                <a:gd name="T5" fmla="*/ 1 h 61"/>
                <a:gd name="T6" fmla="*/ 1 w 111"/>
                <a:gd name="T7" fmla="*/ 0 h 61"/>
                <a:gd name="T8" fmla="*/ 0 w 111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1"/>
                <a:gd name="T17" fmla="*/ 111 w 11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1">
                  <a:moveTo>
                    <a:pt x="0" y="18"/>
                  </a:moveTo>
                  <a:lnTo>
                    <a:pt x="74" y="61"/>
                  </a:lnTo>
                  <a:lnTo>
                    <a:pt x="111" y="39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8" name="Freeform 5239"/>
            <p:cNvSpPr>
              <a:spLocks/>
            </p:cNvSpPr>
            <p:nvPr/>
          </p:nvSpPr>
          <p:spPr bwMode="auto">
            <a:xfrm>
              <a:off x="4404" y="2755"/>
              <a:ext cx="24" cy="12"/>
            </a:xfrm>
            <a:custGeom>
              <a:avLst/>
              <a:gdLst>
                <a:gd name="T0" fmla="*/ 0 w 47"/>
                <a:gd name="T1" fmla="*/ 1 h 23"/>
                <a:gd name="T2" fmla="*/ 1 w 47"/>
                <a:gd name="T3" fmla="*/ 1 h 23"/>
                <a:gd name="T4" fmla="*/ 1 w 47"/>
                <a:gd name="T5" fmla="*/ 1 h 23"/>
                <a:gd name="T6" fmla="*/ 1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7" y="23"/>
                  </a:lnTo>
                  <a:lnTo>
                    <a:pt x="47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9" name="Freeform 5240"/>
            <p:cNvSpPr>
              <a:spLocks/>
            </p:cNvSpPr>
            <p:nvPr/>
          </p:nvSpPr>
          <p:spPr bwMode="auto">
            <a:xfrm>
              <a:off x="4439" y="2774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0" name="Freeform 5241"/>
            <p:cNvSpPr>
              <a:spLocks/>
            </p:cNvSpPr>
            <p:nvPr/>
          </p:nvSpPr>
          <p:spPr bwMode="auto">
            <a:xfrm>
              <a:off x="4430" y="2768"/>
              <a:ext cx="26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3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1" name="Freeform 5242"/>
            <p:cNvSpPr>
              <a:spLocks/>
            </p:cNvSpPr>
            <p:nvPr/>
          </p:nvSpPr>
          <p:spPr bwMode="auto">
            <a:xfrm>
              <a:off x="4429" y="2763"/>
              <a:ext cx="18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2" name="Freeform 5243"/>
            <p:cNvSpPr>
              <a:spLocks/>
            </p:cNvSpPr>
            <p:nvPr/>
          </p:nvSpPr>
          <p:spPr bwMode="auto">
            <a:xfrm>
              <a:off x="4417" y="2757"/>
              <a:ext cx="26" cy="14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4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3" name="Freeform 5244"/>
            <p:cNvSpPr>
              <a:spLocks/>
            </p:cNvSpPr>
            <p:nvPr/>
          </p:nvSpPr>
          <p:spPr bwMode="auto">
            <a:xfrm>
              <a:off x="4404" y="2763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0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26" y="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4" name="Freeform 5245"/>
            <p:cNvSpPr>
              <a:spLocks/>
            </p:cNvSpPr>
            <p:nvPr/>
          </p:nvSpPr>
          <p:spPr bwMode="auto">
            <a:xfrm>
              <a:off x="4429" y="2779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7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5" name="Freeform 5246"/>
            <p:cNvSpPr>
              <a:spLocks/>
            </p:cNvSpPr>
            <p:nvPr/>
          </p:nvSpPr>
          <p:spPr bwMode="auto">
            <a:xfrm>
              <a:off x="4430" y="2781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6" name="Freeform 5247"/>
            <p:cNvSpPr>
              <a:spLocks/>
            </p:cNvSpPr>
            <p:nvPr/>
          </p:nvSpPr>
          <p:spPr bwMode="auto">
            <a:xfrm>
              <a:off x="4405" y="2765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7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7" name="Freeform 5248"/>
            <p:cNvSpPr>
              <a:spLocks/>
            </p:cNvSpPr>
            <p:nvPr/>
          </p:nvSpPr>
          <p:spPr bwMode="auto">
            <a:xfrm>
              <a:off x="4406" y="2767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8" name="Freeform 5249"/>
            <p:cNvSpPr>
              <a:spLocks/>
            </p:cNvSpPr>
            <p:nvPr/>
          </p:nvSpPr>
          <p:spPr bwMode="auto">
            <a:xfrm>
              <a:off x="4413" y="2766"/>
              <a:ext cx="16" cy="10"/>
            </a:xfrm>
            <a:custGeom>
              <a:avLst/>
              <a:gdLst>
                <a:gd name="T0" fmla="*/ 1 w 31"/>
                <a:gd name="T1" fmla="*/ 0 h 19"/>
                <a:gd name="T2" fmla="*/ 1 w 31"/>
                <a:gd name="T3" fmla="*/ 1 h 19"/>
                <a:gd name="T4" fmla="*/ 1 w 31"/>
                <a:gd name="T5" fmla="*/ 1 h 19"/>
                <a:gd name="T6" fmla="*/ 0 w 31"/>
                <a:gd name="T7" fmla="*/ 1 h 19"/>
                <a:gd name="T8" fmla="*/ 1 w 3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9"/>
                <a:gd name="T17" fmla="*/ 31 w 3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9">
                  <a:moveTo>
                    <a:pt x="8" y="0"/>
                  </a:moveTo>
                  <a:lnTo>
                    <a:pt x="27" y="9"/>
                  </a:lnTo>
                  <a:lnTo>
                    <a:pt x="31" y="19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9" name="Freeform 5250"/>
            <p:cNvSpPr>
              <a:spLocks/>
            </p:cNvSpPr>
            <p:nvPr/>
          </p:nvSpPr>
          <p:spPr bwMode="auto">
            <a:xfrm>
              <a:off x="4373" y="2778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0" name="Freeform 5251"/>
            <p:cNvSpPr>
              <a:spLocks/>
            </p:cNvSpPr>
            <p:nvPr/>
          </p:nvSpPr>
          <p:spPr bwMode="auto">
            <a:xfrm>
              <a:off x="4374" y="2772"/>
              <a:ext cx="24" cy="13"/>
            </a:xfrm>
            <a:custGeom>
              <a:avLst/>
              <a:gdLst>
                <a:gd name="T0" fmla="*/ 0 w 49"/>
                <a:gd name="T1" fmla="*/ 1 h 25"/>
                <a:gd name="T2" fmla="*/ 0 w 49"/>
                <a:gd name="T3" fmla="*/ 1 h 25"/>
                <a:gd name="T4" fmla="*/ 0 w 49"/>
                <a:gd name="T5" fmla="*/ 1 h 25"/>
                <a:gd name="T6" fmla="*/ 0 w 49"/>
                <a:gd name="T7" fmla="*/ 0 h 25"/>
                <a:gd name="T8" fmla="*/ 0 w 4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5"/>
                <a:gd name="T17" fmla="*/ 49 w 4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5">
                  <a:moveTo>
                    <a:pt x="0" y="16"/>
                  </a:moveTo>
                  <a:lnTo>
                    <a:pt x="18" y="25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1" name="Freeform 5252"/>
            <p:cNvSpPr>
              <a:spLocks/>
            </p:cNvSpPr>
            <p:nvPr/>
          </p:nvSpPr>
          <p:spPr bwMode="auto">
            <a:xfrm>
              <a:off x="4409" y="2791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" name="Freeform 5253"/>
            <p:cNvSpPr>
              <a:spLocks/>
            </p:cNvSpPr>
            <p:nvPr/>
          </p:nvSpPr>
          <p:spPr bwMode="auto">
            <a:xfrm>
              <a:off x="4401" y="2786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3" name="Freeform 5254"/>
            <p:cNvSpPr>
              <a:spLocks/>
            </p:cNvSpPr>
            <p:nvPr/>
          </p:nvSpPr>
          <p:spPr bwMode="auto">
            <a:xfrm>
              <a:off x="4399" y="2780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" y="29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4" name="Freeform 5255"/>
            <p:cNvSpPr>
              <a:spLocks/>
            </p:cNvSpPr>
            <p:nvPr/>
          </p:nvSpPr>
          <p:spPr bwMode="auto">
            <a:xfrm>
              <a:off x="4386" y="2774"/>
              <a:ext cx="26" cy="14"/>
            </a:xfrm>
            <a:custGeom>
              <a:avLst/>
              <a:gdLst>
                <a:gd name="T0" fmla="*/ 0 w 53"/>
                <a:gd name="T1" fmla="*/ 0 h 29"/>
                <a:gd name="T2" fmla="*/ 0 w 53"/>
                <a:gd name="T3" fmla="*/ 0 h 29"/>
                <a:gd name="T4" fmla="*/ 0 w 53"/>
                <a:gd name="T5" fmla="*/ 0 h 29"/>
                <a:gd name="T6" fmla="*/ 0 w 53"/>
                <a:gd name="T7" fmla="*/ 0 h 29"/>
                <a:gd name="T8" fmla="*/ 0 w 5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6"/>
                  </a:moveTo>
                  <a:lnTo>
                    <a:pt x="26" y="29"/>
                  </a:lnTo>
                  <a:lnTo>
                    <a:pt x="53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5" name="Freeform 5256"/>
            <p:cNvSpPr>
              <a:spLocks/>
            </p:cNvSpPr>
            <p:nvPr/>
          </p:nvSpPr>
          <p:spPr bwMode="auto">
            <a:xfrm>
              <a:off x="4374" y="2780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2"/>
                  </a:lnTo>
                  <a:lnTo>
                    <a:pt x="54" y="29"/>
                  </a:lnTo>
                  <a:lnTo>
                    <a:pt x="51" y="17"/>
                  </a:lnTo>
                  <a:lnTo>
                    <a:pt x="25" y="4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6" name="Freeform 5257"/>
            <p:cNvSpPr>
              <a:spLocks/>
            </p:cNvSpPr>
            <p:nvPr/>
          </p:nvSpPr>
          <p:spPr bwMode="auto">
            <a:xfrm>
              <a:off x="4400" y="2797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8" y="5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7" name="Freeform 5258"/>
            <p:cNvSpPr>
              <a:spLocks/>
            </p:cNvSpPr>
            <p:nvPr/>
          </p:nvSpPr>
          <p:spPr bwMode="auto">
            <a:xfrm>
              <a:off x="4400" y="2798"/>
              <a:ext cx="3" cy="6"/>
            </a:xfrm>
            <a:custGeom>
              <a:avLst/>
              <a:gdLst>
                <a:gd name="T0" fmla="*/ 0 w 8"/>
                <a:gd name="T1" fmla="*/ 1 h 11"/>
                <a:gd name="T2" fmla="*/ 0 w 8"/>
                <a:gd name="T3" fmla="*/ 0 h 11"/>
                <a:gd name="T4" fmla="*/ 0 w 8"/>
                <a:gd name="T5" fmla="*/ 0 h 11"/>
                <a:gd name="T6" fmla="*/ 0 w 8"/>
                <a:gd name="T7" fmla="*/ 1 h 11"/>
                <a:gd name="T8" fmla="*/ 0 w 8"/>
                <a:gd name="T9" fmla="*/ 1 h 11"/>
                <a:gd name="T10" fmla="*/ 0 w 8"/>
                <a:gd name="T11" fmla="*/ 1 h 11"/>
                <a:gd name="T12" fmla="*/ 0 w 8"/>
                <a:gd name="T13" fmla="*/ 1 h 11"/>
                <a:gd name="T14" fmla="*/ 0 w 8"/>
                <a:gd name="T15" fmla="*/ 1 h 11"/>
                <a:gd name="T16" fmla="*/ 0 w 8"/>
                <a:gd name="T17" fmla="*/ 1 h 11"/>
                <a:gd name="T18" fmla="*/ 0 w 8"/>
                <a:gd name="T19" fmla="*/ 1 h 11"/>
                <a:gd name="T20" fmla="*/ 0 w 8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1"/>
                <a:gd name="T35" fmla="*/ 8 w 8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8" name="Freeform 5259"/>
            <p:cNvSpPr>
              <a:spLocks/>
            </p:cNvSpPr>
            <p:nvPr/>
          </p:nvSpPr>
          <p:spPr bwMode="auto">
            <a:xfrm>
              <a:off x="4375" y="2783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9" name="Freeform 5260"/>
            <p:cNvSpPr>
              <a:spLocks/>
            </p:cNvSpPr>
            <p:nvPr/>
          </p:nvSpPr>
          <p:spPr bwMode="auto">
            <a:xfrm>
              <a:off x="4375" y="2784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0 h 10"/>
                <a:gd name="T4" fmla="*/ 1 w 7"/>
                <a:gd name="T5" fmla="*/ 0 h 10"/>
                <a:gd name="T6" fmla="*/ 0 w 7"/>
                <a:gd name="T7" fmla="*/ 1 h 10"/>
                <a:gd name="T8" fmla="*/ 1 w 7"/>
                <a:gd name="T9" fmla="*/ 1 h 10"/>
                <a:gd name="T10" fmla="*/ 1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7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0" name="Freeform 5261"/>
            <p:cNvSpPr>
              <a:spLocks/>
            </p:cNvSpPr>
            <p:nvPr/>
          </p:nvSpPr>
          <p:spPr bwMode="auto">
            <a:xfrm>
              <a:off x="4384" y="2783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1" name="Freeform 5262"/>
            <p:cNvSpPr>
              <a:spLocks/>
            </p:cNvSpPr>
            <p:nvPr/>
          </p:nvSpPr>
          <p:spPr bwMode="auto">
            <a:xfrm>
              <a:off x="4342" y="2795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2" name="Freeform 5263"/>
            <p:cNvSpPr>
              <a:spLocks/>
            </p:cNvSpPr>
            <p:nvPr/>
          </p:nvSpPr>
          <p:spPr bwMode="auto">
            <a:xfrm>
              <a:off x="4344" y="2790"/>
              <a:ext cx="23" cy="12"/>
            </a:xfrm>
            <a:custGeom>
              <a:avLst/>
              <a:gdLst>
                <a:gd name="T0" fmla="*/ 0 w 47"/>
                <a:gd name="T1" fmla="*/ 1 h 24"/>
                <a:gd name="T2" fmla="*/ 0 w 47"/>
                <a:gd name="T3" fmla="*/ 1 h 24"/>
                <a:gd name="T4" fmla="*/ 0 w 47"/>
                <a:gd name="T5" fmla="*/ 1 h 24"/>
                <a:gd name="T6" fmla="*/ 0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3" name="Freeform 5264"/>
            <p:cNvSpPr>
              <a:spLocks/>
            </p:cNvSpPr>
            <p:nvPr/>
          </p:nvSpPr>
          <p:spPr bwMode="auto">
            <a:xfrm>
              <a:off x="4379" y="2808"/>
              <a:ext cx="17" cy="15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4" name="Freeform 5265"/>
            <p:cNvSpPr>
              <a:spLocks/>
            </p:cNvSpPr>
            <p:nvPr/>
          </p:nvSpPr>
          <p:spPr bwMode="auto">
            <a:xfrm>
              <a:off x="4370" y="2803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5" name="Freeform 5266"/>
            <p:cNvSpPr>
              <a:spLocks/>
            </p:cNvSpPr>
            <p:nvPr/>
          </p:nvSpPr>
          <p:spPr bwMode="auto">
            <a:xfrm>
              <a:off x="4368" y="2798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7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6" name="Freeform 5267"/>
            <p:cNvSpPr>
              <a:spLocks/>
            </p:cNvSpPr>
            <p:nvPr/>
          </p:nvSpPr>
          <p:spPr bwMode="auto">
            <a:xfrm>
              <a:off x="4357" y="2792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3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7" name="Freeform 5268"/>
            <p:cNvSpPr>
              <a:spLocks/>
            </p:cNvSpPr>
            <p:nvPr/>
          </p:nvSpPr>
          <p:spPr bwMode="auto">
            <a:xfrm>
              <a:off x="4343" y="2798"/>
              <a:ext cx="37" cy="25"/>
            </a:xfrm>
            <a:custGeom>
              <a:avLst/>
              <a:gdLst>
                <a:gd name="T0" fmla="*/ 1 w 74"/>
                <a:gd name="T1" fmla="*/ 0 h 51"/>
                <a:gd name="T2" fmla="*/ 1 w 74"/>
                <a:gd name="T3" fmla="*/ 0 h 51"/>
                <a:gd name="T4" fmla="*/ 1 w 74"/>
                <a:gd name="T5" fmla="*/ 0 h 51"/>
                <a:gd name="T6" fmla="*/ 1 w 74"/>
                <a:gd name="T7" fmla="*/ 0 h 51"/>
                <a:gd name="T8" fmla="*/ 1 w 74"/>
                <a:gd name="T9" fmla="*/ 0 h 51"/>
                <a:gd name="T10" fmla="*/ 1 w 74"/>
                <a:gd name="T11" fmla="*/ 0 h 51"/>
                <a:gd name="T12" fmla="*/ 1 w 74"/>
                <a:gd name="T13" fmla="*/ 0 h 51"/>
                <a:gd name="T14" fmla="*/ 0 w 74"/>
                <a:gd name="T15" fmla="*/ 0 h 51"/>
                <a:gd name="T16" fmla="*/ 1 w 74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1"/>
                <a:gd name="T29" fmla="*/ 74 w 74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1">
                  <a:moveTo>
                    <a:pt x="74" y="51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0" y="17"/>
                  </a:lnTo>
                  <a:lnTo>
                    <a:pt x="27" y="2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8"/>
                  </a:lnTo>
                  <a:lnTo>
                    <a:pt x="74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8" name="Freeform 5269"/>
            <p:cNvSpPr>
              <a:spLocks/>
            </p:cNvSpPr>
            <p:nvPr/>
          </p:nvSpPr>
          <p:spPr bwMode="auto">
            <a:xfrm>
              <a:off x="4369" y="2814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9" name="Freeform 5270"/>
            <p:cNvSpPr>
              <a:spLocks/>
            </p:cNvSpPr>
            <p:nvPr/>
          </p:nvSpPr>
          <p:spPr bwMode="auto">
            <a:xfrm>
              <a:off x="4370" y="2815"/>
              <a:ext cx="4" cy="6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0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5" y="5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0" name="Freeform 5271"/>
            <p:cNvSpPr>
              <a:spLocks/>
            </p:cNvSpPr>
            <p:nvPr/>
          </p:nvSpPr>
          <p:spPr bwMode="auto">
            <a:xfrm>
              <a:off x="4345" y="2800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1" name="Freeform 5272"/>
            <p:cNvSpPr>
              <a:spLocks/>
            </p:cNvSpPr>
            <p:nvPr/>
          </p:nvSpPr>
          <p:spPr bwMode="auto">
            <a:xfrm>
              <a:off x="4346" y="2801"/>
              <a:ext cx="3" cy="5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0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0 w 8"/>
                <a:gd name="T11" fmla="*/ 0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0 h 11"/>
                <a:gd name="T18" fmla="*/ 0 w 8"/>
                <a:gd name="T19" fmla="*/ 0 h 11"/>
                <a:gd name="T20" fmla="*/ 0 w 8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1"/>
                <a:gd name="T35" fmla="*/ 8 w 8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1">
                  <a:moveTo>
                    <a:pt x="6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2" name="Freeform 5273"/>
            <p:cNvSpPr>
              <a:spLocks/>
            </p:cNvSpPr>
            <p:nvPr/>
          </p:nvSpPr>
          <p:spPr bwMode="auto">
            <a:xfrm>
              <a:off x="4353" y="2800"/>
              <a:ext cx="14" cy="11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0 w 29"/>
                <a:gd name="T5" fmla="*/ 1 h 22"/>
                <a:gd name="T6" fmla="*/ 0 w 29"/>
                <a:gd name="T7" fmla="*/ 1 h 22"/>
                <a:gd name="T8" fmla="*/ 0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7" y="0"/>
                  </a:moveTo>
                  <a:lnTo>
                    <a:pt x="27" y="11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3" name="Freeform 5274"/>
            <p:cNvSpPr>
              <a:spLocks/>
            </p:cNvSpPr>
            <p:nvPr/>
          </p:nvSpPr>
          <p:spPr bwMode="auto">
            <a:xfrm>
              <a:off x="4312" y="2813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4" name="Freeform 5275"/>
            <p:cNvSpPr>
              <a:spLocks/>
            </p:cNvSpPr>
            <p:nvPr/>
          </p:nvSpPr>
          <p:spPr bwMode="auto">
            <a:xfrm>
              <a:off x="4313" y="2807"/>
              <a:ext cx="24" cy="12"/>
            </a:xfrm>
            <a:custGeom>
              <a:avLst/>
              <a:gdLst>
                <a:gd name="T0" fmla="*/ 0 w 46"/>
                <a:gd name="T1" fmla="*/ 1 h 24"/>
                <a:gd name="T2" fmla="*/ 1 w 46"/>
                <a:gd name="T3" fmla="*/ 1 h 24"/>
                <a:gd name="T4" fmla="*/ 1 w 46"/>
                <a:gd name="T5" fmla="*/ 1 h 24"/>
                <a:gd name="T6" fmla="*/ 1 w 46"/>
                <a:gd name="T7" fmla="*/ 0 h 24"/>
                <a:gd name="T8" fmla="*/ 0 w 46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4"/>
                <a:gd name="T17" fmla="*/ 46 w 4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4">
                  <a:moveTo>
                    <a:pt x="0" y="17"/>
                  </a:moveTo>
                  <a:lnTo>
                    <a:pt x="16" y="24"/>
                  </a:lnTo>
                  <a:lnTo>
                    <a:pt x="46" y="8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5" name="Freeform 5276"/>
            <p:cNvSpPr>
              <a:spLocks/>
            </p:cNvSpPr>
            <p:nvPr/>
          </p:nvSpPr>
          <p:spPr bwMode="auto">
            <a:xfrm>
              <a:off x="4348" y="2826"/>
              <a:ext cx="18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6" name="Freeform 5277"/>
            <p:cNvSpPr>
              <a:spLocks/>
            </p:cNvSpPr>
            <p:nvPr/>
          </p:nvSpPr>
          <p:spPr bwMode="auto">
            <a:xfrm>
              <a:off x="4339" y="2821"/>
              <a:ext cx="26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7" name="Freeform 5278"/>
            <p:cNvSpPr>
              <a:spLocks/>
            </p:cNvSpPr>
            <p:nvPr/>
          </p:nvSpPr>
          <p:spPr bwMode="auto">
            <a:xfrm>
              <a:off x="4339" y="2815"/>
              <a:ext cx="17" cy="15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8" name="Freeform 5279"/>
            <p:cNvSpPr>
              <a:spLocks/>
            </p:cNvSpPr>
            <p:nvPr/>
          </p:nvSpPr>
          <p:spPr bwMode="auto">
            <a:xfrm>
              <a:off x="4326" y="2809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9" name="Freeform 5280"/>
            <p:cNvSpPr>
              <a:spLocks/>
            </p:cNvSpPr>
            <p:nvPr/>
          </p:nvSpPr>
          <p:spPr bwMode="auto">
            <a:xfrm>
              <a:off x="4313" y="2815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2" y="28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0" name="Freeform 5281"/>
            <p:cNvSpPr>
              <a:spLocks/>
            </p:cNvSpPr>
            <p:nvPr/>
          </p:nvSpPr>
          <p:spPr bwMode="auto">
            <a:xfrm>
              <a:off x="4339" y="2832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0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1" name="Freeform 5282"/>
            <p:cNvSpPr>
              <a:spLocks/>
            </p:cNvSpPr>
            <p:nvPr/>
          </p:nvSpPr>
          <p:spPr bwMode="auto">
            <a:xfrm>
              <a:off x="4339" y="2833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2" name="Freeform 5283"/>
            <p:cNvSpPr>
              <a:spLocks/>
            </p:cNvSpPr>
            <p:nvPr/>
          </p:nvSpPr>
          <p:spPr bwMode="auto">
            <a:xfrm>
              <a:off x="4314" y="2818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1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3" name="Freeform 5284"/>
            <p:cNvSpPr>
              <a:spLocks/>
            </p:cNvSpPr>
            <p:nvPr/>
          </p:nvSpPr>
          <p:spPr bwMode="auto">
            <a:xfrm>
              <a:off x="4315" y="2819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4" name="Freeform 5285"/>
            <p:cNvSpPr>
              <a:spLocks/>
            </p:cNvSpPr>
            <p:nvPr/>
          </p:nvSpPr>
          <p:spPr bwMode="auto">
            <a:xfrm>
              <a:off x="4322" y="2818"/>
              <a:ext cx="16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7" y="0"/>
                  </a:moveTo>
                  <a:lnTo>
                    <a:pt x="27" y="9"/>
                  </a:lnTo>
                  <a:lnTo>
                    <a:pt x="30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5" name="Freeform 5286"/>
            <p:cNvSpPr>
              <a:spLocks/>
            </p:cNvSpPr>
            <p:nvPr/>
          </p:nvSpPr>
          <p:spPr bwMode="auto">
            <a:xfrm>
              <a:off x="4340" y="2724"/>
              <a:ext cx="55" cy="31"/>
            </a:xfrm>
            <a:custGeom>
              <a:avLst/>
              <a:gdLst>
                <a:gd name="T0" fmla="*/ 0 w 109"/>
                <a:gd name="T1" fmla="*/ 1 h 61"/>
                <a:gd name="T2" fmla="*/ 1 w 109"/>
                <a:gd name="T3" fmla="*/ 1 h 61"/>
                <a:gd name="T4" fmla="*/ 1 w 109"/>
                <a:gd name="T5" fmla="*/ 1 h 61"/>
                <a:gd name="T6" fmla="*/ 1 w 109"/>
                <a:gd name="T7" fmla="*/ 0 h 61"/>
                <a:gd name="T8" fmla="*/ 0 w 109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1"/>
                <a:gd name="T17" fmla="*/ 109 w 10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1">
                  <a:moveTo>
                    <a:pt x="0" y="16"/>
                  </a:moveTo>
                  <a:lnTo>
                    <a:pt x="73" y="61"/>
                  </a:lnTo>
                  <a:lnTo>
                    <a:pt x="109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6" name="Freeform 5287"/>
            <p:cNvSpPr>
              <a:spLocks/>
            </p:cNvSpPr>
            <p:nvPr/>
          </p:nvSpPr>
          <p:spPr bwMode="auto">
            <a:xfrm>
              <a:off x="4341" y="2718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7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7" name="Freeform 5288"/>
            <p:cNvSpPr>
              <a:spLocks/>
            </p:cNvSpPr>
            <p:nvPr/>
          </p:nvSpPr>
          <p:spPr bwMode="auto">
            <a:xfrm>
              <a:off x="4376" y="2737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8" name="Freeform 5289"/>
            <p:cNvSpPr>
              <a:spLocks/>
            </p:cNvSpPr>
            <p:nvPr/>
          </p:nvSpPr>
          <p:spPr bwMode="auto">
            <a:xfrm>
              <a:off x="4368" y="2732"/>
              <a:ext cx="25" cy="15"/>
            </a:xfrm>
            <a:custGeom>
              <a:avLst/>
              <a:gdLst>
                <a:gd name="T0" fmla="*/ 0 w 49"/>
                <a:gd name="T1" fmla="*/ 0 h 31"/>
                <a:gd name="T2" fmla="*/ 1 w 49"/>
                <a:gd name="T3" fmla="*/ 0 h 31"/>
                <a:gd name="T4" fmla="*/ 1 w 49"/>
                <a:gd name="T5" fmla="*/ 0 h 31"/>
                <a:gd name="T6" fmla="*/ 1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7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9" name="Freeform 5290"/>
            <p:cNvSpPr>
              <a:spLocks/>
            </p:cNvSpPr>
            <p:nvPr/>
          </p:nvSpPr>
          <p:spPr bwMode="auto">
            <a:xfrm>
              <a:off x="4366" y="2727"/>
              <a:ext cx="18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" name="Freeform 5291"/>
            <p:cNvSpPr>
              <a:spLocks/>
            </p:cNvSpPr>
            <p:nvPr/>
          </p:nvSpPr>
          <p:spPr bwMode="auto">
            <a:xfrm>
              <a:off x="4354" y="2720"/>
              <a:ext cx="26" cy="15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5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" name="Freeform 5292"/>
            <p:cNvSpPr>
              <a:spLocks/>
            </p:cNvSpPr>
            <p:nvPr/>
          </p:nvSpPr>
          <p:spPr bwMode="auto">
            <a:xfrm>
              <a:off x="4341" y="2727"/>
              <a:ext cx="36" cy="24"/>
            </a:xfrm>
            <a:custGeom>
              <a:avLst/>
              <a:gdLst>
                <a:gd name="T0" fmla="*/ 1 w 72"/>
                <a:gd name="T1" fmla="*/ 0 h 49"/>
                <a:gd name="T2" fmla="*/ 1 w 72"/>
                <a:gd name="T3" fmla="*/ 0 h 49"/>
                <a:gd name="T4" fmla="*/ 1 w 72"/>
                <a:gd name="T5" fmla="*/ 0 h 49"/>
                <a:gd name="T6" fmla="*/ 1 w 72"/>
                <a:gd name="T7" fmla="*/ 0 h 49"/>
                <a:gd name="T8" fmla="*/ 1 w 72"/>
                <a:gd name="T9" fmla="*/ 0 h 49"/>
                <a:gd name="T10" fmla="*/ 1 w 72"/>
                <a:gd name="T11" fmla="*/ 0 h 49"/>
                <a:gd name="T12" fmla="*/ 0 w 72"/>
                <a:gd name="T13" fmla="*/ 0 h 49"/>
                <a:gd name="T14" fmla="*/ 0 w 72"/>
                <a:gd name="T15" fmla="*/ 0 h 49"/>
                <a:gd name="T16" fmla="*/ 1 w 7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1" y="40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6" y="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" name="Freeform 5293"/>
            <p:cNvSpPr>
              <a:spLocks/>
            </p:cNvSpPr>
            <p:nvPr/>
          </p:nvSpPr>
          <p:spPr bwMode="auto">
            <a:xfrm>
              <a:off x="4366" y="2743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" name="Freeform 5294"/>
            <p:cNvSpPr>
              <a:spLocks/>
            </p:cNvSpPr>
            <p:nvPr/>
          </p:nvSpPr>
          <p:spPr bwMode="auto">
            <a:xfrm>
              <a:off x="4367" y="2744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1 w 7"/>
                <a:gd name="T7" fmla="*/ 0 h 11"/>
                <a:gd name="T8" fmla="*/ 0 w 7"/>
                <a:gd name="T9" fmla="*/ 1 h 11"/>
                <a:gd name="T10" fmla="*/ 1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" name="Freeform 5295"/>
            <p:cNvSpPr>
              <a:spLocks/>
            </p:cNvSpPr>
            <p:nvPr/>
          </p:nvSpPr>
          <p:spPr bwMode="auto">
            <a:xfrm>
              <a:off x="4342" y="2729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" name="Freeform 5296"/>
            <p:cNvSpPr>
              <a:spLocks/>
            </p:cNvSpPr>
            <p:nvPr/>
          </p:nvSpPr>
          <p:spPr bwMode="auto">
            <a:xfrm>
              <a:off x="4343" y="2730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1 w 7"/>
                <a:gd name="T7" fmla="*/ 0 h 10"/>
                <a:gd name="T8" fmla="*/ 0 w 7"/>
                <a:gd name="T9" fmla="*/ 1 h 10"/>
                <a:gd name="T10" fmla="*/ 1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" name="Freeform 5297"/>
            <p:cNvSpPr>
              <a:spLocks/>
            </p:cNvSpPr>
            <p:nvPr/>
          </p:nvSpPr>
          <p:spPr bwMode="auto">
            <a:xfrm>
              <a:off x="4351" y="2729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" name="Freeform 5298"/>
            <p:cNvSpPr>
              <a:spLocks/>
            </p:cNvSpPr>
            <p:nvPr/>
          </p:nvSpPr>
          <p:spPr bwMode="auto">
            <a:xfrm>
              <a:off x="4310" y="2742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8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" name="Freeform 5299"/>
            <p:cNvSpPr>
              <a:spLocks/>
            </p:cNvSpPr>
            <p:nvPr/>
          </p:nvSpPr>
          <p:spPr bwMode="auto">
            <a:xfrm>
              <a:off x="4312" y="2736"/>
              <a:ext cx="23" cy="12"/>
            </a:xfrm>
            <a:custGeom>
              <a:avLst/>
              <a:gdLst>
                <a:gd name="T0" fmla="*/ 0 w 47"/>
                <a:gd name="T1" fmla="*/ 1 h 24"/>
                <a:gd name="T2" fmla="*/ 0 w 47"/>
                <a:gd name="T3" fmla="*/ 1 h 24"/>
                <a:gd name="T4" fmla="*/ 0 w 47"/>
                <a:gd name="T5" fmla="*/ 1 h 24"/>
                <a:gd name="T6" fmla="*/ 0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" name="Freeform 5300"/>
            <p:cNvSpPr>
              <a:spLocks/>
            </p:cNvSpPr>
            <p:nvPr/>
          </p:nvSpPr>
          <p:spPr bwMode="auto">
            <a:xfrm>
              <a:off x="4346" y="2755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35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" name="Freeform 5301"/>
            <p:cNvSpPr>
              <a:spLocks/>
            </p:cNvSpPr>
            <p:nvPr/>
          </p:nvSpPr>
          <p:spPr bwMode="auto">
            <a:xfrm>
              <a:off x="4338" y="2749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6" y="31"/>
                  </a:lnTo>
                  <a:lnTo>
                    <a:pt x="51" y="13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" name="Freeform 5302"/>
            <p:cNvSpPr>
              <a:spLocks/>
            </p:cNvSpPr>
            <p:nvPr/>
          </p:nvSpPr>
          <p:spPr bwMode="auto">
            <a:xfrm>
              <a:off x="4336" y="2744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7"/>
                  </a:lnTo>
                  <a:lnTo>
                    <a:pt x="28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" name="Freeform 5303"/>
            <p:cNvSpPr>
              <a:spLocks/>
            </p:cNvSpPr>
            <p:nvPr/>
          </p:nvSpPr>
          <p:spPr bwMode="auto">
            <a:xfrm>
              <a:off x="4323" y="2738"/>
              <a:ext cx="27" cy="14"/>
            </a:xfrm>
            <a:custGeom>
              <a:avLst/>
              <a:gdLst>
                <a:gd name="T0" fmla="*/ 0 w 54"/>
                <a:gd name="T1" fmla="*/ 0 h 29"/>
                <a:gd name="T2" fmla="*/ 1 w 54"/>
                <a:gd name="T3" fmla="*/ 0 h 29"/>
                <a:gd name="T4" fmla="*/ 1 w 54"/>
                <a:gd name="T5" fmla="*/ 0 h 29"/>
                <a:gd name="T6" fmla="*/ 1 w 54"/>
                <a:gd name="T7" fmla="*/ 0 h 29"/>
                <a:gd name="T8" fmla="*/ 0 w 5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"/>
                <a:gd name="T17" fmla="*/ 54 w 5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">
                  <a:moveTo>
                    <a:pt x="0" y="16"/>
                  </a:moveTo>
                  <a:lnTo>
                    <a:pt x="26" y="29"/>
                  </a:lnTo>
                  <a:lnTo>
                    <a:pt x="54" y="12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" name="Freeform 5304"/>
            <p:cNvSpPr>
              <a:spLocks/>
            </p:cNvSpPr>
            <p:nvPr/>
          </p:nvSpPr>
          <p:spPr bwMode="auto">
            <a:xfrm>
              <a:off x="4311" y="2744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1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" name="Freeform 5305"/>
            <p:cNvSpPr>
              <a:spLocks/>
            </p:cNvSpPr>
            <p:nvPr/>
          </p:nvSpPr>
          <p:spPr bwMode="auto">
            <a:xfrm>
              <a:off x="4337" y="2761"/>
              <a:ext cx="4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0 w 9"/>
                <a:gd name="T15" fmla="*/ 1 h 12"/>
                <a:gd name="T16" fmla="*/ 0 w 9"/>
                <a:gd name="T17" fmla="*/ 1 h 12"/>
                <a:gd name="T18" fmla="*/ 0 w 9"/>
                <a:gd name="T19" fmla="*/ 1 h 12"/>
                <a:gd name="T20" fmla="*/ 0 w 9"/>
                <a:gd name="T21" fmla="*/ 1 h 12"/>
                <a:gd name="T22" fmla="*/ 0 w 9"/>
                <a:gd name="T23" fmla="*/ 1 h 12"/>
                <a:gd name="T24" fmla="*/ 0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" name="Freeform 5306"/>
            <p:cNvSpPr>
              <a:spLocks/>
            </p:cNvSpPr>
            <p:nvPr/>
          </p:nvSpPr>
          <p:spPr bwMode="auto">
            <a:xfrm>
              <a:off x="4338" y="2762"/>
              <a:ext cx="2" cy="5"/>
            </a:xfrm>
            <a:custGeom>
              <a:avLst/>
              <a:gdLst>
                <a:gd name="T0" fmla="*/ 0 w 6"/>
                <a:gd name="T1" fmla="*/ 1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1 h 9"/>
                <a:gd name="T10" fmla="*/ 0 w 6"/>
                <a:gd name="T11" fmla="*/ 1 h 9"/>
                <a:gd name="T12" fmla="*/ 0 w 6"/>
                <a:gd name="T13" fmla="*/ 1 h 9"/>
                <a:gd name="T14" fmla="*/ 0 w 6"/>
                <a:gd name="T15" fmla="*/ 1 h 9"/>
                <a:gd name="T16" fmla="*/ 0 w 6"/>
                <a:gd name="T17" fmla="*/ 1 h 9"/>
                <a:gd name="T18" fmla="*/ 0 w 6"/>
                <a:gd name="T19" fmla="*/ 1 h 9"/>
                <a:gd name="T20" fmla="*/ 0 w 6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9"/>
                <a:gd name="T35" fmla="*/ 6 w 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" name="Freeform 5307"/>
            <p:cNvSpPr>
              <a:spLocks/>
            </p:cNvSpPr>
            <p:nvPr/>
          </p:nvSpPr>
          <p:spPr bwMode="auto">
            <a:xfrm>
              <a:off x="4312" y="2747"/>
              <a:ext cx="5" cy="6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" name="Freeform 5308"/>
            <p:cNvSpPr>
              <a:spLocks/>
            </p:cNvSpPr>
            <p:nvPr/>
          </p:nvSpPr>
          <p:spPr bwMode="auto">
            <a:xfrm>
              <a:off x="4313" y="2748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1 w 5"/>
                <a:gd name="T19" fmla="*/ 0 h 9"/>
                <a:gd name="T20" fmla="*/ 1 w 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" name="Freeform 5309"/>
            <p:cNvSpPr>
              <a:spLocks/>
            </p:cNvSpPr>
            <p:nvPr/>
          </p:nvSpPr>
          <p:spPr bwMode="auto">
            <a:xfrm>
              <a:off x="4321" y="2747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9" name="Freeform 5310"/>
            <p:cNvSpPr>
              <a:spLocks/>
            </p:cNvSpPr>
            <p:nvPr/>
          </p:nvSpPr>
          <p:spPr bwMode="auto">
            <a:xfrm>
              <a:off x="4279" y="2759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0" name="Freeform 5311"/>
            <p:cNvSpPr>
              <a:spLocks/>
            </p:cNvSpPr>
            <p:nvPr/>
          </p:nvSpPr>
          <p:spPr bwMode="auto">
            <a:xfrm>
              <a:off x="4281" y="2753"/>
              <a:ext cx="23" cy="13"/>
            </a:xfrm>
            <a:custGeom>
              <a:avLst/>
              <a:gdLst>
                <a:gd name="T0" fmla="*/ 0 w 47"/>
                <a:gd name="T1" fmla="*/ 1 h 26"/>
                <a:gd name="T2" fmla="*/ 0 w 47"/>
                <a:gd name="T3" fmla="*/ 1 h 26"/>
                <a:gd name="T4" fmla="*/ 0 w 47"/>
                <a:gd name="T5" fmla="*/ 1 h 26"/>
                <a:gd name="T6" fmla="*/ 0 w 47"/>
                <a:gd name="T7" fmla="*/ 0 h 26"/>
                <a:gd name="T8" fmla="*/ 0 w 47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7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1" name="Freeform 5312"/>
            <p:cNvSpPr>
              <a:spLocks/>
            </p:cNvSpPr>
            <p:nvPr/>
          </p:nvSpPr>
          <p:spPr bwMode="auto">
            <a:xfrm>
              <a:off x="4316" y="2772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2" name="Freeform 5313"/>
            <p:cNvSpPr>
              <a:spLocks/>
            </p:cNvSpPr>
            <p:nvPr/>
          </p:nvSpPr>
          <p:spPr bwMode="auto">
            <a:xfrm>
              <a:off x="4307" y="2767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" name="Freeform 5314"/>
            <p:cNvSpPr>
              <a:spLocks/>
            </p:cNvSpPr>
            <p:nvPr/>
          </p:nvSpPr>
          <p:spPr bwMode="auto">
            <a:xfrm>
              <a:off x="4306" y="2762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5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4" name="Freeform 5315"/>
            <p:cNvSpPr>
              <a:spLocks/>
            </p:cNvSpPr>
            <p:nvPr/>
          </p:nvSpPr>
          <p:spPr bwMode="auto">
            <a:xfrm>
              <a:off x="4294" y="2755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5" name="Freeform 5316"/>
            <p:cNvSpPr>
              <a:spLocks/>
            </p:cNvSpPr>
            <p:nvPr/>
          </p:nvSpPr>
          <p:spPr bwMode="auto">
            <a:xfrm>
              <a:off x="4281" y="2761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2" y="28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6" name="Freeform 5317"/>
            <p:cNvSpPr>
              <a:spLocks/>
            </p:cNvSpPr>
            <p:nvPr/>
          </p:nvSpPr>
          <p:spPr bwMode="auto">
            <a:xfrm>
              <a:off x="4306" y="2778"/>
              <a:ext cx="6" cy="8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7" name="Freeform 5318"/>
            <p:cNvSpPr>
              <a:spLocks/>
            </p:cNvSpPr>
            <p:nvPr/>
          </p:nvSpPr>
          <p:spPr bwMode="auto">
            <a:xfrm>
              <a:off x="4307" y="2779"/>
              <a:ext cx="4" cy="6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0 h 10"/>
                <a:gd name="T4" fmla="*/ 1 w 7"/>
                <a:gd name="T5" fmla="*/ 0 h 10"/>
                <a:gd name="T6" fmla="*/ 0 w 7"/>
                <a:gd name="T7" fmla="*/ 1 h 10"/>
                <a:gd name="T8" fmla="*/ 0 w 7"/>
                <a:gd name="T9" fmla="*/ 1 h 10"/>
                <a:gd name="T10" fmla="*/ 1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8" name="Freeform 5319"/>
            <p:cNvSpPr>
              <a:spLocks/>
            </p:cNvSpPr>
            <p:nvPr/>
          </p:nvSpPr>
          <p:spPr bwMode="auto">
            <a:xfrm>
              <a:off x="4282" y="2764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" name="Freeform 5320"/>
            <p:cNvSpPr>
              <a:spLocks/>
            </p:cNvSpPr>
            <p:nvPr/>
          </p:nvSpPr>
          <p:spPr bwMode="auto">
            <a:xfrm>
              <a:off x="4283" y="2765"/>
              <a:ext cx="3" cy="5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0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0 w 8"/>
                <a:gd name="T11" fmla="*/ 0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0 h 11"/>
                <a:gd name="T18" fmla="*/ 0 w 8"/>
                <a:gd name="T19" fmla="*/ 0 h 11"/>
                <a:gd name="T20" fmla="*/ 0 w 8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1"/>
                <a:gd name="T35" fmla="*/ 8 w 8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1">
                  <a:moveTo>
                    <a:pt x="6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" name="Freeform 5321"/>
            <p:cNvSpPr>
              <a:spLocks/>
            </p:cNvSpPr>
            <p:nvPr/>
          </p:nvSpPr>
          <p:spPr bwMode="auto">
            <a:xfrm>
              <a:off x="4290" y="2764"/>
              <a:ext cx="15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7" y="0"/>
                  </a:moveTo>
                  <a:lnTo>
                    <a:pt x="27" y="11"/>
                  </a:lnTo>
                  <a:lnTo>
                    <a:pt x="30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" name="Freeform 5322"/>
            <p:cNvSpPr>
              <a:spLocks/>
            </p:cNvSpPr>
            <p:nvPr/>
          </p:nvSpPr>
          <p:spPr bwMode="auto">
            <a:xfrm>
              <a:off x="4249" y="2777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" name="Freeform 5323"/>
            <p:cNvSpPr>
              <a:spLocks/>
            </p:cNvSpPr>
            <p:nvPr/>
          </p:nvSpPr>
          <p:spPr bwMode="auto">
            <a:xfrm>
              <a:off x="4250" y="2771"/>
              <a:ext cx="25" cy="12"/>
            </a:xfrm>
            <a:custGeom>
              <a:avLst/>
              <a:gdLst>
                <a:gd name="T0" fmla="*/ 0 w 48"/>
                <a:gd name="T1" fmla="*/ 1 h 24"/>
                <a:gd name="T2" fmla="*/ 1 w 48"/>
                <a:gd name="T3" fmla="*/ 1 h 24"/>
                <a:gd name="T4" fmla="*/ 1 w 48"/>
                <a:gd name="T5" fmla="*/ 1 h 24"/>
                <a:gd name="T6" fmla="*/ 1 w 48"/>
                <a:gd name="T7" fmla="*/ 0 h 24"/>
                <a:gd name="T8" fmla="*/ 0 w 48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4"/>
                <a:gd name="T17" fmla="*/ 48 w 4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4">
                  <a:moveTo>
                    <a:pt x="0" y="17"/>
                  </a:moveTo>
                  <a:lnTo>
                    <a:pt x="18" y="24"/>
                  </a:lnTo>
                  <a:lnTo>
                    <a:pt x="48" y="6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3" name="Freeform 5324"/>
            <p:cNvSpPr>
              <a:spLocks/>
            </p:cNvSpPr>
            <p:nvPr/>
          </p:nvSpPr>
          <p:spPr bwMode="auto">
            <a:xfrm>
              <a:off x="4285" y="2790"/>
              <a:ext cx="18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4" name="Freeform 5325"/>
            <p:cNvSpPr>
              <a:spLocks/>
            </p:cNvSpPr>
            <p:nvPr/>
          </p:nvSpPr>
          <p:spPr bwMode="auto">
            <a:xfrm>
              <a:off x="4277" y="2784"/>
              <a:ext cx="25" cy="15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1 h 30"/>
                <a:gd name="T4" fmla="*/ 1 w 48"/>
                <a:gd name="T5" fmla="*/ 1 h 30"/>
                <a:gd name="T6" fmla="*/ 1 w 48"/>
                <a:gd name="T7" fmla="*/ 0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0" y="18"/>
                  </a:moveTo>
                  <a:lnTo>
                    <a:pt x="16" y="30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5" name="Freeform 5326"/>
            <p:cNvSpPr>
              <a:spLocks/>
            </p:cNvSpPr>
            <p:nvPr/>
          </p:nvSpPr>
          <p:spPr bwMode="auto">
            <a:xfrm>
              <a:off x="4276" y="2779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6" name="Freeform 5327"/>
            <p:cNvSpPr>
              <a:spLocks/>
            </p:cNvSpPr>
            <p:nvPr/>
          </p:nvSpPr>
          <p:spPr bwMode="auto">
            <a:xfrm>
              <a:off x="4263" y="2773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7" name="Freeform 5328"/>
            <p:cNvSpPr>
              <a:spLocks/>
            </p:cNvSpPr>
            <p:nvPr/>
          </p:nvSpPr>
          <p:spPr bwMode="auto">
            <a:xfrm>
              <a:off x="4250" y="2779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1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8" name="Freeform 5329"/>
            <p:cNvSpPr>
              <a:spLocks/>
            </p:cNvSpPr>
            <p:nvPr/>
          </p:nvSpPr>
          <p:spPr bwMode="auto">
            <a:xfrm>
              <a:off x="4276" y="2795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7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9" name="Freeform 5330"/>
            <p:cNvSpPr>
              <a:spLocks/>
            </p:cNvSpPr>
            <p:nvPr/>
          </p:nvSpPr>
          <p:spPr bwMode="auto">
            <a:xfrm>
              <a:off x="4276" y="2796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1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1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0" name="Freeform 5331"/>
            <p:cNvSpPr>
              <a:spLocks/>
            </p:cNvSpPr>
            <p:nvPr/>
          </p:nvSpPr>
          <p:spPr bwMode="auto">
            <a:xfrm>
              <a:off x="4251" y="2781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0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7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1" name="Freeform 5332"/>
            <p:cNvSpPr>
              <a:spLocks/>
            </p:cNvSpPr>
            <p:nvPr/>
          </p:nvSpPr>
          <p:spPr bwMode="auto">
            <a:xfrm>
              <a:off x="4252" y="2783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2" name="Freeform 5333"/>
            <p:cNvSpPr>
              <a:spLocks/>
            </p:cNvSpPr>
            <p:nvPr/>
          </p:nvSpPr>
          <p:spPr bwMode="auto">
            <a:xfrm>
              <a:off x="4260" y="2782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3" name="Freeform 5334"/>
            <p:cNvSpPr>
              <a:spLocks/>
            </p:cNvSpPr>
            <p:nvPr/>
          </p:nvSpPr>
          <p:spPr bwMode="auto">
            <a:xfrm>
              <a:off x="4374" y="2749"/>
              <a:ext cx="1" cy="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4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4" name="Freeform 5335"/>
            <p:cNvSpPr>
              <a:spLocks/>
            </p:cNvSpPr>
            <p:nvPr/>
          </p:nvSpPr>
          <p:spPr bwMode="auto">
            <a:xfrm>
              <a:off x="4374" y="2747"/>
              <a:ext cx="1" cy="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0 w 4"/>
                <a:gd name="T11" fmla="*/ 0 h 7"/>
                <a:gd name="T12" fmla="*/ 0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7"/>
                <a:gd name="T23" fmla="*/ 4 w 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7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5" name="Freeform 5336"/>
            <p:cNvSpPr>
              <a:spLocks/>
            </p:cNvSpPr>
            <p:nvPr/>
          </p:nvSpPr>
          <p:spPr bwMode="auto">
            <a:xfrm>
              <a:off x="4375" y="2747"/>
              <a:ext cx="1" cy="3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0 h 7"/>
                <a:gd name="T6" fmla="*/ 1 w 2"/>
                <a:gd name="T7" fmla="*/ 0 h 7"/>
                <a:gd name="T8" fmla="*/ 0 w 2"/>
                <a:gd name="T9" fmla="*/ 0 h 7"/>
                <a:gd name="T10" fmla="*/ 0 w 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6" name="Freeform 5337"/>
            <p:cNvSpPr>
              <a:spLocks/>
            </p:cNvSpPr>
            <p:nvPr/>
          </p:nvSpPr>
          <p:spPr bwMode="auto">
            <a:xfrm>
              <a:off x="4418" y="2726"/>
              <a:ext cx="55" cy="31"/>
            </a:xfrm>
            <a:custGeom>
              <a:avLst/>
              <a:gdLst>
                <a:gd name="T0" fmla="*/ 0 w 110"/>
                <a:gd name="T1" fmla="*/ 1 h 62"/>
                <a:gd name="T2" fmla="*/ 1 w 110"/>
                <a:gd name="T3" fmla="*/ 1 h 62"/>
                <a:gd name="T4" fmla="*/ 1 w 110"/>
                <a:gd name="T5" fmla="*/ 1 h 62"/>
                <a:gd name="T6" fmla="*/ 1 w 110"/>
                <a:gd name="T7" fmla="*/ 0 h 62"/>
                <a:gd name="T8" fmla="*/ 0 w 110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2"/>
                <a:gd name="T17" fmla="*/ 110 w 11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2">
                  <a:moveTo>
                    <a:pt x="0" y="17"/>
                  </a:moveTo>
                  <a:lnTo>
                    <a:pt x="74" y="62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7" name="Freeform 5338"/>
            <p:cNvSpPr>
              <a:spLocks/>
            </p:cNvSpPr>
            <p:nvPr/>
          </p:nvSpPr>
          <p:spPr bwMode="auto">
            <a:xfrm>
              <a:off x="4420" y="2720"/>
              <a:ext cx="23" cy="12"/>
            </a:xfrm>
            <a:custGeom>
              <a:avLst/>
              <a:gdLst>
                <a:gd name="T0" fmla="*/ 0 w 47"/>
                <a:gd name="T1" fmla="*/ 0 h 25"/>
                <a:gd name="T2" fmla="*/ 0 w 47"/>
                <a:gd name="T3" fmla="*/ 0 h 25"/>
                <a:gd name="T4" fmla="*/ 0 w 47"/>
                <a:gd name="T5" fmla="*/ 0 h 25"/>
                <a:gd name="T6" fmla="*/ 0 w 47"/>
                <a:gd name="T7" fmla="*/ 0 h 25"/>
                <a:gd name="T8" fmla="*/ 0 w 4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8" name="Freeform 5339"/>
            <p:cNvSpPr>
              <a:spLocks/>
            </p:cNvSpPr>
            <p:nvPr/>
          </p:nvSpPr>
          <p:spPr bwMode="auto">
            <a:xfrm>
              <a:off x="4454" y="2739"/>
              <a:ext cx="17" cy="14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0 w 35"/>
                <a:gd name="T5" fmla="*/ 0 h 28"/>
                <a:gd name="T6" fmla="*/ 0 w 35"/>
                <a:gd name="T7" fmla="*/ 1 h 28"/>
                <a:gd name="T8" fmla="*/ 0 w 35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8"/>
                <a:gd name="T17" fmla="*/ 35 w 3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8">
                  <a:moveTo>
                    <a:pt x="2" y="28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9" name="Freeform 5340"/>
            <p:cNvSpPr>
              <a:spLocks/>
            </p:cNvSpPr>
            <p:nvPr/>
          </p:nvSpPr>
          <p:spPr bwMode="auto">
            <a:xfrm>
              <a:off x="4446" y="2733"/>
              <a:ext cx="25" cy="16"/>
            </a:xfrm>
            <a:custGeom>
              <a:avLst/>
              <a:gdLst>
                <a:gd name="T0" fmla="*/ 0 w 51"/>
                <a:gd name="T1" fmla="*/ 1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0 h 30"/>
                <a:gd name="T8" fmla="*/ 0 w 51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0" y="18"/>
                  </a:moveTo>
                  <a:lnTo>
                    <a:pt x="16" y="30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0" name="Freeform 5341"/>
            <p:cNvSpPr>
              <a:spLocks/>
            </p:cNvSpPr>
            <p:nvPr/>
          </p:nvSpPr>
          <p:spPr bwMode="auto">
            <a:xfrm>
              <a:off x="4444" y="2729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6"/>
                  </a:lnTo>
                  <a:lnTo>
                    <a:pt x="28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1" name="Freeform 5342"/>
            <p:cNvSpPr>
              <a:spLocks/>
            </p:cNvSpPr>
            <p:nvPr/>
          </p:nvSpPr>
          <p:spPr bwMode="auto">
            <a:xfrm>
              <a:off x="4431" y="2722"/>
              <a:ext cx="27" cy="15"/>
            </a:xfrm>
            <a:custGeom>
              <a:avLst/>
              <a:gdLst>
                <a:gd name="T0" fmla="*/ 0 w 54"/>
                <a:gd name="T1" fmla="*/ 0 h 31"/>
                <a:gd name="T2" fmla="*/ 1 w 54"/>
                <a:gd name="T3" fmla="*/ 0 h 31"/>
                <a:gd name="T4" fmla="*/ 1 w 54"/>
                <a:gd name="T5" fmla="*/ 0 h 31"/>
                <a:gd name="T6" fmla="*/ 1 w 54"/>
                <a:gd name="T7" fmla="*/ 0 h 31"/>
                <a:gd name="T8" fmla="*/ 0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0" y="17"/>
                  </a:moveTo>
                  <a:lnTo>
                    <a:pt x="26" y="31"/>
                  </a:lnTo>
                  <a:lnTo>
                    <a:pt x="54" y="1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2" name="Freeform 5343"/>
            <p:cNvSpPr>
              <a:spLocks/>
            </p:cNvSpPr>
            <p:nvPr/>
          </p:nvSpPr>
          <p:spPr bwMode="auto">
            <a:xfrm>
              <a:off x="4419" y="2729"/>
              <a:ext cx="36" cy="24"/>
            </a:xfrm>
            <a:custGeom>
              <a:avLst/>
              <a:gdLst>
                <a:gd name="T0" fmla="*/ 1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0 h 48"/>
                <a:gd name="T14" fmla="*/ 0 w 72"/>
                <a:gd name="T15" fmla="*/ 1 h 48"/>
                <a:gd name="T16" fmla="*/ 1 w 72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8"/>
                <a:gd name="T29" fmla="*/ 72 w 7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8">
                  <a:moveTo>
                    <a:pt x="72" y="48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3" name="Freeform 5344"/>
            <p:cNvSpPr>
              <a:spLocks/>
            </p:cNvSpPr>
            <p:nvPr/>
          </p:nvSpPr>
          <p:spPr bwMode="auto">
            <a:xfrm>
              <a:off x="4445" y="2745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4" name="Freeform 5345"/>
            <p:cNvSpPr>
              <a:spLocks/>
            </p:cNvSpPr>
            <p:nvPr/>
          </p:nvSpPr>
          <p:spPr bwMode="auto">
            <a:xfrm>
              <a:off x="4446" y="2746"/>
              <a:ext cx="2" cy="5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0 h 11"/>
                <a:gd name="T4" fmla="*/ 0 w 6"/>
                <a:gd name="T5" fmla="*/ 0 h 11"/>
                <a:gd name="T6" fmla="*/ 0 w 6"/>
                <a:gd name="T7" fmla="*/ 0 h 11"/>
                <a:gd name="T8" fmla="*/ 0 w 6"/>
                <a:gd name="T9" fmla="*/ 0 h 11"/>
                <a:gd name="T10" fmla="*/ 0 w 6"/>
                <a:gd name="T11" fmla="*/ 0 h 11"/>
                <a:gd name="T12" fmla="*/ 0 w 6"/>
                <a:gd name="T13" fmla="*/ 0 h 11"/>
                <a:gd name="T14" fmla="*/ 0 w 6"/>
                <a:gd name="T15" fmla="*/ 0 h 11"/>
                <a:gd name="T16" fmla="*/ 0 w 6"/>
                <a:gd name="T17" fmla="*/ 0 h 11"/>
                <a:gd name="T18" fmla="*/ 0 w 6"/>
                <a:gd name="T19" fmla="*/ 0 h 11"/>
                <a:gd name="T20" fmla="*/ 0 w 6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1"/>
                <a:gd name="T35" fmla="*/ 6 w 6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1">
                  <a:moveTo>
                    <a:pt x="6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5" name="Freeform 5346"/>
            <p:cNvSpPr>
              <a:spLocks/>
            </p:cNvSpPr>
            <p:nvPr/>
          </p:nvSpPr>
          <p:spPr bwMode="auto">
            <a:xfrm>
              <a:off x="4420" y="2731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6" name="Freeform 5347"/>
            <p:cNvSpPr>
              <a:spLocks/>
            </p:cNvSpPr>
            <p:nvPr/>
          </p:nvSpPr>
          <p:spPr bwMode="auto">
            <a:xfrm>
              <a:off x="4421" y="2732"/>
              <a:ext cx="3" cy="5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0 w 5"/>
                <a:gd name="T7" fmla="*/ 0 h 11"/>
                <a:gd name="T8" fmla="*/ 0 w 5"/>
                <a:gd name="T9" fmla="*/ 0 h 11"/>
                <a:gd name="T10" fmla="*/ 0 w 5"/>
                <a:gd name="T11" fmla="*/ 0 h 11"/>
                <a:gd name="T12" fmla="*/ 1 w 5"/>
                <a:gd name="T13" fmla="*/ 0 h 11"/>
                <a:gd name="T14" fmla="*/ 1 w 5"/>
                <a:gd name="T15" fmla="*/ 0 h 11"/>
                <a:gd name="T16" fmla="*/ 1 w 5"/>
                <a:gd name="T17" fmla="*/ 0 h 11"/>
                <a:gd name="T18" fmla="*/ 1 w 5"/>
                <a:gd name="T19" fmla="*/ 0 h 11"/>
                <a:gd name="T20" fmla="*/ 1 w 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1"/>
                <a:gd name="T35" fmla="*/ 5 w 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1">
                  <a:moveTo>
                    <a:pt x="5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7" name="Freeform 5348"/>
            <p:cNvSpPr>
              <a:spLocks/>
            </p:cNvSpPr>
            <p:nvPr/>
          </p:nvSpPr>
          <p:spPr bwMode="auto">
            <a:xfrm>
              <a:off x="4429" y="2731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8" name="Freeform 5349"/>
            <p:cNvSpPr>
              <a:spLocks/>
            </p:cNvSpPr>
            <p:nvPr/>
          </p:nvSpPr>
          <p:spPr bwMode="auto">
            <a:xfrm>
              <a:off x="4312" y="2784"/>
              <a:ext cx="7" cy="10"/>
            </a:xfrm>
            <a:custGeom>
              <a:avLst/>
              <a:gdLst>
                <a:gd name="T0" fmla="*/ 1 w 12"/>
                <a:gd name="T1" fmla="*/ 1 h 19"/>
                <a:gd name="T2" fmla="*/ 1 w 12"/>
                <a:gd name="T3" fmla="*/ 1 h 19"/>
                <a:gd name="T4" fmla="*/ 0 w 12"/>
                <a:gd name="T5" fmla="*/ 1 h 19"/>
                <a:gd name="T6" fmla="*/ 1 w 12"/>
                <a:gd name="T7" fmla="*/ 1 h 19"/>
                <a:gd name="T8" fmla="*/ 1 w 12"/>
                <a:gd name="T9" fmla="*/ 1 h 19"/>
                <a:gd name="T10" fmla="*/ 1 w 12"/>
                <a:gd name="T11" fmla="*/ 1 h 19"/>
                <a:gd name="T12" fmla="*/ 1 w 12"/>
                <a:gd name="T13" fmla="*/ 1 h 19"/>
                <a:gd name="T14" fmla="*/ 1 w 12"/>
                <a:gd name="T15" fmla="*/ 0 h 19"/>
                <a:gd name="T16" fmla="*/ 1 w 12"/>
                <a:gd name="T17" fmla="*/ 0 h 19"/>
                <a:gd name="T18" fmla="*/ 1 w 12"/>
                <a:gd name="T19" fmla="*/ 0 h 19"/>
                <a:gd name="T20" fmla="*/ 1 w 12"/>
                <a:gd name="T21" fmla="*/ 0 h 19"/>
                <a:gd name="T22" fmla="*/ 1 w 12"/>
                <a:gd name="T23" fmla="*/ 0 h 19"/>
                <a:gd name="T24" fmla="*/ 1 w 12"/>
                <a:gd name="T25" fmla="*/ 1 h 19"/>
                <a:gd name="T26" fmla="*/ 1 w 12"/>
                <a:gd name="T27" fmla="*/ 1 h 19"/>
                <a:gd name="T28" fmla="*/ 1 w 12"/>
                <a:gd name="T29" fmla="*/ 1 h 19"/>
                <a:gd name="T30" fmla="*/ 1 w 12"/>
                <a:gd name="T31" fmla="*/ 1 h 19"/>
                <a:gd name="T32" fmla="*/ 1 w 12"/>
                <a:gd name="T33" fmla="*/ 1 h 19"/>
                <a:gd name="T34" fmla="*/ 1 w 12"/>
                <a:gd name="T35" fmla="*/ 1 h 19"/>
                <a:gd name="T36" fmla="*/ 1 w 12"/>
                <a:gd name="T37" fmla="*/ 1 h 19"/>
                <a:gd name="T38" fmla="*/ 1 w 12"/>
                <a:gd name="T39" fmla="*/ 1 h 19"/>
                <a:gd name="T40" fmla="*/ 1 w 12"/>
                <a:gd name="T41" fmla="*/ 1 h 19"/>
                <a:gd name="T42" fmla="*/ 1 w 12"/>
                <a:gd name="T43" fmla="*/ 1 h 19"/>
                <a:gd name="T44" fmla="*/ 1 w 12"/>
                <a:gd name="T45" fmla="*/ 1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19"/>
                <a:gd name="T71" fmla="*/ 12 w 12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19">
                  <a:moveTo>
                    <a:pt x="3" y="19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9" name="Freeform 5350"/>
            <p:cNvSpPr>
              <a:spLocks/>
            </p:cNvSpPr>
            <p:nvPr/>
          </p:nvSpPr>
          <p:spPr bwMode="auto">
            <a:xfrm>
              <a:off x="4314" y="2780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1 h 8"/>
                <a:gd name="T4" fmla="*/ 1 w 6"/>
                <a:gd name="T5" fmla="*/ 1 h 8"/>
                <a:gd name="T6" fmla="*/ 1 w 6"/>
                <a:gd name="T7" fmla="*/ 1 h 8"/>
                <a:gd name="T8" fmla="*/ 1 w 6"/>
                <a:gd name="T9" fmla="*/ 1 h 8"/>
                <a:gd name="T10" fmla="*/ 1 w 6"/>
                <a:gd name="T11" fmla="*/ 1 h 8"/>
                <a:gd name="T12" fmla="*/ 1 w 6"/>
                <a:gd name="T13" fmla="*/ 0 h 8"/>
                <a:gd name="T14" fmla="*/ 1 w 6"/>
                <a:gd name="T15" fmla="*/ 0 h 8"/>
                <a:gd name="T16" fmla="*/ 0 w 6"/>
                <a:gd name="T17" fmla="*/ 1 h 8"/>
                <a:gd name="T18" fmla="*/ 0 w 6"/>
                <a:gd name="T19" fmla="*/ 1 h 8"/>
                <a:gd name="T20" fmla="*/ 0 w 6"/>
                <a:gd name="T21" fmla="*/ 1 h 8"/>
                <a:gd name="T22" fmla="*/ 1 w 6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2" y="8"/>
                  </a:move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0" name="Freeform 5351"/>
            <p:cNvSpPr>
              <a:spLocks/>
            </p:cNvSpPr>
            <p:nvPr/>
          </p:nvSpPr>
          <p:spPr bwMode="auto">
            <a:xfrm>
              <a:off x="4329" y="2795"/>
              <a:ext cx="7" cy="3"/>
            </a:xfrm>
            <a:custGeom>
              <a:avLst/>
              <a:gdLst>
                <a:gd name="T0" fmla="*/ 0 w 15"/>
                <a:gd name="T1" fmla="*/ 1 h 5"/>
                <a:gd name="T2" fmla="*/ 0 w 15"/>
                <a:gd name="T3" fmla="*/ 1 h 5"/>
                <a:gd name="T4" fmla="*/ 0 w 15"/>
                <a:gd name="T5" fmla="*/ 0 h 5"/>
                <a:gd name="T6" fmla="*/ 0 w 15"/>
                <a:gd name="T7" fmla="*/ 1 h 5"/>
                <a:gd name="T8" fmla="*/ 0 w 15"/>
                <a:gd name="T9" fmla="*/ 1 h 5"/>
                <a:gd name="T10" fmla="*/ 0 w 15"/>
                <a:gd name="T11" fmla="*/ 1 h 5"/>
                <a:gd name="T12" fmla="*/ 0 w 15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"/>
                <a:gd name="T23" fmla="*/ 15 w 1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">
                  <a:moveTo>
                    <a:pt x="6" y="4"/>
                  </a:moveTo>
                  <a:lnTo>
                    <a:pt x="11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1" name="Freeform 5352"/>
            <p:cNvSpPr>
              <a:spLocks/>
            </p:cNvSpPr>
            <p:nvPr/>
          </p:nvSpPr>
          <p:spPr bwMode="auto">
            <a:xfrm>
              <a:off x="4325" y="2795"/>
              <a:ext cx="14" cy="5"/>
            </a:xfrm>
            <a:custGeom>
              <a:avLst/>
              <a:gdLst>
                <a:gd name="T0" fmla="*/ 0 w 29"/>
                <a:gd name="T1" fmla="*/ 1 h 9"/>
                <a:gd name="T2" fmla="*/ 0 w 29"/>
                <a:gd name="T3" fmla="*/ 1 h 9"/>
                <a:gd name="T4" fmla="*/ 0 w 29"/>
                <a:gd name="T5" fmla="*/ 1 h 9"/>
                <a:gd name="T6" fmla="*/ 0 w 29"/>
                <a:gd name="T7" fmla="*/ 1 h 9"/>
                <a:gd name="T8" fmla="*/ 0 w 29"/>
                <a:gd name="T9" fmla="*/ 1 h 9"/>
                <a:gd name="T10" fmla="*/ 0 w 29"/>
                <a:gd name="T11" fmla="*/ 1 h 9"/>
                <a:gd name="T12" fmla="*/ 0 w 29"/>
                <a:gd name="T13" fmla="*/ 0 h 9"/>
                <a:gd name="T14" fmla="*/ 0 w 29"/>
                <a:gd name="T15" fmla="*/ 0 h 9"/>
                <a:gd name="T16" fmla="*/ 0 w 29"/>
                <a:gd name="T17" fmla="*/ 0 h 9"/>
                <a:gd name="T18" fmla="*/ 0 w 29"/>
                <a:gd name="T19" fmla="*/ 1 h 9"/>
                <a:gd name="T20" fmla="*/ 0 w 29"/>
                <a:gd name="T21" fmla="*/ 1 h 9"/>
                <a:gd name="T22" fmla="*/ 0 w 29"/>
                <a:gd name="T23" fmla="*/ 1 h 9"/>
                <a:gd name="T24" fmla="*/ 0 w 29"/>
                <a:gd name="T25" fmla="*/ 1 h 9"/>
                <a:gd name="T26" fmla="*/ 0 w 29"/>
                <a:gd name="T27" fmla="*/ 1 h 9"/>
                <a:gd name="T28" fmla="*/ 0 w 29"/>
                <a:gd name="T29" fmla="*/ 1 h 9"/>
                <a:gd name="T30" fmla="*/ 0 w 29"/>
                <a:gd name="T31" fmla="*/ 1 h 9"/>
                <a:gd name="T32" fmla="*/ 0 w 29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"/>
                <a:gd name="T53" fmla="*/ 29 w 2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">
                  <a:moveTo>
                    <a:pt x="2" y="9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5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2" name="Freeform 5353"/>
            <p:cNvSpPr>
              <a:spLocks/>
            </p:cNvSpPr>
            <p:nvPr/>
          </p:nvSpPr>
          <p:spPr bwMode="auto">
            <a:xfrm>
              <a:off x="4337" y="2795"/>
              <a:ext cx="4" cy="1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0 w 9"/>
                <a:gd name="T7" fmla="*/ 0 h 4"/>
                <a:gd name="T8" fmla="*/ 0 w 9"/>
                <a:gd name="T9" fmla="*/ 0 h 4"/>
                <a:gd name="T10" fmla="*/ 0 w 9"/>
                <a:gd name="T11" fmla="*/ 0 h 4"/>
                <a:gd name="T12" fmla="*/ 0 w 9"/>
                <a:gd name="T13" fmla="*/ 0 h 4"/>
                <a:gd name="T14" fmla="*/ 0 w 9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3" name="Freeform 5354"/>
            <p:cNvSpPr>
              <a:spLocks/>
            </p:cNvSpPr>
            <p:nvPr/>
          </p:nvSpPr>
          <p:spPr bwMode="auto">
            <a:xfrm>
              <a:off x="4339" y="2795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1 h 2"/>
                <a:gd name="T10" fmla="*/ 0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4" name="Freeform 5355"/>
            <p:cNvSpPr>
              <a:spLocks/>
            </p:cNvSpPr>
            <p:nvPr/>
          </p:nvSpPr>
          <p:spPr bwMode="auto">
            <a:xfrm>
              <a:off x="4335" y="2795"/>
              <a:ext cx="2" cy="1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1 w 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5" name="Freeform 5356"/>
            <p:cNvSpPr>
              <a:spLocks/>
            </p:cNvSpPr>
            <p:nvPr/>
          </p:nvSpPr>
          <p:spPr bwMode="auto">
            <a:xfrm>
              <a:off x="4330" y="2797"/>
              <a:ext cx="1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0 w 4"/>
                <a:gd name="T9" fmla="*/ 1 h 1"/>
                <a:gd name="T10" fmla="*/ 0 w 4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6" name="Freeform 5357"/>
            <p:cNvSpPr>
              <a:spLocks/>
            </p:cNvSpPr>
            <p:nvPr/>
          </p:nvSpPr>
          <p:spPr bwMode="auto">
            <a:xfrm>
              <a:off x="4329" y="2796"/>
              <a:ext cx="7" cy="2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0 h 3"/>
                <a:gd name="T4" fmla="*/ 0 w 15"/>
                <a:gd name="T5" fmla="*/ 0 h 3"/>
                <a:gd name="T6" fmla="*/ 0 w 15"/>
                <a:gd name="T7" fmla="*/ 0 h 3"/>
                <a:gd name="T8" fmla="*/ 0 w 15"/>
                <a:gd name="T9" fmla="*/ 0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1 h 3"/>
                <a:gd name="T16" fmla="*/ 0 w 15"/>
                <a:gd name="T17" fmla="*/ 1 h 3"/>
                <a:gd name="T18" fmla="*/ 0 w 15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"/>
                <a:gd name="T32" fmla="*/ 15 w 1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">
                  <a:moveTo>
                    <a:pt x="6" y="2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7" name="Freeform 5358"/>
            <p:cNvSpPr>
              <a:spLocks/>
            </p:cNvSpPr>
            <p:nvPr/>
          </p:nvSpPr>
          <p:spPr bwMode="auto">
            <a:xfrm>
              <a:off x="4330" y="2797"/>
              <a:ext cx="5" cy="1"/>
            </a:xfrm>
            <a:custGeom>
              <a:avLst/>
              <a:gdLst>
                <a:gd name="T0" fmla="*/ 1 w 9"/>
                <a:gd name="T1" fmla="*/ 1 h 1"/>
                <a:gd name="T2" fmla="*/ 1 w 9"/>
                <a:gd name="T3" fmla="*/ 1 h 1"/>
                <a:gd name="T4" fmla="*/ 0 w 9"/>
                <a:gd name="T5" fmla="*/ 1 h 1"/>
                <a:gd name="T6" fmla="*/ 1 w 9"/>
                <a:gd name="T7" fmla="*/ 0 h 1"/>
                <a:gd name="T8" fmla="*/ 1 w 9"/>
                <a:gd name="T9" fmla="*/ 1 h 1"/>
                <a:gd name="T10" fmla="*/ 1 w 9"/>
                <a:gd name="T11" fmla="*/ 1 h 1"/>
                <a:gd name="T12" fmla="*/ 1 w 9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7" y="1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8" name="Freeform 5359"/>
            <p:cNvSpPr>
              <a:spLocks/>
            </p:cNvSpPr>
            <p:nvPr/>
          </p:nvSpPr>
          <p:spPr bwMode="auto">
            <a:xfrm>
              <a:off x="4312" y="2798"/>
              <a:ext cx="18" cy="6"/>
            </a:xfrm>
            <a:custGeom>
              <a:avLst/>
              <a:gdLst>
                <a:gd name="T0" fmla="*/ 1 w 34"/>
                <a:gd name="T1" fmla="*/ 0 h 13"/>
                <a:gd name="T2" fmla="*/ 1 w 34"/>
                <a:gd name="T3" fmla="*/ 0 h 13"/>
                <a:gd name="T4" fmla="*/ 1 w 34"/>
                <a:gd name="T5" fmla="*/ 0 h 13"/>
                <a:gd name="T6" fmla="*/ 1 w 34"/>
                <a:gd name="T7" fmla="*/ 0 h 13"/>
                <a:gd name="T8" fmla="*/ 1 w 34"/>
                <a:gd name="T9" fmla="*/ 0 h 13"/>
                <a:gd name="T10" fmla="*/ 1 w 34"/>
                <a:gd name="T11" fmla="*/ 0 h 13"/>
                <a:gd name="T12" fmla="*/ 1 w 34"/>
                <a:gd name="T13" fmla="*/ 0 h 13"/>
                <a:gd name="T14" fmla="*/ 0 w 34"/>
                <a:gd name="T15" fmla="*/ 0 h 13"/>
                <a:gd name="T16" fmla="*/ 1 w 34"/>
                <a:gd name="T17" fmla="*/ 0 h 13"/>
                <a:gd name="T18" fmla="*/ 1 w 34"/>
                <a:gd name="T19" fmla="*/ 0 h 13"/>
                <a:gd name="T20" fmla="*/ 1 w 3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3"/>
                <a:gd name="T35" fmla="*/ 34 w 3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3">
                  <a:moveTo>
                    <a:pt x="20" y="8"/>
                  </a:moveTo>
                  <a:lnTo>
                    <a:pt x="30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16" y="6"/>
                  </a:lnTo>
                  <a:lnTo>
                    <a:pt x="9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9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9" name="Freeform 5360"/>
            <p:cNvSpPr>
              <a:spLocks/>
            </p:cNvSpPr>
            <p:nvPr/>
          </p:nvSpPr>
          <p:spPr bwMode="auto">
            <a:xfrm>
              <a:off x="4318" y="2799"/>
              <a:ext cx="15" cy="5"/>
            </a:xfrm>
            <a:custGeom>
              <a:avLst/>
              <a:gdLst>
                <a:gd name="T0" fmla="*/ 1 w 30"/>
                <a:gd name="T1" fmla="*/ 0 h 11"/>
                <a:gd name="T2" fmla="*/ 1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1 w 30"/>
                <a:gd name="T13" fmla="*/ 0 h 11"/>
                <a:gd name="T14" fmla="*/ 1 w 30"/>
                <a:gd name="T15" fmla="*/ 0 h 11"/>
                <a:gd name="T16" fmla="*/ 1 w 30"/>
                <a:gd name="T17" fmla="*/ 0 h 11"/>
                <a:gd name="T18" fmla="*/ 1 w 30"/>
                <a:gd name="T19" fmla="*/ 0 h 11"/>
                <a:gd name="T20" fmla="*/ 0 w 30"/>
                <a:gd name="T21" fmla="*/ 0 h 11"/>
                <a:gd name="T22" fmla="*/ 1 w 30"/>
                <a:gd name="T23" fmla="*/ 0 h 11"/>
                <a:gd name="T24" fmla="*/ 1 w 30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1"/>
                <a:gd name="T41" fmla="*/ 30 w 30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1">
                  <a:moveTo>
                    <a:pt x="9" y="6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2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3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0" name="Freeform 5361"/>
            <p:cNvSpPr>
              <a:spLocks/>
            </p:cNvSpPr>
            <p:nvPr/>
          </p:nvSpPr>
          <p:spPr bwMode="auto">
            <a:xfrm>
              <a:off x="4315" y="2804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1" name="Freeform 5362"/>
            <p:cNvSpPr>
              <a:spLocks/>
            </p:cNvSpPr>
            <p:nvPr/>
          </p:nvSpPr>
          <p:spPr bwMode="auto">
            <a:xfrm>
              <a:off x="4310" y="2804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1 h 2"/>
                <a:gd name="T8" fmla="*/ 0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2" name="Freeform 5363"/>
            <p:cNvSpPr>
              <a:spLocks/>
            </p:cNvSpPr>
            <p:nvPr/>
          </p:nvSpPr>
          <p:spPr bwMode="auto">
            <a:xfrm>
              <a:off x="4312" y="2784"/>
              <a:ext cx="2" cy="5"/>
            </a:xfrm>
            <a:custGeom>
              <a:avLst/>
              <a:gdLst>
                <a:gd name="T0" fmla="*/ 0 w 5"/>
                <a:gd name="T1" fmla="*/ 1 h 10"/>
                <a:gd name="T2" fmla="*/ 0 w 5"/>
                <a:gd name="T3" fmla="*/ 1 h 10"/>
                <a:gd name="T4" fmla="*/ 0 w 5"/>
                <a:gd name="T5" fmla="*/ 0 h 10"/>
                <a:gd name="T6" fmla="*/ 0 w 5"/>
                <a:gd name="T7" fmla="*/ 1 h 10"/>
                <a:gd name="T8" fmla="*/ 0 w 5"/>
                <a:gd name="T9" fmla="*/ 1 h 10"/>
                <a:gd name="T10" fmla="*/ 0 w 5"/>
                <a:gd name="T11" fmla="*/ 1 h 10"/>
                <a:gd name="T12" fmla="*/ 0 w 5"/>
                <a:gd name="T13" fmla="*/ 1 h 10"/>
                <a:gd name="T14" fmla="*/ 0 w 5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4" y="7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3" name="Freeform 5364"/>
            <p:cNvSpPr>
              <a:spLocks/>
            </p:cNvSpPr>
            <p:nvPr/>
          </p:nvSpPr>
          <p:spPr bwMode="auto">
            <a:xfrm>
              <a:off x="4314" y="2784"/>
              <a:ext cx="1" cy="1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4" name="Freeform 5365"/>
            <p:cNvSpPr>
              <a:spLocks/>
            </p:cNvSpPr>
            <p:nvPr/>
          </p:nvSpPr>
          <p:spPr bwMode="auto">
            <a:xfrm>
              <a:off x="4313" y="2788"/>
              <a:ext cx="6" cy="2"/>
            </a:xfrm>
            <a:custGeom>
              <a:avLst/>
              <a:gdLst>
                <a:gd name="T0" fmla="*/ 1 w 10"/>
                <a:gd name="T1" fmla="*/ 1 h 3"/>
                <a:gd name="T2" fmla="*/ 1 w 10"/>
                <a:gd name="T3" fmla="*/ 1 h 3"/>
                <a:gd name="T4" fmla="*/ 1 w 10"/>
                <a:gd name="T5" fmla="*/ 1 h 3"/>
                <a:gd name="T6" fmla="*/ 0 w 10"/>
                <a:gd name="T7" fmla="*/ 1 h 3"/>
                <a:gd name="T8" fmla="*/ 0 w 10"/>
                <a:gd name="T9" fmla="*/ 0 h 3"/>
                <a:gd name="T10" fmla="*/ 1 w 10"/>
                <a:gd name="T11" fmla="*/ 0 h 3"/>
                <a:gd name="T12" fmla="*/ 1 w 10"/>
                <a:gd name="T13" fmla="*/ 1 h 3"/>
                <a:gd name="T14" fmla="*/ 1 w 10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5" name="Freeform 5366"/>
            <p:cNvSpPr>
              <a:spLocks/>
            </p:cNvSpPr>
            <p:nvPr/>
          </p:nvSpPr>
          <p:spPr bwMode="auto">
            <a:xfrm>
              <a:off x="4312" y="2790"/>
              <a:ext cx="4" cy="14"/>
            </a:xfrm>
            <a:custGeom>
              <a:avLst/>
              <a:gdLst>
                <a:gd name="T0" fmla="*/ 0 w 9"/>
                <a:gd name="T1" fmla="*/ 0 h 29"/>
                <a:gd name="T2" fmla="*/ 0 w 9"/>
                <a:gd name="T3" fmla="*/ 0 h 29"/>
                <a:gd name="T4" fmla="*/ 0 w 9"/>
                <a:gd name="T5" fmla="*/ 0 h 29"/>
                <a:gd name="T6" fmla="*/ 0 w 9"/>
                <a:gd name="T7" fmla="*/ 0 h 29"/>
                <a:gd name="T8" fmla="*/ 0 w 9"/>
                <a:gd name="T9" fmla="*/ 0 h 29"/>
                <a:gd name="T10" fmla="*/ 0 w 9"/>
                <a:gd name="T11" fmla="*/ 0 h 29"/>
                <a:gd name="T12" fmla="*/ 0 w 9"/>
                <a:gd name="T13" fmla="*/ 0 h 29"/>
                <a:gd name="T14" fmla="*/ 0 w 9"/>
                <a:gd name="T15" fmla="*/ 0 h 29"/>
                <a:gd name="T16" fmla="*/ 0 w 9"/>
                <a:gd name="T17" fmla="*/ 0 h 29"/>
                <a:gd name="T18" fmla="*/ 0 w 9"/>
                <a:gd name="T19" fmla="*/ 0 h 29"/>
                <a:gd name="T20" fmla="*/ 0 w 9"/>
                <a:gd name="T21" fmla="*/ 0 h 29"/>
                <a:gd name="T22" fmla="*/ 0 w 9"/>
                <a:gd name="T23" fmla="*/ 0 h 29"/>
                <a:gd name="T24" fmla="*/ 0 w 9"/>
                <a:gd name="T25" fmla="*/ 0 h 29"/>
                <a:gd name="T26" fmla="*/ 0 w 9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9"/>
                <a:gd name="T44" fmla="*/ 9 w 9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9">
                  <a:moveTo>
                    <a:pt x="5" y="15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7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4" y="24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6" name="Freeform 5367"/>
            <p:cNvSpPr>
              <a:spLocks/>
            </p:cNvSpPr>
            <p:nvPr/>
          </p:nvSpPr>
          <p:spPr bwMode="auto">
            <a:xfrm>
              <a:off x="4314" y="2791"/>
              <a:ext cx="4" cy="13"/>
            </a:xfrm>
            <a:custGeom>
              <a:avLst/>
              <a:gdLst>
                <a:gd name="T0" fmla="*/ 1 w 8"/>
                <a:gd name="T1" fmla="*/ 0 h 27"/>
                <a:gd name="T2" fmla="*/ 0 w 8"/>
                <a:gd name="T3" fmla="*/ 0 h 27"/>
                <a:gd name="T4" fmla="*/ 0 w 8"/>
                <a:gd name="T5" fmla="*/ 0 h 27"/>
                <a:gd name="T6" fmla="*/ 1 w 8"/>
                <a:gd name="T7" fmla="*/ 0 h 27"/>
                <a:gd name="T8" fmla="*/ 1 w 8"/>
                <a:gd name="T9" fmla="*/ 0 h 27"/>
                <a:gd name="T10" fmla="*/ 1 w 8"/>
                <a:gd name="T11" fmla="*/ 0 h 27"/>
                <a:gd name="T12" fmla="*/ 1 w 8"/>
                <a:gd name="T13" fmla="*/ 0 h 27"/>
                <a:gd name="T14" fmla="*/ 1 w 8"/>
                <a:gd name="T15" fmla="*/ 0 h 27"/>
                <a:gd name="T16" fmla="*/ 1 w 8"/>
                <a:gd name="T17" fmla="*/ 0 h 27"/>
                <a:gd name="T18" fmla="*/ 1 w 8"/>
                <a:gd name="T19" fmla="*/ 0 h 27"/>
                <a:gd name="T20" fmla="*/ 1 w 8"/>
                <a:gd name="T21" fmla="*/ 0 h 27"/>
                <a:gd name="T22" fmla="*/ 1 w 8"/>
                <a:gd name="T23" fmla="*/ 0 h 27"/>
                <a:gd name="T24" fmla="*/ 1 w 8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7"/>
                <a:gd name="T41" fmla="*/ 8 w 8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7">
                  <a:moveTo>
                    <a:pt x="2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7" name="Freeform 5368"/>
            <p:cNvSpPr>
              <a:spLocks/>
            </p:cNvSpPr>
            <p:nvPr/>
          </p:nvSpPr>
          <p:spPr bwMode="auto">
            <a:xfrm>
              <a:off x="4312" y="2785"/>
              <a:ext cx="2" cy="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0 w 5"/>
                <a:gd name="T13" fmla="*/ 0 h 9"/>
                <a:gd name="T14" fmla="*/ 0 w 5"/>
                <a:gd name="T15" fmla="*/ 0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4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8" name="Freeform 5369"/>
            <p:cNvSpPr>
              <a:spLocks/>
            </p:cNvSpPr>
            <p:nvPr/>
          </p:nvSpPr>
          <p:spPr bwMode="auto">
            <a:xfrm>
              <a:off x="4393" y="2761"/>
              <a:ext cx="7" cy="2"/>
            </a:xfrm>
            <a:custGeom>
              <a:avLst/>
              <a:gdLst>
                <a:gd name="T0" fmla="*/ 1 w 12"/>
                <a:gd name="T1" fmla="*/ 1 h 3"/>
                <a:gd name="T2" fmla="*/ 1 w 12"/>
                <a:gd name="T3" fmla="*/ 1 h 3"/>
                <a:gd name="T4" fmla="*/ 1 w 12"/>
                <a:gd name="T5" fmla="*/ 0 h 3"/>
                <a:gd name="T6" fmla="*/ 1 w 12"/>
                <a:gd name="T7" fmla="*/ 0 h 3"/>
                <a:gd name="T8" fmla="*/ 1 w 12"/>
                <a:gd name="T9" fmla="*/ 1 h 3"/>
                <a:gd name="T10" fmla="*/ 0 w 12"/>
                <a:gd name="T11" fmla="*/ 1 h 3"/>
                <a:gd name="T12" fmla="*/ 0 w 12"/>
                <a:gd name="T13" fmla="*/ 1 h 3"/>
                <a:gd name="T14" fmla="*/ 1 w 12"/>
                <a:gd name="T15" fmla="*/ 1 h 3"/>
                <a:gd name="T16" fmla="*/ 1 w 12"/>
                <a:gd name="T17" fmla="*/ 1 h 3"/>
                <a:gd name="T18" fmla="*/ 1 w 12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"/>
                <a:gd name="T32" fmla="*/ 12 w 1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">
                  <a:moveTo>
                    <a:pt x="5" y="3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1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9" name="Freeform 5370"/>
            <p:cNvSpPr>
              <a:spLocks/>
            </p:cNvSpPr>
            <p:nvPr/>
          </p:nvSpPr>
          <p:spPr bwMode="auto">
            <a:xfrm>
              <a:off x="4369" y="2768"/>
              <a:ext cx="11" cy="3"/>
            </a:xfrm>
            <a:custGeom>
              <a:avLst/>
              <a:gdLst>
                <a:gd name="T0" fmla="*/ 1 w 22"/>
                <a:gd name="T1" fmla="*/ 0 h 5"/>
                <a:gd name="T2" fmla="*/ 1 w 22"/>
                <a:gd name="T3" fmla="*/ 1 h 5"/>
                <a:gd name="T4" fmla="*/ 0 w 22"/>
                <a:gd name="T5" fmla="*/ 1 h 5"/>
                <a:gd name="T6" fmla="*/ 1 w 22"/>
                <a:gd name="T7" fmla="*/ 1 h 5"/>
                <a:gd name="T8" fmla="*/ 1 w 22"/>
                <a:gd name="T9" fmla="*/ 1 h 5"/>
                <a:gd name="T10" fmla="*/ 1 w 22"/>
                <a:gd name="T11" fmla="*/ 1 h 5"/>
                <a:gd name="T12" fmla="*/ 1 w 22"/>
                <a:gd name="T13" fmla="*/ 0 h 5"/>
                <a:gd name="T14" fmla="*/ 1 w 22"/>
                <a:gd name="T15" fmla="*/ 0 h 5"/>
                <a:gd name="T16" fmla="*/ 1 w 2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"/>
                <a:gd name="T29" fmla="*/ 22 w 2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">
                  <a:moveTo>
                    <a:pt x="20" y="0"/>
                  </a:moveTo>
                  <a:lnTo>
                    <a:pt x="4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0" name="Freeform 5371"/>
            <p:cNvSpPr>
              <a:spLocks/>
            </p:cNvSpPr>
            <p:nvPr/>
          </p:nvSpPr>
          <p:spPr bwMode="auto">
            <a:xfrm>
              <a:off x="4393" y="2762"/>
              <a:ext cx="3" cy="2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1 h 4"/>
                <a:gd name="T6" fmla="*/ 0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1" name="Freeform 5372"/>
            <p:cNvSpPr>
              <a:spLocks/>
            </p:cNvSpPr>
            <p:nvPr/>
          </p:nvSpPr>
          <p:spPr bwMode="auto">
            <a:xfrm>
              <a:off x="4393" y="2762"/>
              <a:ext cx="3" cy="2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1 w 5"/>
                <a:gd name="T5" fmla="*/ 1 h 4"/>
                <a:gd name="T6" fmla="*/ 1 w 5"/>
                <a:gd name="T7" fmla="*/ 1 h 4"/>
                <a:gd name="T8" fmla="*/ 1 w 5"/>
                <a:gd name="T9" fmla="*/ 0 h 4"/>
                <a:gd name="T10" fmla="*/ 0 w 5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0" y="2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2" name="Freeform 5373"/>
            <p:cNvSpPr>
              <a:spLocks/>
            </p:cNvSpPr>
            <p:nvPr/>
          </p:nvSpPr>
          <p:spPr bwMode="auto">
            <a:xfrm>
              <a:off x="4374" y="2768"/>
              <a:ext cx="8" cy="3"/>
            </a:xfrm>
            <a:custGeom>
              <a:avLst/>
              <a:gdLst>
                <a:gd name="T0" fmla="*/ 1 w 16"/>
                <a:gd name="T1" fmla="*/ 0 h 5"/>
                <a:gd name="T2" fmla="*/ 1 w 16"/>
                <a:gd name="T3" fmla="*/ 1 h 5"/>
                <a:gd name="T4" fmla="*/ 1 w 16"/>
                <a:gd name="T5" fmla="*/ 1 h 5"/>
                <a:gd name="T6" fmla="*/ 0 w 16"/>
                <a:gd name="T7" fmla="*/ 1 h 5"/>
                <a:gd name="T8" fmla="*/ 1 w 16"/>
                <a:gd name="T9" fmla="*/ 1 h 5"/>
                <a:gd name="T10" fmla="*/ 1 w 16"/>
                <a:gd name="T11" fmla="*/ 1 h 5"/>
                <a:gd name="T12" fmla="*/ 1 w 16"/>
                <a:gd name="T13" fmla="*/ 0 h 5"/>
                <a:gd name="T14" fmla="*/ 1 w 1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"/>
                <a:gd name="T26" fmla="*/ 16 w 1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">
                  <a:moveTo>
                    <a:pt x="16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3" name="Freeform 5374"/>
            <p:cNvSpPr>
              <a:spLocks/>
            </p:cNvSpPr>
            <p:nvPr/>
          </p:nvSpPr>
          <p:spPr bwMode="auto">
            <a:xfrm>
              <a:off x="4393" y="2762"/>
              <a:ext cx="4" cy="2"/>
            </a:xfrm>
            <a:custGeom>
              <a:avLst/>
              <a:gdLst>
                <a:gd name="T0" fmla="*/ 1 w 7"/>
                <a:gd name="T1" fmla="*/ 1 h 4"/>
                <a:gd name="T2" fmla="*/ 1 w 7"/>
                <a:gd name="T3" fmla="*/ 0 h 4"/>
                <a:gd name="T4" fmla="*/ 1 w 7"/>
                <a:gd name="T5" fmla="*/ 0 h 4"/>
                <a:gd name="T6" fmla="*/ 1 w 7"/>
                <a:gd name="T7" fmla="*/ 0 h 4"/>
                <a:gd name="T8" fmla="*/ 0 w 7"/>
                <a:gd name="T9" fmla="*/ 1 h 4"/>
                <a:gd name="T10" fmla="*/ 0 w 7"/>
                <a:gd name="T11" fmla="*/ 1 h 4"/>
                <a:gd name="T12" fmla="*/ 1 w 7"/>
                <a:gd name="T13" fmla="*/ 1 h 4"/>
                <a:gd name="T14" fmla="*/ 1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4" name="Freeform 5375"/>
            <p:cNvSpPr>
              <a:spLocks/>
            </p:cNvSpPr>
            <p:nvPr/>
          </p:nvSpPr>
          <p:spPr bwMode="auto">
            <a:xfrm>
              <a:off x="4395" y="2761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1 h 3"/>
                <a:gd name="T6" fmla="*/ 1 w 9"/>
                <a:gd name="T7" fmla="*/ 1 h 3"/>
                <a:gd name="T8" fmla="*/ 0 w 9"/>
                <a:gd name="T9" fmla="*/ 1 h 3"/>
                <a:gd name="T10" fmla="*/ 1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5" name="Freeform 5376"/>
            <p:cNvSpPr>
              <a:spLocks/>
            </p:cNvSpPr>
            <p:nvPr/>
          </p:nvSpPr>
          <p:spPr bwMode="auto">
            <a:xfrm>
              <a:off x="4395" y="2761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0 w 9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3"/>
                  </a:moveTo>
                  <a:lnTo>
                    <a:pt x="8" y="1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6" name="Freeform 5377"/>
            <p:cNvSpPr>
              <a:spLocks/>
            </p:cNvSpPr>
            <p:nvPr/>
          </p:nvSpPr>
          <p:spPr bwMode="auto">
            <a:xfrm>
              <a:off x="4393" y="2763"/>
              <a:ext cx="3" cy="2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1 h 4"/>
                <a:gd name="T4" fmla="*/ 0 w 7"/>
                <a:gd name="T5" fmla="*/ 0 h 4"/>
                <a:gd name="T6" fmla="*/ 0 w 7"/>
                <a:gd name="T7" fmla="*/ 1 h 4"/>
                <a:gd name="T8" fmla="*/ 0 w 7"/>
                <a:gd name="T9" fmla="*/ 1 h 4"/>
                <a:gd name="T10" fmla="*/ 0 w 7"/>
                <a:gd name="T11" fmla="*/ 1 h 4"/>
                <a:gd name="T12" fmla="*/ 0 w 7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2" y="4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7" name="Freeform 5378"/>
            <p:cNvSpPr>
              <a:spLocks/>
            </p:cNvSpPr>
            <p:nvPr/>
          </p:nvSpPr>
          <p:spPr bwMode="auto">
            <a:xfrm>
              <a:off x="4369" y="2770"/>
              <a:ext cx="2" cy="1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1 w 4"/>
                <a:gd name="T9" fmla="*/ 1 h 1"/>
                <a:gd name="T10" fmla="*/ 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8" name="Freeform 5379"/>
            <p:cNvSpPr>
              <a:spLocks/>
            </p:cNvSpPr>
            <p:nvPr/>
          </p:nvSpPr>
          <p:spPr bwMode="auto">
            <a:xfrm>
              <a:off x="4395" y="2761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1 w 9"/>
                <a:gd name="T7" fmla="*/ 0 h 3"/>
                <a:gd name="T8" fmla="*/ 1 w 9"/>
                <a:gd name="T9" fmla="*/ 1 h 3"/>
                <a:gd name="T10" fmla="*/ 1 w 9"/>
                <a:gd name="T11" fmla="*/ 1 h 3"/>
                <a:gd name="T12" fmla="*/ 0 w 9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"/>
                <a:gd name="T23" fmla="*/ 9 w 9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">
                  <a:moveTo>
                    <a:pt x="0" y="3"/>
                  </a:moveTo>
                  <a:lnTo>
                    <a:pt x="8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9" name="Freeform 5380"/>
            <p:cNvSpPr>
              <a:spLocks/>
            </p:cNvSpPr>
            <p:nvPr/>
          </p:nvSpPr>
          <p:spPr bwMode="auto">
            <a:xfrm>
              <a:off x="4398" y="2761"/>
              <a:ext cx="2" cy="1"/>
            </a:xfrm>
            <a:custGeom>
              <a:avLst/>
              <a:gdLst>
                <a:gd name="T0" fmla="*/ 1 w 3"/>
                <a:gd name="T1" fmla="*/ 1 h 1"/>
                <a:gd name="T2" fmla="*/ 0 w 3"/>
                <a:gd name="T3" fmla="*/ 1 h 1"/>
                <a:gd name="T4" fmla="*/ 1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0" name="Freeform 5381"/>
            <p:cNvSpPr>
              <a:spLocks/>
            </p:cNvSpPr>
            <p:nvPr/>
          </p:nvSpPr>
          <p:spPr bwMode="auto">
            <a:xfrm>
              <a:off x="4375" y="2763"/>
              <a:ext cx="21" cy="6"/>
            </a:xfrm>
            <a:custGeom>
              <a:avLst/>
              <a:gdLst>
                <a:gd name="T0" fmla="*/ 1 w 41"/>
                <a:gd name="T1" fmla="*/ 0 h 13"/>
                <a:gd name="T2" fmla="*/ 1 w 41"/>
                <a:gd name="T3" fmla="*/ 0 h 13"/>
                <a:gd name="T4" fmla="*/ 1 w 41"/>
                <a:gd name="T5" fmla="*/ 0 h 13"/>
                <a:gd name="T6" fmla="*/ 1 w 41"/>
                <a:gd name="T7" fmla="*/ 0 h 13"/>
                <a:gd name="T8" fmla="*/ 1 w 41"/>
                <a:gd name="T9" fmla="*/ 0 h 13"/>
                <a:gd name="T10" fmla="*/ 1 w 41"/>
                <a:gd name="T11" fmla="*/ 0 h 13"/>
                <a:gd name="T12" fmla="*/ 1 w 41"/>
                <a:gd name="T13" fmla="*/ 0 h 13"/>
                <a:gd name="T14" fmla="*/ 1 w 41"/>
                <a:gd name="T15" fmla="*/ 0 h 13"/>
                <a:gd name="T16" fmla="*/ 1 w 41"/>
                <a:gd name="T17" fmla="*/ 0 h 13"/>
                <a:gd name="T18" fmla="*/ 1 w 41"/>
                <a:gd name="T19" fmla="*/ 0 h 13"/>
                <a:gd name="T20" fmla="*/ 1 w 41"/>
                <a:gd name="T21" fmla="*/ 0 h 13"/>
                <a:gd name="T22" fmla="*/ 1 w 41"/>
                <a:gd name="T23" fmla="*/ 0 h 13"/>
                <a:gd name="T24" fmla="*/ 1 w 41"/>
                <a:gd name="T25" fmla="*/ 0 h 13"/>
                <a:gd name="T26" fmla="*/ 1 w 41"/>
                <a:gd name="T27" fmla="*/ 0 h 13"/>
                <a:gd name="T28" fmla="*/ 0 w 41"/>
                <a:gd name="T29" fmla="*/ 0 h 13"/>
                <a:gd name="T30" fmla="*/ 1 w 41"/>
                <a:gd name="T31" fmla="*/ 0 h 13"/>
                <a:gd name="T32" fmla="*/ 1 w 41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3"/>
                <a:gd name="T53" fmla="*/ 41 w 41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3">
                  <a:moveTo>
                    <a:pt x="23" y="6"/>
                  </a:move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3" y="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2" y="7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1" name="Freeform 5382"/>
            <p:cNvSpPr>
              <a:spLocks/>
            </p:cNvSpPr>
            <p:nvPr/>
          </p:nvSpPr>
          <p:spPr bwMode="auto">
            <a:xfrm>
              <a:off x="4382" y="2763"/>
              <a:ext cx="11" cy="4"/>
            </a:xfrm>
            <a:custGeom>
              <a:avLst/>
              <a:gdLst>
                <a:gd name="T0" fmla="*/ 1 w 22"/>
                <a:gd name="T1" fmla="*/ 0 h 7"/>
                <a:gd name="T2" fmla="*/ 1 w 22"/>
                <a:gd name="T3" fmla="*/ 0 h 7"/>
                <a:gd name="T4" fmla="*/ 1 w 22"/>
                <a:gd name="T5" fmla="*/ 1 h 7"/>
                <a:gd name="T6" fmla="*/ 1 w 22"/>
                <a:gd name="T7" fmla="*/ 1 h 7"/>
                <a:gd name="T8" fmla="*/ 1 w 22"/>
                <a:gd name="T9" fmla="*/ 1 h 7"/>
                <a:gd name="T10" fmla="*/ 1 w 22"/>
                <a:gd name="T11" fmla="*/ 1 h 7"/>
                <a:gd name="T12" fmla="*/ 1 w 22"/>
                <a:gd name="T13" fmla="*/ 1 h 7"/>
                <a:gd name="T14" fmla="*/ 0 w 22"/>
                <a:gd name="T15" fmla="*/ 1 h 7"/>
                <a:gd name="T16" fmla="*/ 1 w 22"/>
                <a:gd name="T17" fmla="*/ 1 h 7"/>
                <a:gd name="T18" fmla="*/ 1 w 22"/>
                <a:gd name="T19" fmla="*/ 1 h 7"/>
                <a:gd name="T20" fmla="*/ 1 w 22"/>
                <a:gd name="T21" fmla="*/ 1 h 7"/>
                <a:gd name="T22" fmla="*/ 1 w 22"/>
                <a:gd name="T23" fmla="*/ 0 h 7"/>
                <a:gd name="T24" fmla="*/ 1 w 2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"/>
                <a:gd name="T41" fmla="*/ 22 w 2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">
                  <a:moveTo>
                    <a:pt x="22" y="0"/>
                  </a:moveTo>
                  <a:lnTo>
                    <a:pt x="20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9" y="4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2" name="Freeform 5383"/>
            <p:cNvSpPr>
              <a:spLocks/>
            </p:cNvSpPr>
            <p:nvPr/>
          </p:nvSpPr>
          <p:spPr bwMode="auto">
            <a:xfrm>
              <a:off x="4386" y="2765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0 w 15"/>
                <a:gd name="T5" fmla="*/ 1 h 3"/>
                <a:gd name="T6" fmla="*/ 0 w 15"/>
                <a:gd name="T7" fmla="*/ 1 h 3"/>
                <a:gd name="T8" fmla="*/ 0 w 15"/>
                <a:gd name="T9" fmla="*/ 1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1 h 3"/>
                <a:gd name="T16" fmla="*/ 0 w 15"/>
                <a:gd name="T17" fmla="*/ 0 h 3"/>
                <a:gd name="T18" fmla="*/ 0 w 15"/>
                <a:gd name="T19" fmla="*/ 0 h 3"/>
                <a:gd name="T20" fmla="*/ 0 w 1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"/>
                <a:gd name="T35" fmla="*/ 15 w 1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3" name="Freeform 5384"/>
            <p:cNvSpPr>
              <a:spLocks/>
            </p:cNvSpPr>
            <p:nvPr/>
          </p:nvSpPr>
          <p:spPr bwMode="auto">
            <a:xfrm>
              <a:off x="4373" y="2764"/>
              <a:ext cx="2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1 h 16"/>
                <a:gd name="T4" fmla="*/ 0 w 6"/>
                <a:gd name="T5" fmla="*/ 1 h 16"/>
                <a:gd name="T6" fmla="*/ 0 w 6"/>
                <a:gd name="T7" fmla="*/ 1 h 16"/>
                <a:gd name="T8" fmla="*/ 0 w 6"/>
                <a:gd name="T9" fmla="*/ 1 h 16"/>
                <a:gd name="T10" fmla="*/ 0 w 6"/>
                <a:gd name="T11" fmla="*/ 1 h 16"/>
                <a:gd name="T12" fmla="*/ 0 w 6"/>
                <a:gd name="T13" fmla="*/ 1 h 16"/>
                <a:gd name="T14" fmla="*/ 0 w 6"/>
                <a:gd name="T15" fmla="*/ 1 h 16"/>
                <a:gd name="T16" fmla="*/ 0 w 6"/>
                <a:gd name="T17" fmla="*/ 1 h 16"/>
                <a:gd name="T18" fmla="*/ 0 w 6"/>
                <a:gd name="T19" fmla="*/ 0 h 16"/>
                <a:gd name="T20" fmla="*/ 0 w 6"/>
                <a:gd name="T21" fmla="*/ 0 h 16"/>
                <a:gd name="T22" fmla="*/ 0 w 6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6"/>
                <a:gd name="T38" fmla="*/ 6 w 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6">
                  <a:moveTo>
                    <a:pt x="6" y="2"/>
                  </a:moveTo>
                  <a:lnTo>
                    <a:pt x="4" y="5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4" name="Freeform 5385"/>
            <p:cNvSpPr>
              <a:spLocks/>
            </p:cNvSpPr>
            <p:nvPr/>
          </p:nvSpPr>
          <p:spPr bwMode="auto">
            <a:xfrm>
              <a:off x="4368" y="2763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9" y="2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5" name="Freeform 5386"/>
            <p:cNvSpPr>
              <a:spLocks/>
            </p:cNvSpPr>
            <p:nvPr/>
          </p:nvSpPr>
          <p:spPr bwMode="auto">
            <a:xfrm>
              <a:off x="4375" y="2750"/>
              <a:ext cx="3" cy="5"/>
            </a:xfrm>
            <a:custGeom>
              <a:avLst/>
              <a:gdLst>
                <a:gd name="T0" fmla="*/ 1 w 5"/>
                <a:gd name="T1" fmla="*/ 1 h 9"/>
                <a:gd name="T2" fmla="*/ 1 w 5"/>
                <a:gd name="T3" fmla="*/ 1 h 9"/>
                <a:gd name="T4" fmla="*/ 1 w 5"/>
                <a:gd name="T5" fmla="*/ 0 h 9"/>
                <a:gd name="T6" fmla="*/ 0 w 5"/>
                <a:gd name="T7" fmla="*/ 1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"/>
                <a:gd name="T23" fmla="*/ 5 w 5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">
                  <a:moveTo>
                    <a:pt x="5" y="9"/>
                  </a:moveTo>
                  <a:lnTo>
                    <a:pt x="3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6" name="Freeform 5387"/>
            <p:cNvSpPr>
              <a:spLocks/>
            </p:cNvSpPr>
            <p:nvPr/>
          </p:nvSpPr>
          <p:spPr bwMode="auto">
            <a:xfrm>
              <a:off x="4373" y="2746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w 9"/>
                <a:gd name="T7" fmla="*/ 0 h 11"/>
                <a:gd name="T8" fmla="*/ 0 w 9"/>
                <a:gd name="T9" fmla="*/ 0 h 11"/>
                <a:gd name="T10" fmla="*/ 0 w 9"/>
                <a:gd name="T11" fmla="*/ 0 h 11"/>
                <a:gd name="T12" fmla="*/ 0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0 h 11"/>
                <a:gd name="T20" fmla="*/ 0 w 9"/>
                <a:gd name="T21" fmla="*/ 0 h 11"/>
                <a:gd name="T22" fmla="*/ 0 w 9"/>
                <a:gd name="T23" fmla="*/ 0 h 11"/>
                <a:gd name="T24" fmla="*/ 0 w 9"/>
                <a:gd name="T25" fmla="*/ 0 h 11"/>
                <a:gd name="T26" fmla="*/ 0 w 9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1"/>
                <a:gd name="T44" fmla="*/ 9 w 9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1">
                  <a:moveTo>
                    <a:pt x="8" y="9"/>
                  </a:moveTo>
                  <a:lnTo>
                    <a:pt x="9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6" y="7"/>
                  </a:lnTo>
                  <a:lnTo>
                    <a:pt x="6" y="1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7" name="Freeform 5388"/>
            <p:cNvSpPr>
              <a:spLocks/>
            </p:cNvSpPr>
            <p:nvPr/>
          </p:nvSpPr>
          <p:spPr bwMode="auto">
            <a:xfrm>
              <a:off x="4374" y="2749"/>
              <a:ext cx="1" cy="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0 h 8"/>
                <a:gd name="T18" fmla="*/ 0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4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8" name="Freeform 5389"/>
            <p:cNvSpPr>
              <a:spLocks/>
            </p:cNvSpPr>
            <p:nvPr/>
          </p:nvSpPr>
          <p:spPr bwMode="auto">
            <a:xfrm>
              <a:off x="4374" y="2747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7"/>
                <a:gd name="T38" fmla="*/ 6 w 6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7">
                  <a:moveTo>
                    <a:pt x="4" y="7"/>
                  </a:moveTo>
                  <a:lnTo>
                    <a:pt x="4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9" name="Freeform 5390"/>
            <p:cNvSpPr>
              <a:spLocks/>
            </p:cNvSpPr>
            <p:nvPr/>
          </p:nvSpPr>
          <p:spPr bwMode="auto">
            <a:xfrm>
              <a:off x="4373" y="2770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0 w 4"/>
                <a:gd name="T11" fmla="*/ 1 h 3"/>
                <a:gd name="T12" fmla="*/ 0 w 4"/>
                <a:gd name="T13" fmla="*/ 0 h 3"/>
                <a:gd name="T14" fmla="*/ 1 w 4"/>
                <a:gd name="T15" fmla="*/ 1 h 3"/>
                <a:gd name="T16" fmla="*/ 1 w 4"/>
                <a:gd name="T17" fmla="*/ 0 h 3"/>
                <a:gd name="T18" fmla="*/ 1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0" name="Freeform 5391"/>
            <p:cNvSpPr>
              <a:spLocks/>
            </p:cNvSpPr>
            <p:nvPr/>
          </p:nvSpPr>
          <p:spPr bwMode="auto">
            <a:xfrm>
              <a:off x="4368" y="2768"/>
              <a:ext cx="2" cy="3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1 w 4"/>
                <a:gd name="T5" fmla="*/ 1 h 5"/>
                <a:gd name="T6" fmla="*/ 1 w 4"/>
                <a:gd name="T7" fmla="*/ 1 h 5"/>
                <a:gd name="T8" fmla="*/ 1 w 4"/>
                <a:gd name="T9" fmla="*/ 1 h 5"/>
                <a:gd name="T10" fmla="*/ 0 w 4"/>
                <a:gd name="T11" fmla="*/ 0 h 5"/>
                <a:gd name="T12" fmla="*/ 1 w 4"/>
                <a:gd name="T13" fmla="*/ 0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5"/>
                <a:gd name="T35" fmla="*/ 4 w 4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5">
                  <a:moveTo>
                    <a:pt x="2" y="2"/>
                  </a:moveTo>
                  <a:lnTo>
                    <a:pt x="4" y="4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1" name="Freeform 5392"/>
            <p:cNvSpPr>
              <a:spLocks/>
            </p:cNvSpPr>
            <p:nvPr/>
          </p:nvSpPr>
          <p:spPr bwMode="auto">
            <a:xfrm>
              <a:off x="4369" y="2750"/>
              <a:ext cx="8" cy="16"/>
            </a:xfrm>
            <a:custGeom>
              <a:avLst/>
              <a:gdLst>
                <a:gd name="T0" fmla="*/ 1 w 16"/>
                <a:gd name="T1" fmla="*/ 1 h 31"/>
                <a:gd name="T2" fmla="*/ 1 w 16"/>
                <a:gd name="T3" fmla="*/ 1 h 31"/>
                <a:gd name="T4" fmla="*/ 1 w 16"/>
                <a:gd name="T5" fmla="*/ 1 h 31"/>
                <a:gd name="T6" fmla="*/ 1 w 16"/>
                <a:gd name="T7" fmla="*/ 0 h 31"/>
                <a:gd name="T8" fmla="*/ 1 w 16"/>
                <a:gd name="T9" fmla="*/ 0 h 31"/>
                <a:gd name="T10" fmla="*/ 1 w 16"/>
                <a:gd name="T11" fmla="*/ 1 h 31"/>
                <a:gd name="T12" fmla="*/ 1 w 16"/>
                <a:gd name="T13" fmla="*/ 0 h 31"/>
                <a:gd name="T14" fmla="*/ 1 w 16"/>
                <a:gd name="T15" fmla="*/ 0 h 31"/>
                <a:gd name="T16" fmla="*/ 1 w 16"/>
                <a:gd name="T17" fmla="*/ 1 h 31"/>
                <a:gd name="T18" fmla="*/ 1 w 16"/>
                <a:gd name="T19" fmla="*/ 1 h 31"/>
                <a:gd name="T20" fmla="*/ 1 w 16"/>
                <a:gd name="T21" fmla="*/ 1 h 31"/>
                <a:gd name="T22" fmla="*/ 1 w 16"/>
                <a:gd name="T23" fmla="*/ 1 h 31"/>
                <a:gd name="T24" fmla="*/ 1 w 16"/>
                <a:gd name="T25" fmla="*/ 1 h 31"/>
                <a:gd name="T26" fmla="*/ 1 w 16"/>
                <a:gd name="T27" fmla="*/ 1 h 31"/>
                <a:gd name="T28" fmla="*/ 1 w 16"/>
                <a:gd name="T29" fmla="*/ 1 h 31"/>
                <a:gd name="T30" fmla="*/ 1 w 16"/>
                <a:gd name="T31" fmla="*/ 1 h 31"/>
                <a:gd name="T32" fmla="*/ 1 w 16"/>
                <a:gd name="T33" fmla="*/ 1 h 31"/>
                <a:gd name="T34" fmla="*/ 1 w 16"/>
                <a:gd name="T35" fmla="*/ 1 h 31"/>
                <a:gd name="T36" fmla="*/ 1 w 16"/>
                <a:gd name="T37" fmla="*/ 1 h 31"/>
                <a:gd name="T38" fmla="*/ 0 w 16"/>
                <a:gd name="T39" fmla="*/ 1 h 31"/>
                <a:gd name="T40" fmla="*/ 1 w 16"/>
                <a:gd name="T41" fmla="*/ 1 h 31"/>
                <a:gd name="T42" fmla="*/ 1 w 16"/>
                <a:gd name="T43" fmla="*/ 1 h 31"/>
                <a:gd name="T44" fmla="*/ 1 w 16"/>
                <a:gd name="T45" fmla="*/ 1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7" y="13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" name="Freeform 5393"/>
            <p:cNvSpPr>
              <a:spLocks/>
            </p:cNvSpPr>
            <p:nvPr/>
          </p:nvSpPr>
          <p:spPr bwMode="auto">
            <a:xfrm>
              <a:off x="4375" y="2754"/>
              <a:ext cx="3" cy="5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1 w 5"/>
                <a:gd name="T7" fmla="*/ 0 h 11"/>
                <a:gd name="T8" fmla="*/ 0 w 5"/>
                <a:gd name="T9" fmla="*/ 0 h 11"/>
                <a:gd name="T10" fmla="*/ 0 w 5"/>
                <a:gd name="T11" fmla="*/ 0 h 11"/>
                <a:gd name="T12" fmla="*/ 1 w 5"/>
                <a:gd name="T13" fmla="*/ 0 h 11"/>
                <a:gd name="T14" fmla="*/ 0 w 5"/>
                <a:gd name="T15" fmla="*/ 0 h 11"/>
                <a:gd name="T16" fmla="*/ 1 w 5"/>
                <a:gd name="T17" fmla="*/ 0 h 11"/>
                <a:gd name="T18" fmla="*/ 1 w 5"/>
                <a:gd name="T19" fmla="*/ 0 h 11"/>
                <a:gd name="T20" fmla="*/ 1 w 5"/>
                <a:gd name="T21" fmla="*/ 0 h 11"/>
                <a:gd name="T22" fmla="*/ 1 w 5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1"/>
                <a:gd name="T38" fmla="*/ 5 w 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1">
                  <a:moveTo>
                    <a:pt x="2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" name="Freeform 5394"/>
            <p:cNvSpPr>
              <a:spLocks/>
            </p:cNvSpPr>
            <p:nvPr/>
          </p:nvSpPr>
          <p:spPr bwMode="auto">
            <a:xfrm>
              <a:off x="4370" y="2750"/>
              <a:ext cx="3" cy="10"/>
            </a:xfrm>
            <a:custGeom>
              <a:avLst/>
              <a:gdLst>
                <a:gd name="T0" fmla="*/ 1 w 5"/>
                <a:gd name="T1" fmla="*/ 0 h 20"/>
                <a:gd name="T2" fmla="*/ 1 w 5"/>
                <a:gd name="T3" fmla="*/ 0 h 20"/>
                <a:gd name="T4" fmla="*/ 1 w 5"/>
                <a:gd name="T5" fmla="*/ 1 h 20"/>
                <a:gd name="T6" fmla="*/ 1 w 5"/>
                <a:gd name="T7" fmla="*/ 1 h 20"/>
                <a:gd name="T8" fmla="*/ 1 w 5"/>
                <a:gd name="T9" fmla="*/ 1 h 20"/>
                <a:gd name="T10" fmla="*/ 1 w 5"/>
                <a:gd name="T11" fmla="*/ 1 h 20"/>
                <a:gd name="T12" fmla="*/ 1 w 5"/>
                <a:gd name="T13" fmla="*/ 1 h 20"/>
                <a:gd name="T14" fmla="*/ 1 w 5"/>
                <a:gd name="T15" fmla="*/ 1 h 20"/>
                <a:gd name="T16" fmla="*/ 1 w 5"/>
                <a:gd name="T17" fmla="*/ 1 h 20"/>
                <a:gd name="T18" fmla="*/ 1 w 5"/>
                <a:gd name="T19" fmla="*/ 1 h 20"/>
                <a:gd name="T20" fmla="*/ 0 w 5"/>
                <a:gd name="T21" fmla="*/ 1 h 20"/>
                <a:gd name="T22" fmla="*/ 0 w 5"/>
                <a:gd name="T23" fmla="*/ 1 h 20"/>
                <a:gd name="T24" fmla="*/ 1 w 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20"/>
                <a:gd name="T41" fmla="*/ 5 w 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20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5"/>
                  </a:lnTo>
                  <a:lnTo>
                    <a:pt x="2" y="9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0" name="Freeform 5395"/>
            <p:cNvSpPr>
              <a:spLocks/>
            </p:cNvSpPr>
            <p:nvPr/>
          </p:nvSpPr>
          <p:spPr bwMode="auto">
            <a:xfrm>
              <a:off x="4278" y="2756"/>
              <a:ext cx="14" cy="5"/>
            </a:xfrm>
            <a:custGeom>
              <a:avLst/>
              <a:gdLst>
                <a:gd name="T0" fmla="*/ 1 w 27"/>
                <a:gd name="T1" fmla="*/ 0 h 11"/>
                <a:gd name="T2" fmla="*/ 1 w 27"/>
                <a:gd name="T3" fmla="*/ 0 h 11"/>
                <a:gd name="T4" fmla="*/ 0 w 27"/>
                <a:gd name="T5" fmla="*/ 0 h 11"/>
                <a:gd name="T6" fmla="*/ 1 w 27"/>
                <a:gd name="T7" fmla="*/ 0 h 11"/>
                <a:gd name="T8" fmla="*/ 1 w 27"/>
                <a:gd name="T9" fmla="*/ 0 h 11"/>
                <a:gd name="T10" fmla="*/ 1 w 27"/>
                <a:gd name="T11" fmla="*/ 0 h 11"/>
                <a:gd name="T12" fmla="*/ 1 w 27"/>
                <a:gd name="T13" fmla="*/ 0 h 11"/>
                <a:gd name="T14" fmla="*/ 1 w 2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1"/>
                <a:gd name="T26" fmla="*/ 27 w 2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1">
                  <a:moveTo>
                    <a:pt x="11" y="7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8" y="7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1" name="Freeform 5396"/>
            <p:cNvSpPr>
              <a:spLocks/>
            </p:cNvSpPr>
            <p:nvPr/>
          </p:nvSpPr>
          <p:spPr bwMode="auto">
            <a:xfrm>
              <a:off x="4279" y="2756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"/>
                <a:gd name="T35" fmla="*/ 31 w 31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">
                  <a:moveTo>
                    <a:pt x="31" y="0"/>
                  </a:moveTo>
                  <a:lnTo>
                    <a:pt x="27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5397"/>
            <p:cNvSpPr>
              <a:spLocks/>
            </p:cNvSpPr>
            <p:nvPr/>
          </p:nvSpPr>
          <p:spPr bwMode="auto">
            <a:xfrm>
              <a:off x="4289" y="2753"/>
              <a:ext cx="12" cy="4"/>
            </a:xfrm>
            <a:custGeom>
              <a:avLst/>
              <a:gdLst>
                <a:gd name="T0" fmla="*/ 1 w 23"/>
                <a:gd name="T1" fmla="*/ 0 h 8"/>
                <a:gd name="T2" fmla="*/ 1 w 23"/>
                <a:gd name="T3" fmla="*/ 1 h 8"/>
                <a:gd name="T4" fmla="*/ 1 w 23"/>
                <a:gd name="T5" fmla="*/ 1 h 8"/>
                <a:gd name="T6" fmla="*/ 1 w 23"/>
                <a:gd name="T7" fmla="*/ 1 h 8"/>
                <a:gd name="T8" fmla="*/ 0 w 23"/>
                <a:gd name="T9" fmla="*/ 1 h 8"/>
                <a:gd name="T10" fmla="*/ 1 w 23"/>
                <a:gd name="T11" fmla="*/ 1 h 8"/>
                <a:gd name="T12" fmla="*/ 1 w 23"/>
                <a:gd name="T13" fmla="*/ 1 h 8"/>
                <a:gd name="T14" fmla="*/ 1 w 23"/>
                <a:gd name="T15" fmla="*/ 1 h 8"/>
                <a:gd name="T16" fmla="*/ 1 w 23"/>
                <a:gd name="T17" fmla="*/ 1 h 8"/>
                <a:gd name="T18" fmla="*/ 1 w 23"/>
                <a:gd name="T19" fmla="*/ 1 h 8"/>
                <a:gd name="T20" fmla="*/ 1 w 23"/>
                <a:gd name="T21" fmla="*/ 1 h 8"/>
                <a:gd name="T22" fmla="*/ 1 w 23"/>
                <a:gd name="T23" fmla="*/ 1 h 8"/>
                <a:gd name="T24" fmla="*/ 1 w 23"/>
                <a:gd name="T25" fmla="*/ 1 h 8"/>
                <a:gd name="T26" fmla="*/ 1 w 23"/>
                <a:gd name="T27" fmla="*/ 0 h 8"/>
                <a:gd name="T28" fmla="*/ 1 w 23"/>
                <a:gd name="T29" fmla="*/ 0 h 8"/>
                <a:gd name="T30" fmla="*/ 1 w 23"/>
                <a:gd name="T31" fmla="*/ 0 h 8"/>
                <a:gd name="T32" fmla="*/ 1 w 23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"/>
                <a:gd name="T53" fmla="*/ 23 w 2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">
                  <a:moveTo>
                    <a:pt x="14" y="0"/>
                  </a:moveTo>
                  <a:lnTo>
                    <a:pt x="11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7" y="8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398"/>
            <p:cNvSpPr>
              <a:spLocks/>
            </p:cNvSpPr>
            <p:nvPr/>
          </p:nvSpPr>
          <p:spPr bwMode="auto">
            <a:xfrm>
              <a:off x="4297" y="2752"/>
              <a:ext cx="5" cy="1"/>
            </a:xfrm>
            <a:custGeom>
              <a:avLst/>
              <a:gdLst>
                <a:gd name="T0" fmla="*/ 1 w 9"/>
                <a:gd name="T1" fmla="*/ 0 h 1"/>
                <a:gd name="T2" fmla="*/ 1 w 9"/>
                <a:gd name="T3" fmla="*/ 0 h 1"/>
                <a:gd name="T4" fmla="*/ 1 w 9"/>
                <a:gd name="T5" fmla="*/ 0 h 1"/>
                <a:gd name="T6" fmla="*/ 1 w 9"/>
                <a:gd name="T7" fmla="*/ 0 h 1"/>
                <a:gd name="T8" fmla="*/ 1 w 9"/>
                <a:gd name="T9" fmla="*/ 1 h 1"/>
                <a:gd name="T10" fmla="*/ 0 w 9"/>
                <a:gd name="T11" fmla="*/ 1 h 1"/>
                <a:gd name="T12" fmla="*/ 1 w 9"/>
                <a:gd name="T13" fmla="*/ 1 h 1"/>
                <a:gd name="T14" fmla="*/ 1 w 9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"/>
                <a:gd name="T26" fmla="*/ 9 w 9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5399"/>
            <p:cNvSpPr>
              <a:spLocks/>
            </p:cNvSpPr>
            <p:nvPr/>
          </p:nvSpPr>
          <p:spPr bwMode="auto">
            <a:xfrm>
              <a:off x="4298" y="2752"/>
              <a:ext cx="5" cy="1"/>
            </a:xfrm>
            <a:custGeom>
              <a:avLst/>
              <a:gdLst>
                <a:gd name="T0" fmla="*/ 0 w 9"/>
                <a:gd name="T1" fmla="*/ 1 h 1"/>
                <a:gd name="T2" fmla="*/ 1 w 9"/>
                <a:gd name="T3" fmla="*/ 1 h 1"/>
                <a:gd name="T4" fmla="*/ 1 w 9"/>
                <a:gd name="T5" fmla="*/ 0 h 1"/>
                <a:gd name="T6" fmla="*/ 1 w 9"/>
                <a:gd name="T7" fmla="*/ 0 h 1"/>
                <a:gd name="T8" fmla="*/ 1 w 9"/>
                <a:gd name="T9" fmla="*/ 0 h 1"/>
                <a:gd name="T10" fmla="*/ 0 w 9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0" y="1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5400"/>
            <p:cNvSpPr>
              <a:spLocks/>
            </p:cNvSpPr>
            <p:nvPr/>
          </p:nvSpPr>
          <p:spPr bwMode="auto">
            <a:xfrm>
              <a:off x="4297" y="2752"/>
              <a:ext cx="6" cy="1"/>
            </a:xfrm>
            <a:custGeom>
              <a:avLst/>
              <a:gdLst>
                <a:gd name="T0" fmla="*/ 1 w 11"/>
                <a:gd name="T1" fmla="*/ 1 h 1"/>
                <a:gd name="T2" fmla="*/ 1 w 11"/>
                <a:gd name="T3" fmla="*/ 0 h 1"/>
                <a:gd name="T4" fmla="*/ 1 w 11"/>
                <a:gd name="T5" fmla="*/ 0 h 1"/>
                <a:gd name="T6" fmla="*/ 1 w 11"/>
                <a:gd name="T7" fmla="*/ 0 h 1"/>
                <a:gd name="T8" fmla="*/ 1 w 11"/>
                <a:gd name="T9" fmla="*/ 0 h 1"/>
                <a:gd name="T10" fmla="*/ 1 w 11"/>
                <a:gd name="T11" fmla="*/ 0 h 1"/>
                <a:gd name="T12" fmla="*/ 1 w 11"/>
                <a:gd name="T13" fmla="*/ 0 h 1"/>
                <a:gd name="T14" fmla="*/ 1 w 11"/>
                <a:gd name="T15" fmla="*/ 1 h 1"/>
                <a:gd name="T16" fmla="*/ 1 w 11"/>
                <a:gd name="T17" fmla="*/ 1 h 1"/>
                <a:gd name="T18" fmla="*/ 0 w 11"/>
                <a:gd name="T19" fmla="*/ 1 h 1"/>
                <a:gd name="T20" fmla="*/ 1 w 11"/>
                <a:gd name="T21" fmla="*/ 1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"/>
                <a:gd name="T35" fmla="*/ 11 w 1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">
                  <a:moveTo>
                    <a:pt x="6" y="1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5401"/>
            <p:cNvSpPr>
              <a:spLocks/>
            </p:cNvSpPr>
            <p:nvPr/>
          </p:nvSpPr>
          <p:spPr bwMode="auto">
            <a:xfrm>
              <a:off x="4301" y="2752"/>
              <a:ext cx="2" cy="1"/>
            </a:xfrm>
            <a:custGeom>
              <a:avLst/>
              <a:gdLst>
                <a:gd name="T0" fmla="*/ 1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0 w 4"/>
                <a:gd name="T9" fmla="*/ 0 h 1"/>
                <a:gd name="T10" fmla="*/ 0 w 4"/>
                <a:gd name="T11" fmla="*/ 1 h 1"/>
                <a:gd name="T12" fmla="*/ 1 w 4"/>
                <a:gd name="T13" fmla="*/ 0 h 1"/>
                <a:gd name="T14" fmla="*/ 1 w 4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"/>
                <a:gd name="T26" fmla="*/ 4 w 4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5402"/>
            <p:cNvSpPr>
              <a:spLocks/>
            </p:cNvSpPr>
            <p:nvPr/>
          </p:nvSpPr>
          <p:spPr bwMode="auto">
            <a:xfrm>
              <a:off x="4301" y="2751"/>
              <a:ext cx="2" cy="1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1 w 4"/>
                <a:gd name="T5" fmla="*/ 1 h 2"/>
                <a:gd name="T6" fmla="*/ 1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5403"/>
            <p:cNvSpPr>
              <a:spLocks/>
            </p:cNvSpPr>
            <p:nvPr/>
          </p:nvSpPr>
          <p:spPr bwMode="auto">
            <a:xfrm>
              <a:off x="4277" y="2738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5404"/>
            <p:cNvSpPr>
              <a:spLocks/>
            </p:cNvSpPr>
            <p:nvPr/>
          </p:nvSpPr>
          <p:spPr bwMode="auto">
            <a:xfrm>
              <a:off x="4278" y="2760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0 h 3"/>
                <a:gd name="T12" fmla="*/ 1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5405"/>
            <p:cNvSpPr>
              <a:spLocks/>
            </p:cNvSpPr>
            <p:nvPr/>
          </p:nvSpPr>
          <p:spPr bwMode="auto">
            <a:xfrm>
              <a:off x="4276" y="2760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1 w 3"/>
                <a:gd name="T9" fmla="*/ 0 h 2"/>
                <a:gd name="T10" fmla="*/ 1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5406"/>
            <p:cNvSpPr>
              <a:spLocks/>
            </p:cNvSpPr>
            <p:nvPr/>
          </p:nvSpPr>
          <p:spPr bwMode="auto">
            <a:xfrm>
              <a:off x="4276" y="2747"/>
              <a:ext cx="3" cy="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0 h 27"/>
                <a:gd name="T4" fmla="*/ 0 w 7"/>
                <a:gd name="T5" fmla="*/ 0 h 27"/>
                <a:gd name="T6" fmla="*/ 0 w 7"/>
                <a:gd name="T7" fmla="*/ 0 h 27"/>
                <a:gd name="T8" fmla="*/ 0 w 7"/>
                <a:gd name="T9" fmla="*/ 0 h 27"/>
                <a:gd name="T10" fmla="*/ 0 w 7"/>
                <a:gd name="T11" fmla="*/ 0 h 27"/>
                <a:gd name="T12" fmla="*/ 0 w 7"/>
                <a:gd name="T13" fmla="*/ 0 h 27"/>
                <a:gd name="T14" fmla="*/ 0 w 7"/>
                <a:gd name="T15" fmla="*/ 0 h 27"/>
                <a:gd name="T16" fmla="*/ 0 w 7"/>
                <a:gd name="T17" fmla="*/ 0 h 27"/>
                <a:gd name="T18" fmla="*/ 0 w 7"/>
                <a:gd name="T19" fmla="*/ 0 h 27"/>
                <a:gd name="T20" fmla="*/ 0 w 7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27"/>
                <a:gd name="T35" fmla="*/ 7 w 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27">
                  <a:moveTo>
                    <a:pt x="7" y="20"/>
                  </a:moveTo>
                  <a:lnTo>
                    <a:pt x="5" y="23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5407"/>
            <p:cNvSpPr>
              <a:spLocks/>
            </p:cNvSpPr>
            <p:nvPr/>
          </p:nvSpPr>
          <p:spPr bwMode="auto">
            <a:xfrm>
              <a:off x="4277" y="2748"/>
              <a:ext cx="4" cy="13"/>
            </a:xfrm>
            <a:custGeom>
              <a:avLst/>
              <a:gdLst>
                <a:gd name="T0" fmla="*/ 1 w 7"/>
                <a:gd name="T1" fmla="*/ 0 h 27"/>
                <a:gd name="T2" fmla="*/ 1 w 7"/>
                <a:gd name="T3" fmla="*/ 0 h 27"/>
                <a:gd name="T4" fmla="*/ 1 w 7"/>
                <a:gd name="T5" fmla="*/ 0 h 27"/>
                <a:gd name="T6" fmla="*/ 1 w 7"/>
                <a:gd name="T7" fmla="*/ 0 h 27"/>
                <a:gd name="T8" fmla="*/ 1 w 7"/>
                <a:gd name="T9" fmla="*/ 0 h 27"/>
                <a:gd name="T10" fmla="*/ 1 w 7"/>
                <a:gd name="T11" fmla="*/ 0 h 27"/>
                <a:gd name="T12" fmla="*/ 1 w 7"/>
                <a:gd name="T13" fmla="*/ 0 h 27"/>
                <a:gd name="T14" fmla="*/ 1 w 7"/>
                <a:gd name="T15" fmla="*/ 0 h 27"/>
                <a:gd name="T16" fmla="*/ 1 w 7"/>
                <a:gd name="T17" fmla="*/ 0 h 27"/>
                <a:gd name="T18" fmla="*/ 1 w 7"/>
                <a:gd name="T19" fmla="*/ 0 h 27"/>
                <a:gd name="T20" fmla="*/ 0 w 7"/>
                <a:gd name="T21" fmla="*/ 0 h 27"/>
                <a:gd name="T22" fmla="*/ 0 w 7"/>
                <a:gd name="T23" fmla="*/ 0 h 27"/>
                <a:gd name="T24" fmla="*/ 1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5" y="0"/>
                  </a:moveTo>
                  <a:lnTo>
                    <a:pt x="7" y="3"/>
                  </a:lnTo>
                  <a:lnTo>
                    <a:pt x="7" y="7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5408"/>
            <p:cNvSpPr>
              <a:spLocks/>
            </p:cNvSpPr>
            <p:nvPr/>
          </p:nvSpPr>
          <p:spPr bwMode="auto">
            <a:xfrm>
              <a:off x="4276" y="2741"/>
              <a:ext cx="8" cy="9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1 h 16"/>
                <a:gd name="T4" fmla="*/ 0 w 16"/>
                <a:gd name="T5" fmla="*/ 1 h 16"/>
                <a:gd name="T6" fmla="*/ 0 w 16"/>
                <a:gd name="T7" fmla="*/ 1 h 16"/>
                <a:gd name="T8" fmla="*/ 0 w 16"/>
                <a:gd name="T9" fmla="*/ 1 h 16"/>
                <a:gd name="T10" fmla="*/ 0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0 h 16"/>
                <a:gd name="T38" fmla="*/ 1 w 16"/>
                <a:gd name="T39" fmla="*/ 0 h 16"/>
                <a:gd name="T40" fmla="*/ 1 w 16"/>
                <a:gd name="T41" fmla="*/ 0 h 16"/>
                <a:gd name="T42" fmla="*/ 1 w 16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6"/>
                <a:gd name="T68" fmla="*/ 16 w 16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5409"/>
            <p:cNvSpPr>
              <a:spLocks/>
            </p:cNvSpPr>
            <p:nvPr/>
          </p:nvSpPr>
          <p:spPr bwMode="auto">
            <a:xfrm>
              <a:off x="4277" y="2738"/>
              <a:ext cx="1" cy="4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0 h 9"/>
                <a:gd name="T6" fmla="*/ 0 w 1"/>
                <a:gd name="T7" fmla="*/ 0 h 9"/>
                <a:gd name="T8" fmla="*/ 1 w 1"/>
                <a:gd name="T9" fmla="*/ 0 h 9"/>
                <a:gd name="T10" fmla="*/ 1 w 1"/>
                <a:gd name="T11" fmla="*/ 0 h 9"/>
                <a:gd name="T12" fmla="*/ 1 w 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5410"/>
            <p:cNvSpPr>
              <a:spLocks/>
            </p:cNvSpPr>
            <p:nvPr/>
          </p:nvSpPr>
          <p:spPr bwMode="auto">
            <a:xfrm>
              <a:off x="4278" y="2738"/>
              <a:ext cx="1" cy="4"/>
            </a:xfrm>
            <a:custGeom>
              <a:avLst/>
              <a:gdLst>
                <a:gd name="T0" fmla="*/ 0 w 2"/>
                <a:gd name="T1" fmla="*/ 0 h 9"/>
                <a:gd name="T2" fmla="*/ 1 w 2"/>
                <a:gd name="T3" fmla="*/ 0 h 9"/>
                <a:gd name="T4" fmla="*/ 1 w 2"/>
                <a:gd name="T5" fmla="*/ 0 h 9"/>
                <a:gd name="T6" fmla="*/ 1 w 2"/>
                <a:gd name="T7" fmla="*/ 0 h 9"/>
                <a:gd name="T8" fmla="*/ 0 w 2"/>
                <a:gd name="T9" fmla="*/ 0 h 9"/>
                <a:gd name="T10" fmla="*/ 0 w 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9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5411"/>
            <p:cNvSpPr>
              <a:spLocks/>
            </p:cNvSpPr>
            <p:nvPr/>
          </p:nvSpPr>
          <p:spPr bwMode="auto">
            <a:xfrm>
              <a:off x="4277" y="2738"/>
              <a:ext cx="2" cy="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1 w 3"/>
                <a:gd name="T5" fmla="*/ 0 h 9"/>
                <a:gd name="T6" fmla="*/ 1 w 3"/>
                <a:gd name="T7" fmla="*/ 0 h 9"/>
                <a:gd name="T8" fmla="*/ 0 w 3"/>
                <a:gd name="T9" fmla="*/ 0 h 9"/>
                <a:gd name="T10" fmla="*/ 0 w 3"/>
                <a:gd name="T11" fmla="*/ 0 h 9"/>
                <a:gd name="T12" fmla="*/ 0 w 3"/>
                <a:gd name="T13" fmla="*/ 0 h 9"/>
                <a:gd name="T14" fmla="*/ 1 w 3"/>
                <a:gd name="T15" fmla="*/ 0 h 9"/>
                <a:gd name="T16" fmla="*/ 1 w 3"/>
                <a:gd name="T17" fmla="*/ 0 h 9"/>
                <a:gd name="T18" fmla="*/ 1 w 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7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5412"/>
            <p:cNvSpPr>
              <a:spLocks/>
            </p:cNvSpPr>
            <p:nvPr/>
          </p:nvSpPr>
          <p:spPr bwMode="auto">
            <a:xfrm>
              <a:off x="4280" y="2750"/>
              <a:ext cx="1" cy="1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0 h 4"/>
                <a:gd name="T14" fmla="*/ 1 w 2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5413"/>
            <p:cNvSpPr>
              <a:spLocks/>
            </p:cNvSpPr>
            <p:nvPr/>
          </p:nvSpPr>
          <p:spPr bwMode="auto">
            <a:xfrm>
              <a:off x="4278" y="2741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5414"/>
            <p:cNvSpPr>
              <a:spLocks/>
            </p:cNvSpPr>
            <p:nvPr/>
          </p:nvSpPr>
          <p:spPr bwMode="auto">
            <a:xfrm>
              <a:off x="4277" y="2738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5415"/>
            <p:cNvSpPr>
              <a:spLocks/>
            </p:cNvSpPr>
            <p:nvPr/>
          </p:nvSpPr>
          <p:spPr bwMode="auto">
            <a:xfrm>
              <a:off x="4569" y="2857"/>
              <a:ext cx="55" cy="29"/>
            </a:xfrm>
            <a:custGeom>
              <a:avLst/>
              <a:gdLst>
                <a:gd name="T0" fmla="*/ 0 w 110"/>
                <a:gd name="T1" fmla="*/ 0 h 60"/>
                <a:gd name="T2" fmla="*/ 1 w 110"/>
                <a:gd name="T3" fmla="*/ 0 h 60"/>
                <a:gd name="T4" fmla="*/ 1 w 110"/>
                <a:gd name="T5" fmla="*/ 0 h 60"/>
                <a:gd name="T6" fmla="*/ 1 w 110"/>
                <a:gd name="T7" fmla="*/ 0 h 60"/>
                <a:gd name="T8" fmla="*/ 0 w 11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7"/>
                  </a:moveTo>
                  <a:lnTo>
                    <a:pt x="74" y="60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5416"/>
            <p:cNvSpPr>
              <a:spLocks/>
            </p:cNvSpPr>
            <p:nvPr/>
          </p:nvSpPr>
          <p:spPr bwMode="auto">
            <a:xfrm>
              <a:off x="4570" y="2850"/>
              <a:ext cx="23" cy="13"/>
            </a:xfrm>
            <a:custGeom>
              <a:avLst/>
              <a:gdLst>
                <a:gd name="T0" fmla="*/ 0 w 46"/>
                <a:gd name="T1" fmla="*/ 1 h 25"/>
                <a:gd name="T2" fmla="*/ 1 w 46"/>
                <a:gd name="T3" fmla="*/ 1 h 25"/>
                <a:gd name="T4" fmla="*/ 1 w 46"/>
                <a:gd name="T5" fmla="*/ 1 h 25"/>
                <a:gd name="T6" fmla="*/ 1 w 46"/>
                <a:gd name="T7" fmla="*/ 0 h 25"/>
                <a:gd name="T8" fmla="*/ 0 w 4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0" y="16"/>
                  </a:moveTo>
                  <a:lnTo>
                    <a:pt x="16" y="25"/>
                  </a:lnTo>
                  <a:lnTo>
                    <a:pt x="46" y="7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5417"/>
            <p:cNvSpPr>
              <a:spLocks/>
            </p:cNvSpPr>
            <p:nvPr/>
          </p:nvSpPr>
          <p:spPr bwMode="auto">
            <a:xfrm>
              <a:off x="4605" y="2869"/>
              <a:ext cx="17" cy="15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5418"/>
            <p:cNvSpPr>
              <a:spLocks/>
            </p:cNvSpPr>
            <p:nvPr/>
          </p:nvSpPr>
          <p:spPr bwMode="auto">
            <a:xfrm>
              <a:off x="4597" y="2864"/>
              <a:ext cx="24" cy="15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1 h 30"/>
                <a:gd name="T4" fmla="*/ 1 w 48"/>
                <a:gd name="T5" fmla="*/ 1 h 30"/>
                <a:gd name="T6" fmla="*/ 1 w 48"/>
                <a:gd name="T7" fmla="*/ 0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0" y="18"/>
                  </a:moveTo>
                  <a:lnTo>
                    <a:pt x="16" y="30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5419"/>
            <p:cNvSpPr>
              <a:spLocks/>
            </p:cNvSpPr>
            <p:nvPr/>
          </p:nvSpPr>
          <p:spPr bwMode="auto">
            <a:xfrm>
              <a:off x="4595" y="2858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4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5420"/>
            <p:cNvSpPr>
              <a:spLocks/>
            </p:cNvSpPr>
            <p:nvPr/>
          </p:nvSpPr>
          <p:spPr bwMode="auto">
            <a:xfrm>
              <a:off x="4582" y="2852"/>
              <a:ext cx="27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5421"/>
            <p:cNvSpPr>
              <a:spLocks/>
            </p:cNvSpPr>
            <p:nvPr/>
          </p:nvSpPr>
          <p:spPr bwMode="auto">
            <a:xfrm>
              <a:off x="4570" y="2858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5422"/>
            <p:cNvSpPr>
              <a:spLocks/>
            </p:cNvSpPr>
            <p:nvPr/>
          </p:nvSpPr>
          <p:spPr bwMode="auto">
            <a:xfrm>
              <a:off x="4595" y="2876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5423"/>
            <p:cNvSpPr>
              <a:spLocks/>
            </p:cNvSpPr>
            <p:nvPr/>
          </p:nvSpPr>
          <p:spPr bwMode="auto">
            <a:xfrm>
              <a:off x="4596" y="2876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5424"/>
            <p:cNvSpPr>
              <a:spLocks/>
            </p:cNvSpPr>
            <p:nvPr/>
          </p:nvSpPr>
          <p:spPr bwMode="auto">
            <a:xfrm>
              <a:off x="4571" y="2861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5425"/>
            <p:cNvSpPr>
              <a:spLocks/>
            </p:cNvSpPr>
            <p:nvPr/>
          </p:nvSpPr>
          <p:spPr bwMode="auto">
            <a:xfrm>
              <a:off x="4572" y="2862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5426"/>
            <p:cNvSpPr>
              <a:spLocks/>
            </p:cNvSpPr>
            <p:nvPr/>
          </p:nvSpPr>
          <p:spPr bwMode="auto">
            <a:xfrm>
              <a:off x="4580" y="2861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5427"/>
            <p:cNvSpPr>
              <a:spLocks/>
            </p:cNvSpPr>
            <p:nvPr/>
          </p:nvSpPr>
          <p:spPr bwMode="auto">
            <a:xfrm>
              <a:off x="4538" y="2874"/>
              <a:ext cx="55" cy="30"/>
            </a:xfrm>
            <a:custGeom>
              <a:avLst/>
              <a:gdLst>
                <a:gd name="T0" fmla="*/ 0 w 109"/>
                <a:gd name="T1" fmla="*/ 0 h 61"/>
                <a:gd name="T2" fmla="*/ 1 w 109"/>
                <a:gd name="T3" fmla="*/ 0 h 61"/>
                <a:gd name="T4" fmla="*/ 1 w 109"/>
                <a:gd name="T5" fmla="*/ 0 h 61"/>
                <a:gd name="T6" fmla="*/ 1 w 109"/>
                <a:gd name="T7" fmla="*/ 0 h 61"/>
                <a:gd name="T8" fmla="*/ 0 w 10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1"/>
                <a:gd name="T17" fmla="*/ 109 w 10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1">
                  <a:moveTo>
                    <a:pt x="0" y="16"/>
                  </a:moveTo>
                  <a:lnTo>
                    <a:pt x="73" y="61"/>
                  </a:lnTo>
                  <a:lnTo>
                    <a:pt x="109" y="39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5428"/>
            <p:cNvSpPr>
              <a:spLocks/>
            </p:cNvSpPr>
            <p:nvPr/>
          </p:nvSpPr>
          <p:spPr bwMode="auto">
            <a:xfrm>
              <a:off x="4540" y="2868"/>
              <a:ext cx="24" cy="12"/>
            </a:xfrm>
            <a:custGeom>
              <a:avLst/>
              <a:gdLst>
                <a:gd name="T0" fmla="*/ 0 w 47"/>
                <a:gd name="T1" fmla="*/ 1 h 23"/>
                <a:gd name="T2" fmla="*/ 1 w 47"/>
                <a:gd name="T3" fmla="*/ 1 h 23"/>
                <a:gd name="T4" fmla="*/ 1 w 47"/>
                <a:gd name="T5" fmla="*/ 1 h 23"/>
                <a:gd name="T6" fmla="*/ 1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5429"/>
            <p:cNvSpPr>
              <a:spLocks/>
            </p:cNvSpPr>
            <p:nvPr/>
          </p:nvSpPr>
          <p:spPr bwMode="auto">
            <a:xfrm>
              <a:off x="4574" y="2886"/>
              <a:ext cx="17" cy="16"/>
            </a:xfrm>
            <a:custGeom>
              <a:avLst/>
              <a:gdLst>
                <a:gd name="T0" fmla="*/ 1 w 34"/>
                <a:gd name="T1" fmla="*/ 1 h 30"/>
                <a:gd name="T2" fmla="*/ 0 w 34"/>
                <a:gd name="T3" fmla="*/ 1 h 30"/>
                <a:gd name="T4" fmla="*/ 1 w 34"/>
                <a:gd name="T5" fmla="*/ 0 h 30"/>
                <a:gd name="T6" fmla="*/ 1 w 34"/>
                <a:gd name="T7" fmla="*/ 1 h 30"/>
                <a:gd name="T8" fmla="*/ 1 w 3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1" y="30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5430"/>
            <p:cNvSpPr>
              <a:spLocks/>
            </p:cNvSpPr>
            <p:nvPr/>
          </p:nvSpPr>
          <p:spPr bwMode="auto">
            <a:xfrm>
              <a:off x="4566" y="2881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7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5431"/>
            <p:cNvSpPr>
              <a:spLocks/>
            </p:cNvSpPr>
            <p:nvPr/>
          </p:nvSpPr>
          <p:spPr bwMode="auto">
            <a:xfrm>
              <a:off x="4564" y="2876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5432"/>
            <p:cNvSpPr>
              <a:spLocks/>
            </p:cNvSpPr>
            <p:nvPr/>
          </p:nvSpPr>
          <p:spPr bwMode="auto">
            <a:xfrm>
              <a:off x="4552" y="2870"/>
              <a:ext cx="27" cy="15"/>
            </a:xfrm>
            <a:custGeom>
              <a:avLst/>
              <a:gdLst>
                <a:gd name="T0" fmla="*/ 0 w 54"/>
                <a:gd name="T1" fmla="*/ 1 h 29"/>
                <a:gd name="T2" fmla="*/ 1 w 54"/>
                <a:gd name="T3" fmla="*/ 1 h 29"/>
                <a:gd name="T4" fmla="*/ 1 w 54"/>
                <a:gd name="T5" fmla="*/ 1 h 29"/>
                <a:gd name="T6" fmla="*/ 1 w 54"/>
                <a:gd name="T7" fmla="*/ 0 h 29"/>
                <a:gd name="T8" fmla="*/ 0 w 5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"/>
                <a:gd name="T17" fmla="*/ 54 w 5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">
                  <a:moveTo>
                    <a:pt x="0" y="15"/>
                  </a:moveTo>
                  <a:lnTo>
                    <a:pt x="25" y="29"/>
                  </a:lnTo>
                  <a:lnTo>
                    <a:pt x="54" y="13"/>
                  </a:lnTo>
                  <a:lnTo>
                    <a:pt x="2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5433"/>
            <p:cNvSpPr>
              <a:spLocks/>
            </p:cNvSpPr>
            <p:nvPr/>
          </p:nvSpPr>
          <p:spPr bwMode="auto">
            <a:xfrm>
              <a:off x="4539" y="2876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1" y="40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6" y="2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5434"/>
            <p:cNvSpPr>
              <a:spLocks/>
            </p:cNvSpPr>
            <p:nvPr/>
          </p:nvSpPr>
          <p:spPr bwMode="auto">
            <a:xfrm>
              <a:off x="4565" y="2893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5435"/>
            <p:cNvSpPr>
              <a:spLocks/>
            </p:cNvSpPr>
            <p:nvPr/>
          </p:nvSpPr>
          <p:spPr bwMode="auto">
            <a:xfrm>
              <a:off x="4566" y="2894"/>
              <a:ext cx="3" cy="5"/>
            </a:xfrm>
            <a:custGeom>
              <a:avLst/>
              <a:gdLst>
                <a:gd name="T0" fmla="*/ 1 w 6"/>
                <a:gd name="T1" fmla="*/ 0 h 11"/>
                <a:gd name="T2" fmla="*/ 1 w 6"/>
                <a:gd name="T3" fmla="*/ 0 h 11"/>
                <a:gd name="T4" fmla="*/ 1 w 6"/>
                <a:gd name="T5" fmla="*/ 0 h 11"/>
                <a:gd name="T6" fmla="*/ 0 w 6"/>
                <a:gd name="T7" fmla="*/ 0 h 11"/>
                <a:gd name="T8" fmla="*/ 0 w 6"/>
                <a:gd name="T9" fmla="*/ 0 h 11"/>
                <a:gd name="T10" fmla="*/ 0 w 6"/>
                <a:gd name="T11" fmla="*/ 0 h 11"/>
                <a:gd name="T12" fmla="*/ 0 w 6"/>
                <a:gd name="T13" fmla="*/ 0 h 11"/>
                <a:gd name="T14" fmla="*/ 1 w 6"/>
                <a:gd name="T15" fmla="*/ 0 h 11"/>
                <a:gd name="T16" fmla="*/ 1 w 6"/>
                <a:gd name="T17" fmla="*/ 0 h 11"/>
                <a:gd name="T18" fmla="*/ 1 w 6"/>
                <a:gd name="T19" fmla="*/ 0 h 11"/>
                <a:gd name="T20" fmla="*/ 1 w 6"/>
                <a:gd name="T21" fmla="*/ 0 h 11"/>
                <a:gd name="T22" fmla="*/ 1 w 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5436"/>
            <p:cNvSpPr>
              <a:spLocks/>
            </p:cNvSpPr>
            <p:nvPr/>
          </p:nvSpPr>
          <p:spPr bwMode="auto">
            <a:xfrm>
              <a:off x="4541" y="2878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5437"/>
            <p:cNvSpPr>
              <a:spLocks/>
            </p:cNvSpPr>
            <p:nvPr/>
          </p:nvSpPr>
          <p:spPr bwMode="auto">
            <a:xfrm>
              <a:off x="4542" y="2879"/>
              <a:ext cx="3" cy="6"/>
            </a:xfrm>
            <a:custGeom>
              <a:avLst/>
              <a:gdLst>
                <a:gd name="T0" fmla="*/ 1 w 5"/>
                <a:gd name="T1" fmla="*/ 1 h 11"/>
                <a:gd name="T2" fmla="*/ 1 w 5"/>
                <a:gd name="T3" fmla="*/ 1 h 11"/>
                <a:gd name="T4" fmla="*/ 1 w 5"/>
                <a:gd name="T5" fmla="*/ 0 h 11"/>
                <a:gd name="T6" fmla="*/ 0 w 5"/>
                <a:gd name="T7" fmla="*/ 0 h 11"/>
                <a:gd name="T8" fmla="*/ 0 w 5"/>
                <a:gd name="T9" fmla="*/ 1 h 11"/>
                <a:gd name="T10" fmla="*/ 0 w 5"/>
                <a:gd name="T11" fmla="*/ 1 h 11"/>
                <a:gd name="T12" fmla="*/ 0 w 5"/>
                <a:gd name="T13" fmla="*/ 1 h 11"/>
                <a:gd name="T14" fmla="*/ 1 w 5"/>
                <a:gd name="T15" fmla="*/ 1 h 11"/>
                <a:gd name="T16" fmla="*/ 1 w 5"/>
                <a:gd name="T17" fmla="*/ 1 h 11"/>
                <a:gd name="T18" fmla="*/ 1 w 5"/>
                <a:gd name="T19" fmla="*/ 1 h 11"/>
                <a:gd name="T20" fmla="*/ 1 w 5"/>
                <a:gd name="T21" fmla="*/ 1 h 11"/>
                <a:gd name="T22" fmla="*/ 1 w 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1"/>
                <a:gd name="T38" fmla="*/ 5 w 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1">
                  <a:moveTo>
                    <a:pt x="5" y="6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5438"/>
            <p:cNvSpPr>
              <a:spLocks/>
            </p:cNvSpPr>
            <p:nvPr/>
          </p:nvSpPr>
          <p:spPr bwMode="auto">
            <a:xfrm>
              <a:off x="4549" y="2878"/>
              <a:ext cx="15" cy="11"/>
            </a:xfrm>
            <a:custGeom>
              <a:avLst/>
              <a:gdLst>
                <a:gd name="T0" fmla="*/ 1 w 29"/>
                <a:gd name="T1" fmla="*/ 0 h 21"/>
                <a:gd name="T2" fmla="*/ 1 w 29"/>
                <a:gd name="T3" fmla="*/ 1 h 21"/>
                <a:gd name="T4" fmla="*/ 1 w 29"/>
                <a:gd name="T5" fmla="*/ 1 h 21"/>
                <a:gd name="T6" fmla="*/ 0 w 29"/>
                <a:gd name="T7" fmla="*/ 1 h 21"/>
                <a:gd name="T8" fmla="*/ 1 w 2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1"/>
                <a:gd name="T17" fmla="*/ 29 w 2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1">
                  <a:moveTo>
                    <a:pt x="7" y="0"/>
                  </a:moveTo>
                  <a:lnTo>
                    <a:pt x="27" y="10"/>
                  </a:lnTo>
                  <a:lnTo>
                    <a:pt x="29" y="2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5439"/>
            <p:cNvSpPr>
              <a:spLocks/>
            </p:cNvSpPr>
            <p:nvPr/>
          </p:nvSpPr>
          <p:spPr bwMode="auto">
            <a:xfrm>
              <a:off x="4508" y="2892"/>
              <a:ext cx="55" cy="29"/>
            </a:xfrm>
            <a:custGeom>
              <a:avLst/>
              <a:gdLst>
                <a:gd name="T0" fmla="*/ 0 w 110"/>
                <a:gd name="T1" fmla="*/ 0 h 59"/>
                <a:gd name="T2" fmla="*/ 1 w 110"/>
                <a:gd name="T3" fmla="*/ 0 h 59"/>
                <a:gd name="T4" fmla="*/ 1 w 110"/>
                <a:gd name="T5" fmla="*/ 0 h 59"/>
                <a:gd name="T6" fmla="*/ 1 w 110"/>
                <a:gd name="T7" fmla="*/ 0 h 59"/>
                <a:gd name="T8" fmla="*/ 0 w 11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5440"/>
            <p:cNvSpPr>
              <a:spLocks/>
            </p:cNvSpPr>
            <p:nvPr/>
          </p:nvSpPr>
          <p:spPr bwMode="auto">
            <a:xfrm>
              <a:off x="4510" y="2885"/>
              <a:ext cx="23" cy="12"/>
            </a:xfrm>
            <a:custGeom>
              <a:avLst/>
              <a:gdLst>
                <a:gd name="T0" fmla="*/ 0 w 47"/>
                <a:gd name="T1" fmla="*/ 1 h 23"/>
                <a:gd name="T2" fmla="*/ 0 w 47"/>
                <a:gd name="T3" fmla="*/ 1 h 23"/>
                <a:gd name="T4" fmla="*/ 0 w 47"/>
                <a:gd name="T5" fmla="*/ 1 h 23"/>
                <a:gd name="T6" fmla="*/ 0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5441"/>
            <p:cNvSpPr>
              <a:spLocks/>
            </p:cNvSpPr>
            <p:nvPr/>
          </p:nvSpPr>
          <p:spPr bwMode="auto">
            <a:xfrm>
              <a:off x="4545" y="2904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5442"/>
            <p:cNvSpPr>
              <a:spLocks/>
            </p:cNvSpPr>
            <p:nvPr/>
          </p:nvSpPr>
          <p:spPr bwMode="auto">
            <a:xfrm>
              <a:off x="4536" y="2898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20"/>
                  </a:moveTo>
                  <a:lnTo>
                    <a:pt x="18" y="31"/>
                  </a:lnTo>
                  <a:lnTo>
                    <a:pt x="51" y="13"/>
                  </a:lnTo>
                  <a:lnTo>
                    <a:pt x="33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5443"/>
            <p:cNvSpPr>
              <a:spLocks/>
            </p:cNvSpPr>
            <p:nvPr/>
          </p:nvSpPr>
          <p:spPr bwMode="auto">
            <a:xfrm>
              <a:off x="4535" y="2894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5444"/>
            <p:cNvSpPr>
              <a:spLocks/>
            </p:cNvSpPr>
            <p:nvPr/>
          </p:nvSpPr>
          <p:spPr bwMode="auto">
            <a:xfrm>
              <a:off x="4522" y="2887"/>
              <a:ext cx="26" cy="15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6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5445"/>
            <p:cNvSpPr>
              <a:spLocks/>
            </p:cNvSpPr>
            <p:nvPr/>
          </p:nvSpPr>
          <p:spPr bwMode="auto">
            <a:xfrm>
              <a:off x="4510" y="2894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2" y="29"/>
                  </a:lnTo>
                  <a:lnTo>
                    <a:pt x="50" y="16"/>
                  </a:lnTo>
                  <a:lnTo>
                    <a:pt x="25" y="4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5446"/>
            <p:cNvSpPr>
              <a:spLocks/>
            </p:cNvSpPr>
            <p:nvPr/>
          </p:nvSpPr>
          <p:spPr bwMode="auto">
            <a:xfrm>
              <a:off x="4535" y="2911"/>
              <a:ext cx="5" cy="6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3"/>
                <a:gd name="T38" fmla="*/ 11 w 11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3">
                  <a:moveTo>
                    <a:pt x="9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5447"/>
            <p:cNvSpPr>
              <a:spLocks/>
            </p:cNvSpPr>
            <p:nvPr/>
          </p:nvSpPr>
          <p:spPr bwMode="auto">
            <a:xfrm>
              <a:off x="4536" y="2912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w 7"/>
                <a:gd name="T19" fmla="*/ 0 h 9"/>
                <a:gd name="T20" fmla="*/ 0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5448"/>
            <p:cNvSpPr>
              <a:spLocks/>
            </p:cNvSpPr>
            <p:nvPr/>
          </p:nvSpPr>
          <p:spPr bwMode="auto">
            <a:xfrm>
              <a:off x="4510" y="2896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0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5449"/>
            <p:cNvSpPr>
              <a:spLocks/>
            </p:cNvSpPr>
            <p:nvPr/>
          </p:nvSpPr>
          <p:spPr bwMode="auto">
            <a:xfrm>
              <a:off x="4511" y="2897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5450"/>
            <p:cNvSpPr>
              <a:spLocks/>
            </p:cNvSpPr>
            <p:nvPr/>
          </p:nvSpPr>
          <p:spPr bwMode="auto">
            <a:xfrm>
              <a:off x="4519" y="2896"/>
              <a:ext cx="15" cy="10"/>
            </a:xfrm>
            <a:custGeom>
              <a:avLst/>
              <a:gdLst>
                <a:gd name="T0" fmla="*/ 0 w 31"/>
                <a:gd name="T1" fmla="*/ 0 h 19"/>
                <a:gd name="T2" fmla="*/ 0 w 31"/>
                <a:gd name="T3" fmla="*/ 1 h 19"/>
                <a:gd name="T4" fmla="*/ 0 w 31"/>
                <a:gd name="T5" fmla="*/ 1 h 19"/>
                <a:gd name="T6" fmla="*/ 0 w 31"/>
                <a:gd name="T7" fmla="*/ 1 h 19"/>
                <a:gd name="T8" fmla="*/ 0 w 3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9"/>
                <a:gd name="T17" fmla="*/ 31 w 3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9">
                  <a:moveTo>
                    <a:pt x="7" y="0"/>
                  </a:moveTo>
                  <a:lnTo>
                    <a:pt x="27" y="9"/>
                  </a:lnTo>
                  <a:lnTo>
                    <a:pt x="31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5451"/>
            <p:cNvSpPr>
              <a:spLocks/>
            </p:cNvSpPr>
            <p:nvPr/>
          </p:nvSpPr>
          <p:spPr bwMode="auto">
            <a:xfrm>
              <a:off x="4478" y="2909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5452"/>
            <p:cNvSpPr>
              <a:spLocks/>
            </p:cNvSpPr>
            <p:nvPr/>
          </p:nvSpPr>
          <p:spPr bwMode="auto">
            <a:xfrm>
              <a:off x="4479" y="2903"/>
              <a:ext cx="24" cy="12"/>
            </a:xfrm>
            <a:custGeom>
              <a:avLst/>
              <a:gdLst>
                <a:gd name="T0" fmla="*/ 0 w 48"/>
                <a:gd name="T1" fmla="*/ 0 h 25"/>
                <a:gd name="T2" fmla="*/ 1 w 48"/>
                <a:gd name="T3" fmla="*/ 0 h 25"/>
                <a:gd name="T4" fmla="*/ 1 w 48"/>
                <a:gd name="T5" fmla="*/ 0 h 25"/>
                <a:gd name="T6" fmla="*/ 1 w 48"/>
                <a:gd name="T7" fmla="*/ 0 h 25"/>
                <a:gd name="T8" fmla="*/ 0 w 4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5"/>
                <a:gd name="T17" fmla="*/ 48 w 4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5">
                  <a:moveTo>
                    <a:pt x="0" y="18"/>
                  </a:moveTo>
                  <a:lnTo>
                    <a:pt x="18" y="25"/>
                  </a:lnTo>
                  <a:lnTo>
                    <a:pt x="48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5453"/>
            <p:cNvSpPr>
              <a:spLocks/>
            </p:cNvSpPr>
            <p:nvPr/>
          </p:nvSpPr>
          <p:spPr bwMode="auto">
            <a:xfrm>
              <a:off x="4514" y="2921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5454"/>
            <p:cNvSpPr>
              <a:spLocks/>
            </p:cNvSpPr>
            <p:nvPr/>
          </p:nvSpPr>
          <p:spPr bwMode="auto">
            <a:xfrm>
              <a:off x="4506" y="2916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5455"/>
            <p:cNvSpPr>
              <a:spLocks/>
            </p:cNvSpPr>
            <p:nvPr/>
          </p:nvSpPr>
          <p:spPr bwMode="auto">
            <a:xfrm>
              <a:off x="4504" y="2912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5456"/>
            <p:cNvSpPr>
              <a:spLocks/>
            </p:cNvSpPr>
            <p:nvPr/>
          </p:nvSpPr>
          <p:spPr bwMode="auto">
            <a:xfrm>
              <a:off x="4492" y="2904"/>
              <a:ext cx="26" cy="16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5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5457"/>
            <p:cNvSpPr>
              <a:spLocks/>
            </p:cNvSpPr>
            <p:nvPr/>
          </p:nvSpPr>
          <p:spPr bwMode="auto">
            <a:xfrm>
              <a:off x="4479" y="2912"/>
              <a:ext cx="36" cy="24"/>
            </a:xfrm>
            <a:custGeom>
              <a:avLst/>
              <a:gdLst>
                <a:gd name="T0" fmla="*/ 1 w 72"/>
                <a:gd name="T1" fmla="*/ 0 h 49"/>
                <a:gd name="T2" fmla="*/ 1 w 72"/>
                <a:gd name="T3" fmla="*/ 0 h 49"/>
                <a:gd name="T4" fmla="*/ 1 w 72"/>
                <a:gd name="T5" fmla="*/ 0 h 49"/>
                <a:gd name="T6" fmla="*/ 1 w 72"/>
                <a:gd name="T7" fmla="*/ 0 h 49"/>
                <a:gd name="T8" fmla="*/ 1 w 72"/>
                <a:gd name="T9" fmla="*/ 0 h 49"/>
                <a:gd name="T10" fmla="*/ 1 w 72"/>
                <a:gd name="T11" fmla="*/ 0 h 49"/>
                <a:gd name="T12" fmla="*/ 0 w 72"/>
                <a:gd name="T13" fmla="*/ 0 h 49"/>
                <a:gd name="T14" fmla="*/ 0 w 72"/>
                <a:gd name="T15" fmla="*/ 0 h 49"/>
                <a:gd name="T16" fmla="*/ 1 w 7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5458"/>
            <p:cNvSpPr>
              <a:spLocks/>
            </p:cNvSpPr>
            <p:nvPr/>
          </p:nvSpPr>
          <p:spPr bwMode="auto">
            <a:xfrm>
              <a:off x="4504" y="2928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5459"/>
            <p:cNvSpPr>
              <a:spLocks/>
            </p:cNvSpPr>
            <p:nvPr/>
          </p:nvSpPr>
          <p:spPr bwMode="auto">
            <a:xfrm>
              <a:off x="4505" y="2929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0 w 7"/>
                <a:gd name="T9" fmla="*/ 0 h 11"/>
                <a:gd name="T10" fmla="*/ 1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5460"/>
            <p:cNvSpPr>
              <a:spLocks/>
            </p:cNvSpPr>
            <p:nvPr/>
          </p:nvSpPr>
          <p:spPr bwMode="auto">
            <a:xfrm>
              <a:off x="4480" y="2913"/>
              <a:ext cx="5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1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5461"/>
            <p:cNvSpPr>
              <a:spLocks/>
            </p:cNvSpPr>
            <p:nvPr/>
          </p:nvSpPr>
          <p:spPr bwMode="auto">
            <a:xfrm>
              <a:off x="4481" y="2914"/>
              <a:ext cx="3" cy="6"/>
            </a:xfrm>
            <a:custGeom>
              <a:avLst/>
              <a:gdLst>
                <a:gd name="T0" fmla="*/ 0 w 8"/>
                <a:gd name="T1" fmla="*/ 1 h 10"/>
                <a:gd name="T2" fmla="*/ 0 w 8"/>
                <a:gd name="T3" fmla="*/ 1 h 10"/>
                <a:gd name="T4" fmla="*/ 0 w 8"/>
                <a:gd name="T5" fmla="*/ 0 h 10"/>
                <a:gd name="T6" fmla="*/ 0 w 8"/>
                <a:gd name="T7" fmla="*/ 0 h 10"/>
                <a:gd name="T8" fmla="*/ 0 w 8"/>
                <a:gd name="T9" fmla="*/ 1 h 10"/>
                <a:gd name="T10" fmla="*/ 0 w 8"/>
                <a:gd name="T11" fmla="*/ 1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0"/>
                <a:gd name="T32" fmla="*/ 8 w 8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0">
                  <a:moveTo>
                    <a:pt x="8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9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5462"/>
            <p:cNvSpPr>
              <a:spLocks/>
            </p:cNvSpPr>
            <p:nvPr/>
          </p:nvSpPr>
          <p:spPr bwMode="auto">
            <a:xfrm>
              <a:off x="4489" y="2913"/>
              <a:ext cx="14" cy="10"/>
            </a:xfrm>
            <a:custGeom>
              <a:avLst/>
              <a:gdLst>
                <a:gd name="T0" fmla="*/ 1 w 28"/>
                <a:gd name="T1" fmla="*/ 0 h 20"/>
                <a:gd name="T2" fmla="*/ 1 w 28"/>
                <a:gd name="T3" fmla="*/ 1 h 20"/>
                <a:gd name="T4" fmla="*/ 1 w 28"/>
                <a:gd name="T5" fmla="*/ 1 h 20"/>
                <a:gd name="T6" fmla="*/ 0 w 28"/>
                <a:gd name="T7" fmla="*/ 1 h 20"/>
                <a:gd name="T8" fmla="*/ 1 w 2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0"/>
                <a:gd name="T17" fmla="*/ 28 w 2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0">
                  <a:moveTo>
                    <a:pt x="7" y="0"/>
                  </a:moveTo>
                  <a:lnTo>
                    <a:pt x="25" y="11"/>
                  </a:lnTo>
                  <a:lnTo>
                    <a:pt x="28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5463"/>
            <p:cNvSpPr>
              <a:spLocks/>
            </p:cNvSpPr>
            <p:nvPr/>
          </p:nvSpPr>
          <p:spPr bwMode="auto">
            <a:xfrm>
              <a:off x="4506" y="2820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5464"/>
            <p:cNvSpPr>
              <a:spLocks/>
            </p:cNvSpPr>
            <p:nvPr/>
          </p:nvSpPr>
          <p:spPr bwMode="auto">
            <a:xfrm>
              <a:off x="4507" y="2814"/>
              <a:ext cx="24" cy="12"/>
            </a:xfrm>
            <a:custGeom>
              <a:avLst/>
              <a:gdLst>
                <a:gd name="T0" fmla="*/ 0 w 48"/>
                <a:gd name="T1" fmla="*/ 1 h 23"/>
                <a:gd name="T2" fmla="*/ 1 w 48"/>
                <a:gd name="T3" fmla="*/ 1 h 23"/>
                <a:gd name="T4" fmla="*/ 1 w 48"/>
                <a:gd name="T5" fmla="*/ 1 h 23"/>
                <a:gd name="T6" fmla="*/ 1 w 48"/>
                <a:gd name="T7" fmla="*/ 0 h 23"/>
                <a:gd name="T8" fmla="*/ 0 w 4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3"/>
                <a:gd name="T17" fmla="*/ 48 w 4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3">
                  <a:moveTo>
                    <a:pt x="0" y="16"/>
                  </a:moveTo>
                  <a:lnTo>
                    <a:pt x="18" y="23"/>
                  </a:lnTo>
                  <a:lnTo>
                    <a:pt x="48" y="5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5465"/>
            <p:cNvSpPr>
              <a:spLocks/>
            </p:cNvSpPr>
            <p:nvPr/>
          </p:nvSpPr>
          <p:spPr bwMode="auto">
            <a:xfrm>
              <a:off x="4542" y="2833"/>
              <a:ext cx="17" cy="15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5466"/>
            <p:cNvSpPr>
              <a:spLocks/>
            </p:cNvSpPr>
            <p:nvPr/>
          </p:nvSpPr>
          <p:spPr bwMode="auto">
            <a:xfrm>
              <a:off x="4534" y="2827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3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5467"/>
            <p:cNvSpPr>
              <a:spLocks/>
            </p:cNvSpPr>
            <p:nvPr/>
          </p:nvSpPr>
          <p:spPr bwMode="auto">
            <a:xfrm>
              <a:off x="4532" y="2822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5468"/>
            <p:cNvSpPr>
              <a:spLocks/>
            </p:cNvSpPr>
            <p:nvPr/>
          </p:nvSpPr>
          <p:spPr bwMode="auto">
            <a:xfrm>
              <a:off x="4519" y="2816"/>
              <a:ext cx="27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5469"/>
            <p:cNvSpPr>
              <a:spLocks/>
            </p:cNvSpPr>
            <p:nvPr/>
          </p:nvSpPr>
          <p:spPr bwMode="auto">
            <a:xfrm>
              <a:off x="4507" y="2822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5470"/>
            <p:cNvSpPr>
              <a:spLocks/>
            </p:cNvSpPr>
            <p:nvPr/>
          </p:nvSpPr>
          <p:spPr bwMode="auto">
            <a:xfrm>
              <a:off x="4533" y="2839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7" y="8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5471"/>
            <p:cNvSpPr>
              <a:spLocks/>
            </p:cNvSpPr>
            <p:nvPr/>
          </p:nvSpPr>
          <p:spPr bwMode="auto">
            <a:xfrm>
              <a:off x="4533" y="2840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5472"/>
            <p:cNvSpPr>
              <a:spLocks/>
            </p:cNvSpPr>
            <p:nvPr/>
          </p:nvSpPr>
          <p:spPr bwMode="auto">
            <a:xfrm>
              <a:off x="4509" y="2824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7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5473"/>
            <p:cNvSpPr>
              <a:spLocks/>
            </p:cNvSpPr>
            <p:nvPr/>
          </p:nvSpPr>
          <p:spPr bwMode="auto">
            <a:xfrm>
              <a:off x="4509" y="2826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5474"/>
            <p:cNvSpPr>
              <a:spLocks/>
            </p:cNvSpPr>
            <p:nvPr/>
          </p:nvSpPr>
          <p:spPr bwMode="auto">
            <a:xfrm>
              <a:off x="4517" y="2825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5475"/>
            <p:cNvSpPr>
              <a:spLocks/>
            </p:cNvSpPr>
            <p:nvPr/>
          </p:nvSpPr>
          <p:spPr bwMode="auto">
            <a:xfrm>
              <a:off x="4475" y="2838"/>
              <a:ext cx="55" cy="29"/>
            </a:xfrm>
            <a:custGeom>
              <a:avLst/>
              <a:gdLst>
                <a:gd name="T0" fmla="*/ 0 w 109"/>
                <a:gd name="T1" fmla="*/ 0 h 59"/>
                <a:gd name="T2" fmla="*/ 1 w 109"/>
                <a:gd name="T3" fmla="*/ 0 h 59"/>
                <a:gd name="T4" fmla="*/ 1 w 109"/>
                <a:gd name="T5" fmla="*/ 0 h 59"/>
                <a:gd name="T6" fmla="*/ 1 w 109"/>
                <a:gd name="T7" fmla="*/ 0 h 59"/>
                <a:gd name="T8" fmla="*/ 0 w 10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9"/>
                <a:gd name="T17" fmla="*/ 109 w 10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9">
                  <a:moveTo>
                    <a:pt x="0" y="16"/>
                  </a:moveTo>
                  <a:lnTo>
                    <a:pt x="73" y="59"/>
                  </a:lnTo>
                  <a:lnTo>
                    <a:pt x="109" y="39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5476"/>
            <p:cNvSpPr>
              <a:spLocks/>
            </p:cNvSpPr>
            <p:nvPr/>
          </p:nvSpPr>
          <p:spPr bwMode="auto">
            <a:xfrm>
              <a:off x="4477" y="2831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6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5477"/>
            <p:cNvSpPr>
              <a:spLocks/>
            </p:cNvSpPr>
            <p:nvPr/>
          </p:nvSpPr>
          <p:spPr bwMode="auto">
            <a:xfrm>
              <a:off x="4512" y="2850"/>
              <a:ext cx="17" cy="15"/>
            </a:xfrm>
            <a:custGeom>
              <a:avLst/>
              <a:gdLst>
                <a:gd name="T0" fmla="*/ 0 w 35"/>
                <a:gd name="T1" fmla="*/ 1 h 29"/>
                <a:gd name="T2" fmla="*/ 0 w 35"/>
                <a:gd name="T3" fmla="*/ 1 h 29"/>
                <a:gd name="T4" fmla="*/ 0 w 35"/>
                <a:gd name="T5" fmla="*/ 0 h 29"/>
                <a:gd name="T6" fmla="*/ 0 w 35"/>
                <a:gd name="T7" fmla="*/ 1 h 29"/>
                <a:gd name="T8" fmla="*/ 0 w 35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5478"/>
            <p:cNvSpPr>
              <a:spLocks/>
            </p:cNvSpPr>
            <p:nvPr/>
          </p:nvSpPr>
          <p:spPr bwMode="auto">
            <a:xfrm>
              <a:off x="4503" y="2845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5479"/>
            <p:cNvSpPr>
              <a:spLocks/>
            </p:cNvSpPr>
            <p:nvPr/>
          </p:nvSpPr>
          <p:spPr bwMode="auto">
            <a:xfrm>
              <a:off x="4501" y="2840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5480"/>
            <p:cNvSpPr>
              <a:spLocks/>
            </p:cNvSpPr>
            <p:nvPr/>
          </p:nvSpPr>
          <p:spPr bwMode="auto">
            <a:xfrm>
              <a:off x="4490" y="2833"/>
              <a:ext cx="26" cy="15"/>
            </a:xfrm>
            <a:custGeom>
              <a:avLst/>
              <a:gdLst>
                <a:gd name="T0" fmla="*/ 0 w 53"/>
                <a:gd name="T1" fmla="*/ 1 h 28"/>
                <a:gd name="T2" fmla="*/ 0 w 53"/>
                <a:gd name="T3" fmla="*/ 1 h 28"/>
                <a:gd name="T4" fmla="*/ 0 w 53"/>
                <a:gd name="T5" fmla="*/ 1 h 28"/>
                <a:gd name="T6" fmla="*/ 0 w 53"/>
                <a:gd name="T7" fmla="*/ 0 h 28"/>
                <a:gd name="T8" fmla="*/ 0 w 53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8"/>
                <a:gd name="T17" fmla="*/ 53 w 5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8">
                  <a:moveTo>
                    <a:pt x="0" y="16"/>
                  </a:moveTo>
                  <a:lnTo>
                    <a:pt x="24" y="28"/>
                  </a:lnTo>
                  <a:lnTo>
                    <a:pt x="53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5481"/>
            <p:cNvSpPr>
              <a:spLocks/>
            </p:cNvSpPr>
            <p:nvPr/>
          </p:nvSpPr>
          <p:spPr bwMode="auto">
            <a:xfrm>
              <a:off x="4476" y="2840"/>
              <a:ext cx="37" cy="25"/>
            </a:xfrm>
            <a:custGeom>
              <a:avLst/>
              <a:gdLst>
                <a:gd name="T0" fmla="*/ 1 w 74"/>
                <a:gd name="T1" fmla="*/ 0 h 51"/>
                <a:gd name="T2" fmla="*/ 1 w 74"/>
                <a:gd name="T3" fmla="*/ 0 h 51"/>
                <a:gd name="T4" fmla="*/ 1 w 74"/>
                <a:gd name="T5" fmla="*/ 0 h 51"/>
                <a:gd name="T6" fmla="*/ 1 w 74"/>
                <a:gd name="T7" fmla="*/ 0 h 51"/>
                <a:gd name="T8" fmla="*/ 1 w 74"/>
                <a:gd name="T9" fmla="*/ 0 h 51"/>
                <a:gd name="T10" fmla="*/ 1 w 74"/>
                <a:gd name="T11" fmla="*/ 0 h 51"/>
                <a:gd name="T12" fmla="*/ 1 w 74"/>
                <a:gd name="T13" fmla="*/ 0 h 51"/>
                <a:gd name="T14" fmla="*/ 0 w 74"/>
                <a:gd name="T15" fmla="*/ 0 h 51"/>
                <a:gd name="T16" fmla="*/ 1 w 74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1"/>
                <a:gd name="T29" fmla="*/ 74 w 74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1">
                  <a:moveTo>
                    <a:pt x="74" y="51"/>
                  </a:moveTo>
                  <a:lnTo>
                    <a:pt x="72" y="42"/>
                  </a:lnTo>
                  <a:lnTo>
                    <a:pt x="54" y="29"/>
                  </a:lnTo>
                  <a:lnTo>
                    <a:pt x="51" y="16"/>
                  </a:lnTo>
                  <a:lnTo>
                    <a:pt x="27" y="4"/>
                  </a:lnTo>
                  <a:lnTo>
                    <a:pt x="18" y="9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5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5482"/>
            <p:cNvSpPr>
              <a:spLocks/>
            </p:cNvSpPr>
            <p:nvPr/>
          </p:nvSpPr>
          <p:spPr bwMode="auto">
            <a:xfrm>
              <a:off x="4502" y="2857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5483"/>
            <p:cNvSpPr>
              <a:spLocks/>
            </p:cNvSpPr>
            <p:nvPr/>
          </p:nvSpPr>
          <p:spPr bwMode="auto">
            <a:xfrm>
              <a:off x="4503" y="2858"/>
              <a:ext cx="4" cy="5"/>
            </a:xfrm>
            <a:custGeom>
              <a:avLst/>
              <a:gdLst>
                <a:gd name="T0" fmla="*/ 1 w 8"/>
                <a:gd name="T1" fmla="*/ 0 h 11"/>
                <a:gd name="T2" fmla="*/ 1 w 8"/>
                <a:gd name="T3" fmla="*/ 0 h 11"/>
                <a:gd name="T4" fmla="*/ 1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0 w 8"/>
                <a:gd name="T11" fmla="*/ 0 h 11"/>
                <a:gd name="T12" fmla="*/ 1 w 8"/>
                <a:gd name="T13" fmla="*/ 0 h 11"/>
                <a:gd name="T14" fmla="*/ 1 w 8"/>
                <a:gd name="T15" fmla="*/ 0 h 11"/>
                <a:gd name="T16" fmla="*/ 1 w 8"/>
                <a:gd name="T17" fmla="*/ 0 h 11"/>
                <a:gd name="T18" fmla="*/ 1 w 8"/>
                <a:gd name="T19" fmla="*/ 0 h 11"/>
                <a:gd name="T20" fmla="*/ 1 w 8"/>
                <a:gd name="T21" fmla="*/ 0 h 11"/>
                <a:gd name="T22" fmla="*/ 1 w 8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1"/>
                <a:gd name="T38" fmla="*/ 8 w 8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1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5484"/>
            <p:cNvSpPr>
              <a:spLocks/>
            </p:cNvSpPr>
            <p:nvPr/>
          </p:nvSpPr>
          <p:spPr bwMode="auto">
            <a:xfrm>
              <a:off x="4478" y="2842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9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5485"/>
            <p:cNvSpPr>
              <a:spLocks/>
            </p:cNvSpPr>
            <p:nvPr/>
          </p:nvSpPr>
          <p:spPr bwMode="auto">
            <a:xfrm>
              <a:off x="4479" y="2843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1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5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5486"/>
            <p:cNvSpPr>
              <a:spLocks/>
            </p:cNvSpPr>
            <p:nvPr/>
          </p:nvSpPr>
          <p:spPr bwMode="auto">
            <a:xfrm>
              <a:off x="4486" y="2842"/>
              <a:ext cx="15" cy="10"/>
            </a:xfrm>
            <a:custGeom>
              <a:avLst/>
              <a:gdLst>
                <a:gd name="T0" fmla="*/ 1 w 29"/>
                <a:gd name="T1" fmla="*/ 0 h 19"/>
                <a:gd name="T2" fmla="*/ 1 w 29"/>
                <a:gd name="T3" fmla="*/ 1 h 19"/>
                <a:gd name="T4" fmla="*/ 1 w 29"/>
                <a:gd name="T5" fmla="*/ 1 h 19"/>
                <a:gd name="T6" fmla="*/ 0 w 29"/>
                <a:gd name="T7" fmla="*/ 1 h 19"/>
                <a:gd name="T8" fmla="*/ 1 w 2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7" y="0"/>
                  </a:moveTo>
                  <a:lnTo>
                    <a:pt x="27" y="10"/>
                  </a:lnTo>
                  <a:lnTo>
                    <a:pt x="29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5487"/>
            <p:cNvSpPr>
              <a:spLocks/>
            </p:cNvSpPr>
            <p:nvPr/>
          </p:nvSpPr>
          <p:spPr bwMode="auto">
            <a:xfrm>
              <a:off x="4446" y="2855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5488"/>
            <p:cNvSpPr>
              <a:spLocks/>
            </p:cNvSpPr>
            <p:nvPr/>
          </p:nvSpPr>
          <p:spPr bwMode="auto">
            <a:xfrm>
              <a:off x="4447" y="2849"/>
              <a:ext cx="23" cy="12"/>
            </a:xfrm>
            <a:custGeom>
              <a:avLst/>
              <a:gdLst>
                <a:gd name="T0" fmla="*/ 0 w 47"/>
                <a:gd name="T1" fmla="*/ 1 h 23"/>
                <a:gd name="T2" fmla="*/ 0 w 47"/>
                <a:gd name="T3" fmla="*/ 1 h 23"/>
                <a:gd name="T4" fmla="*/ 0 w 47"/>
                <a:gd name="T5" fmla="*/ 1 h 23"/>
                <a:gd name="T6" fmla="*/ 0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6" y="23"/>
                  </a:lnTo>
                  <a:lnTo>
                    <a:pt x="47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5489"/>
            <p:cNvSpPr>
              <a:spLocks/>
            </p:cNvSpPr>
            <p:nvPr/>
          </p:nvSpPr>
          <p:spPr bwMode="auto">
            <a:xfrm>
              <a:off x="4482" y="2867"/>
              <a:ext cx="17" cy="16"/>
            </a:xfrm>
            <a:custGeom>
              <a:avLst/>
              <a:gdLst>
                <a:gd name="T0" fmla="*/ 1 w 34"/>
                <a:gd name="T1" fmla="*/ 1 h 31"/>
                <a:gd name="T2" fmla="*/ 0 w 34"/>
                <a:gd name="T3" fmla="*/ 1 h 31"/>
                <a:gd name="T4" fmla="*/ 1 w 34"/>
                <a:gd name="T5" fmla="*/ 0 h 31"/>
                <a:gd name="T6" fmla="*/ 1 w 34"/>
                <a:gd name="T7" fmla="*/ 1 h 31"/>
                <a:gd name="T8" fmla="*/ 1 w 3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5490"/>
            <p:cNvSpPr>
              <a:spLocks/>
            </p:cNvSpPr>
            <p:nvPr/>
          </p:nvSpPr>
          <p:spPr bwMode="auto">
            <a:xfrm>
              <a:off x="4473" y="2862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5491"/>
            <p:cNvSpPr>
              <a:spLocks/>
            </p:cNvSpPr>
            <p:nvPr/>
          </p:nvSpPr>
          <p:spPr bwMode="auto">
            <a:xfrm>
              <a:off x="4472" y="2858"/>
              <a:ext cx="17" cy="13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0 h 27"/>
                <a:gd name="T4" fmla="*/ 0 w 35"/>
                <a:gd name="T5" fmla="*/ 0 h 27"/>
                <a:gd name="T6" fmla="*/ 0 w 35"/>
                <a:gd name="T7" fmla="*/ 0 h 27"/>
                <a:gd name="T8" fmla="*/ 0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5492"/>
            <p:cNvSpPr>
              <a:spLocks/>
            </p:cNvSpPr>
            <p:nvPr/>
          </p:nvSpPr>
          <p:spPr bwMode="auto">
            <a:xfrm>
              <a:off x="4459" y="2851"/>
              <a:ext cx="26" cy="15"/>
            </a:xfrm>
            <a:custGeom>
              <a:avLst/>
              <a:gdLst>
                <a:gd name="T0" fmla="*/ 0 w 52"/>
                <a:gd name="T1" fmla="*/ 1 h 28"/>
                <a:gd name="T2" fmla="*/ 1 w 52"/>
                <a:gd name="T3" fmla="*/ 1 h 28"/>
                <a:gd name="T4" fmla="*/ 1 w 52"/>
                <a:gd name="T5" fmla="*/ 1 h 28"/>
                <a:gd name="T6" fmla="*/ 1 w 52"/>
                <a:gd name="T7" fmla="*/ 0 h 28"/>
                <a:gd name="T8" fmla="*/ 0 w 52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"/>
                <a:gd name="T17" fmla="*/ 52 w 5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">
                  <a:moveTo>
                    <a:pt x="0" y="14"/>
                  </a:moveTo>
                  <a:lnTo>
                    <a:pt x="25" y="28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5493"/>
            <p:cNvSpPr>
              <a:spLocks/>
            </p:cNvSpPr>
            <p:nvPr/>
          </p:nvSpPr>
          <p:spPr bwMode="auto">
            <a:xfrm>
              <a:off x="4447" y="2858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5494"/>
            <p:cNvSpPr>
              <a:spLocks/>
            </p:cNvSpPr>
            <p:nvPr/>
          </p:nvSpPr>
          <p:spPr bwMode="auto">
            <a:xfrm>
              <a:off x="4472" y="2874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5495"/>
            <p:cNvSpPr>
              <a:spLocks/>
            </p:cNvSpPr>
            <p:nvPr/>
          </p:nvSpPr>
          <p:spPr bwMode="auto">
            <a:xfrm>
              <a:off x="4473" y="2875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7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5496"/>
            <p:cNvSpPr>
              <a:spLocks/>
            </p:cNvSpPr>
            <p:nvPr/>
          </p:nvSpPr>
          <p:spPr bwMode="auto">
            <a:xfrm>
              <a:off x="4447" y="2859"/>
              <a:ext cx="6" cy="8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1 w 11"/>
                <a:gd name="T7" fmla="*/ 0 h 14"/>
                <a:gd name="T8" fmla="*/ 1 w 11"/>
                <a:gd name="T9" fmla="*/ 1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5497"/>
            <p:cNvSpPr>
              <a:spLocks/>
            </p:cNvSpPr>
            <p:nvPr/>
          </p:nvSpPr>
          <p:spPr bwMode="auto">
            <a:xfrm>
              <a:off x="4448" y="2860"/>
              <a:ext cx="4" cy="6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0 w 7"/>
                <a:gd name="T7" fmla="*/ 1 h 10"/>
                <a:gd name="T8" fmla="*/ 0 w 7"/>
                <a:gd name="T9" fmla="*/ 1 h 10"/>
                <a:gd name="T10" fmla="*/ 1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7" y="5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5498"/>
            <p:cNvSpPr>
              <a:spLocks/>
            </p:cNvSpPr>
            <p:nvPr/>
          </p:nvSpPr>
          <p:spPr bwMode="auto">
            <a:xfrm>
              <a:off x="4456" y="2859"/>
              <a:ext cx="15" cy="11"/>
            </a:xfrm>
            <a:custGeom>
              <a:avLst/>
              <a:gdLst>
                <a:gd name="T0" fmla="*/ 0 w 31"/>
                <a:gd name="T1" fmla="*/ 0 h 21"/>
                <a:gd name="T2" fmla="*/ 0 w 31"/>
                <a:gd name="T3" fmla="*/ 1 h 21"/>
                <a:gd name="T4" fmla="*/ 0 w 31"/>
                <a:gd name="T5" fmla="*/ 1 h 21"/>
                <a:gd name="T6" fmla="*/ 0 w 31"/>
                <a:gd name="T7" fmla="*/ 1 h 21"/>
                <a:gd name="T8" fmla="*/ 0 w 3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9" y="0"/>
                  </a:moveTo>
                  <a:lnTo>
                    <a:pt x="27" y="11"/>
                  </a:lnTo>
                  <a:lnTo>
                    <a:pt x="31" y="2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5499"/>
            <p:cNvSpPr>
              <a:spLocks/>
            </p:cNvSpPr>
            <p:nvPr/>
          </p:nvSpPr>
          <p:spPr bwMode="auto">
            <a:xfrm>
              <a:off x="4415" y="2873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5500"/>
            <p:cNvSpPr>
              <a:spLocks/>
            </p:cNvSpPr>
            <p:nvPr/>
          </p:nvSpPr>
          <p:spPr bwMode="auto">
            <a:xfrm>
              <a:off x="4416" y="2867"/>
              <a:ext cx="24" cy="11"/>
            </a:xfrm>
            <a:custGeom>
              <a:avLst/>
              <a:gdLst>
                <a:gd name="T0" fmla="*/ 0 w 48"/>
                <a:gd name="T1" fmla="*/ 0 h 24"/>
                <a:gd name="T2" fmla="*/ 1 w 48"/>
                <a:gd name="T3" fmla="*/ 0 h 24"/>
                <a:gd name="T4" fmla="*/ 1 w 48"/>
                <a:gd name="T5" fmla="*/ 0 h 24"/>
                <a:gd name="T6" fmla="*/ 1 w 48"/>
                <a:gd name="T7" fmla="*/ 0 h 24"/>
                <a:gd name="T8" fmla="*/ 0 w 4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4"/>
                <a:gd name="T17" fmla="*/ 48 w 4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4">
                  <a:moveTo>
                    <a:pt x="0" y="16"/>
                  </a:moveTo>
                  <a:lnTo>
                    <a:pt x="18" y="24"/>
                  </a:lnTo>
                  <a:lnTo>
                    <a:pt x="48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5501"/>
            <p:cNvSpPr>
              <a:spLocks/>
            </p:cNvSpPr>
            <p:nvPr/>
          </p:nvSpPr>
          <p:spPr bwMode="auto">
            <a:xfrm>
              <a:off x="4451" y="2885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5502"/>
            <p:cNvSpPr>
              <a:spLocks/>
            </p:cNvSpPr>
            <p:nvPr/>
          </p:nvSpPr>
          <p:spPr bwMode="auto">
            <a:xfrm>
              <a:off x="4443" y="2880"/>
              <a:ext cx="24" cy="15"/>
            </a:xfrm>
            <a:custGeom>
              <a:avLst/>
              <a:gdLst>
                <a:gd name="T0" fmla="*/ 0 w 48"/>
                <a:gd name="T1" fmla="*/ 0 h 31"/>
                <a:gd name="T2" fmla="*/ 1 w 48"/>
                <a:gd name="T3" fmla="*/ 0 h 31"/>
                <a:gd name="T4" fmla="*/ 1 w 48"/>
                <a:gd name="T5" fmla="*/ 0 h 31"/>
                <a:gd name="T6" fmla="*/ 1 w 48"/>
                <a:gd name="T7" fmla="*/ 0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0" y="18"/>
                  </a:moveTo>
                  <a:lnTo>
                    <a:pt x="16" y="31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5503"/>
            <p:cNvSpPr>
              <a:spLocks/>
            </p:cNvSpPr>
            <p:nvPr/>
          </p:nvSpPr>
          <p:spPr bwMode="auto">
            <a:xfrm>
              <a:off x="4441" y="2875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4" y="29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5504"/>
            <p:cNvSpPr>
              <a:spLocks/>
            </p:cNvSpPr>
            <p:nvPr/>
          </p:nvSpPr>
          <p:spPr bwMode="auto">
            <a:xfrm>
              <a:off x="4429" y="2868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5505"/>
            <p:cNvSpPr>
              <a:spLocks/>
            </p:cNvSpPr>
            <p:nvPr/>
          </p:nvSpPr>
          <p:spPr bwMode="auto">
            <a:xfrm>
              <a:off x="4416" y="2875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2"/>
                  </a:lnTo>
                  <a:lnTo>
                    <a:pt x="54" y="29"/>
                  </a:lnTo>
                  <a:lnTo>
                    <a:pt x="50" y="17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5506"/>
            <p:cNvSpPr>
              <a:spLocks/>
            </p:cNvSpPr>
            <p:nvPr/>
          </p:nvSpPr>
          <p:spPr bwMode="auto">
            <a:xfrm>
              <a:off x="4442" y="2892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0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5507"/>
            <p:cNvSpPr>
              <a:spLocks/>
            </p:cNvSpPr>
            <p:nvPr/>
          </p:nvSpPr>
          <p:spPr bwMode="auto">
            <a:xfrm>
              <a:off x="4442" y="2893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5508"/>
            <p:cNvSpPr>
              <a:spLocks/>
            </p:cNvSpPr>
            <p:nvPr/>
          </p:nvSpPr>
          <p:spPr bwMode="auto">
            <a:xfrm>
              <a:off x="4418" y="2877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8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5509"/>
            <p:cNvSpPr>
              <a:spLocks/>
            </p:cNvSpPr>
            <p:nvPr/>
          </p:nvSpPr>
          <p:spPr bwMode="auto">
            <a:xfrm>
              <a:off x="4418" y="2878"/>
              <a:ext cx="3" cy="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1 h 9"/>
                <a:gd name="T10" fmla="*/ 0 w 8"/>
                <a:gd name="T11" fmla="*/ 1 h 9"/>
                <a:gd name="T12" fmla="*/ 0 w 8"/>
                <a:gd name="T13" fmla="*/ 1 h 9"/>
                <a:gd name="T14" fmla="*/ 0 w 8"/>
                <a:gd name="T15" fmla="*/ 1 h 9"/>
                <a:gd name="T16" fmla="*/ 0 w 8"/>
                <a:gd name="T17" fmla="*/ 1 h 9"/>
                <a:gd name="T18" fmla="*/ 0 w 8"/>
                <a:gd name="T19" fmla="*/ 1 h 9"/>
                <a:gd name="T20" fmla="*/ 0 w 8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8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5510"/>
            <p:cNvSpPr>
              <a:spLocks/>
            </p:cNvSpPr>
            <p:nvPr/>
          </p:nvSpPr>
          <p:spPr bwMode="auto">
            <a:xfrm>
              <a:off x="4426" y="2877"/>
              <a:ext cx="14" cy="10"/>
            </a:xfrm>
            <a:custGeom>
              <a:avLst/>
              <a:gdLst>
                <a:gd name="T0" fmla="*/ 1 w 28"/>
                <a:gd name="T1" fmla="*/ 0 h 20"/>
                <a:gd name="T2" fmla="*/ 1 w 28"/>
                <a:gd name="T3" fmla="*/ 1 h 20"/>
                <a:gd name="T4" fmla="*/ 1 w 28"/>
                <a:gd name="T5" fmla="*/ 1 h 20"/>
                <a:gd name="T6" fmla="*/ 0 w 28"/>
                <a:gd name="T7" fmla="*/ 1 h 20"/>
                <a:gd name="T8" fmla="*/ 1 w 2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0"/>
                <a:gd name="T17" fmla="*/ 28 w 2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0">
                  <a:moveTo>
                    <a:pt x="7" y="0"/>
                  </a:moveTo>
                  <a:lnTo>
                    <a:pt x="25" y="9"/>
                  </a:lnTo>
                  <a:lnTo>
                    <a:pt x="28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5511"/>
            <p:cNvSpPr>
              <a:spLocks/>
            </p:cNvSpPr>
            <p:nvPr/>
          </p:nvSpPr>
          <p:spPr bwMode="auto">
            <a:xfrm>
              <a:off x="4539" y="2845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1 h 5"/>
                <a:gd name="T6" fmla="*/ 1 w 4"/>
                <a:gd name="T7" fmla="*/ 1 h 5"/>
                <a:gd name="T8" fmla="*/ 1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5512"/>
            <p:cNvSpPr>
              <a:spLocks/>
            </p:cNvSpPr>
            <p:nvPr/>
          </p:nvSpPr>
          <p:spPr bwMode="auto">
            <a:xfrm>
              <a:off x="4540" y="2845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0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5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5513"/>
            <p:cNvSpPr>
              <a:spLocks/>
            </p:cNvSpPr>
            <p:nvPr/>
          </p:nvSpPr>
          <p:spPr bwMode="auto">
            <a:xfrm>
              <a:off x="4541" y="2842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0 h 7"/>
                <a:gd name="T8" fmla="*/ 0 w 2"/>
                <a:gd name="T9" fmla="*/ 1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5514"/>
            <p:cNvSpPr>
              <a:spLocks/>
            </p:cNvSpPr>
            <p:nvPr/>
          </p:nvSpPr>
          <p:spPr bwMode="auto">
            <a:xfrm>
              <a:off x="4478" y="2879"/>
              <a:ext cx="7" cy="10"/>
            </a:xfrm>
            <a:custGeom>
              <a:avLst/>
              <a:gdLst>
                <a:gd name="T0" fmla="*/ 1 w 14"/>
                <a:gd name="T1" fmla="*/ 1 h 20"/>
                <a:gd name="T2" fmla="*/ 1 w 14"/>
                <a:gd name="T3" fmla="*/ 1 h 20"/>
                <a:gd name="T4" fmla="*/ 0 w 14"/>
                <a:gd name="T5" fmla="*/ 1 h 20"/>
                <a:gd name="T6" fmla="*/ 0 w 14"/>
                <a:gd name="T7" fmla="*/ 1 h 20"/>
                <a:gd name="T8" fmla="*/ 1 w 14"/>
                <a:gd name="T9" fmla="*/ 1 h 20"/>
                <a:gd name="T10" fmla="*/ 1 w 14"/>
                <a:gd name="T11" fmla="*/ 1 h 20"/>
                <a:gd name="T12" fmla="*/ 1 w 14"/>
                <a:gd name="T13" fmla="*/ 1 h 20"/>
                <a:gd name="T14" fmla="*/ 1 w 14"/>
                <a:gd name="T15" fmla="*/ 1 h 20"/>
                <a:gd name="T16" fmla="*/ 1 w 14"/>
                <a:gd name="T17" fmla="*/ 0 h 20"/>
                <a:gd name="T18" fmla="*/ 1 w 14"/>
                <a:gd name="T19" fmla="*/ 0 h 20"/>
                <a:gd name="T20" fmla="*/ 1 w 14"/>
                <a:gd name="T21" fmla="*/ 0 h 20"/>
                <a:gd name="T22" fmla="*/ 1 w 14"/>
                <a:gd name="T23" fmla="*/ 1 h 20"/>
                <a:gd name="T24" fmla="*/ 1 w 14"/>
                <a:gd name="T25" fmla="*/ 1 h 20"/>
                <a:gd name="T26" fmla="*/ 1 w 14"/>
                <a:gd name="T27" fmla="*/ 1 h 20"/>
                <a:gd name="T28" fmla="*/ 1 w 14"/>
                <a:gd name="T29" fmla="*/ 1 h 20"/>
                <a:gd name="T30" fmla="*/ 1 w 14"/>
                <a:gd name="T31" fmla="*/ 1 h 20"/>
                <a:gd name="T32" fmla="*/ 1 w 14"/>
                <a:gd name="T33" fmla="*/ 1 h 20"/>
                <a:gd name="T34" fmla="*/ 1 w 14"/>
                <a:gd name="T35" fmla="*/ 1 h 20"/>
                <a:gd name="T36" fmla="*/ 1 w 14"/>
                <a:gd name="T37" fmla="*/ 1 h 20"/>
                <a:gd name="T38" fmla="*/ 1 w 14"/>
                <a:gd name="T39" fmla="*/ 1 h 20"/>
                <a:gd name="T40" fmla="*/ 1 w 14"/>
                <a:gd name="T41" fmla="*/ 1 h 20"/>
                <a:gd name="T42" fmla="*/ 1 w 14"/>
                <a:gd name="T43" fmla="*/ 1 h 20"/>
                <a:gd name="T44" fmla="*/ 1 w 14"/>
                <a:gd name="T45" fmla="*/ 1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0"/>
                <a:gd name="T71" fmla="*/ 14 w 14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0">
                  <a:moveTo>
                    <a:pt x="4" y="20"/>
                  </a:move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5515"/>
            <p:cNvSpPr>
              <a:spLocks/>
            </p:cNvSpPr>
            <p:nvPr/>
          </p:nvSpPr>
          <p:spPr bwMode="auto">
            <a:xfrm>
              <a:off x="4480" y="2876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1 h 7"/>
                <a:gd name="T6" fmla="*/ 1 w 5"/>
                <a:gd name="T7" fmla="*/ 1 h 7"/>
                <a:gd name="T8" fmla="*/ 1 w 5"/>
                <a:gd name="T9" fmla="*/ 1 h 7"/>
                <a:gd name="T10" fmla="*/ 1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0 w 5"/>
                <a:gd name="T17" fmla="*/ 0 h 7"/>
                <a:gd name="T18" fmla="*/ 0 w 5"/>
                <a:gd name="T19" fmla="*/ 1 h 7"/>
                <a:gd name="T20" fmla="*/ 1 w 5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7"/>
                <a:gd name="T35" fmla="*/ 5 w 5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7">
                  <a:moveTo>
                    <a:pt x="1" y="5"/>
                  </a:moveTo>
                  <a:lnTo>
                    <a:pt x="1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5516"/>
            <p:cNvSpPr>
              <a:spLocks/>
            </p:cNvSpPr>
            <p:nvPr/>
          </p:nvSpPr>
          <p:spPr bwMode="auto">
            <a:xfrm>
              <a:off x="4482" y="2876"/>
              <a:ext cx="1" cy="2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1 w 2"/>
                <a:gd name="T7" fmla="*/ 0 h 4"/>
                <a:gd name="T8" fmla="*/ 1 w 2"/>
                <a:gd name="T9" fmla="*/ 1 h 4"/>
                <a:gd name="T10" fmla="*/ 0 w 2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5517"/>
            <p:cNvSpPr>
              <a:spLocks/>
            </p:cNvSpPr>
            <p:nvPr/>
          </p:nvSpPr>
          <p:spPr bwMode="auto">
            <a:xfrm>
              <a:off x="4482" y="2900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5518"/>
            <p:cNvSpPr>
              <a:spLocks/>
            </p:cNvSpPr>
            <p:nvPr/>
          </p:nvSpPr>
          <p:spPr bwMode="auto">
            <a:xfrm>
              <a:off x="4476" y="2900"/>
              <a:ext cx="3" cy="1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1 w 6"/>
                <a:gd name="T9" fmla="*/ 0 h 2"/>
                <a:gd name="T10" fmla="*/ 1 w 6"/>
                <a:gd name="T11" fmla="*/ 0 h 2"/>
                <a:gd name="T12" fmla="*/ 1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5519"/>
            <p:cNvSpPr>
              <a:spLocks/>
            </p:cNvSpPr>
            <p:nvPr/>
          </p:nvSpPr>
          <p:spPr bwMode="auto">
            <a:xfrm>
              <a:off x="4494" y="2892"/>
              <a:ext cx="7" cy="2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0 h 3"/>
                <a:gd name="T4" fmla="*/ 0 w 15"/>
                <a:gd name="T5" fmla="*/ 0 h 3"/>
                <a:gd name="T6" fmla="*/ 0 w 15"/>
                <a:gd name="T7" fmla="*/ 1 h 3"/>
                <a:gd name="T8" fmla="*/ 0 w 15"/>
                <a:gd name="T9" fmla="*/ 1 h 3"/>
                <a:gd name="T10" fmla="*/ 0 w 15"/>
                <a:gd name="T11" fmla="*/ 1 h 3"/>
                <a:gd name="T12" fmla="*/ 0 w 15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"/>
                <a:gd name="T23" fmla="*/ 15 w 1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">
                  <a:moveTo>
                    <a:pt x="6" y="1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5" name="Freeform 5520"/>
            <p:cNvSpPr>
              <a:spLocks/>
            </p:cNvSpPr>
            <p:nvPr/>
          </p:nvSpPr>
          <p:spPr bwMode="auto">
            <a:xfrm>
              <a:off x="4491" y="2892"/>
              <a:ext cx="15" cy="4"/>
            </a:xfrm>
            <a:custGeom>
              <a:avLst/>
              <a:gdLst>
                <a:gd name="T0" fmla="*/ 0 w 31"/>
                <a:gd name="T1" fmla="*/ 0 h 9"/>
                <a:gd name="T2" fmla="*/ 0 w 31"/>
                <a:gd name="T3" fmla="*/ 0 h 9"/>
                <a:gd name="T4" fmla="*/ 0 w 31"/>
                <a:gd name="T5" fmla="*/ 0 h 9"/>
                <a:gd name="T6" fmla="*/ 0 w 31"/>
                <a:gd name="T7" fmla="*/ 0 h 9"/>
                <a:gd name="T8" fmla="*/ 0 w 31"/>
                <a:gd name="T9" fmla="*/ 0 h 9"/>
                <a:gd name="T10" fmla="*/ 0 w 31"/>
                <a:gd name="T11" fmla="*/ 0 h 9"/>
                <a:gd name="T12" fmla="*/ 0 w 31"/>
                <a:gd name="T13" fmla="*/ 0 h 9"/>
                <a:gd name="T14" fmla="*/ 0 w 31"/>
                <a:gd name="T15" fmla="*/ 0 h 9"/>
                <a:gd name="T16" fmla="*/ 0 w 31"/>
                <a:gd name="T17" fmla="*/ 0 h 9"/>
                <a:gd name="T18" fmla="*/ 0 w 31"/>
                <a:gd name="T19" fmla="*/ 0 h 9"/>
                <a:gd name="T20" fmla="*/ 0 w 31"/>
                <a:gd name="T21" fmla="*/ 0 h 9"/>
                <a:gd name="T22" fmla="*/ 0 w 31"/>
                <a:gd name="T23" fmla="*/ 0 h 9"/>
                <a:gd name="T24" fmla="*/ 0 w 31"/>
                <a:gd name="T25" fmla="*/ 0 h 9"/>
                <a:gd name="T26" fmla="*/ 0 w 31"/>
                <a:gd name="T27" fmla="*/ 0 h 9"/>
                <a:gd name="T28" fmla="*/ 0 w 31"/>
                <a:gd name="T29" fmla="*/ 0 h 9"/>
                <a:gd name="T30" fmla="*/ 0 w 31"/>
                <a:gd name="T31" fmla="*/ 0 h 9"/>
                <a:gd name="T32" fmla="*/ 0 w 31"/>
                <a:gd name="T33" fmla="*/ 0 h 9"/>
                <a:gd name="T34" fmla="*/ 0 w 31"/>
                <a:gd name="T35" fmla="*/ 0 h 9"/>
                <a:gd name="T36" fmla="*/ 0 w 31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9"/>
                <a:gd name="T59" fmla="*/ 31 w 31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9">
                  <a:moveTo>
                    <a:pt x="2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6" name="Freeform 5521"/>
            <p:cNvSpPr>
              <a:spLocks/>
            </p:cNvSpPr>
            <p:nvPr/>
          </p:nvSpPr>
          <p:spPr bwMode="auto">
            <a:xfrm>
              <a:off x="4502" y="2890"/>
              <a:ext cx="5" cy="2"/>
            </a:xfrm>
            <a:custGeom>
              <a:avLst/>
              <a:gdLst>
                <a:gd name="T0" fmla="*/ 0 w 9"/>
                <a:gd name="T1" fmla="*/ 1 h 4"/>
                <a:gd name="T2" fmla="*/ 1 w 9"/>
                <a:gd name="T3" fmla="*/ 1 h 4"/>
                <a:gd name="T4" fmla="*/ 1 w 9"/>
                <a:gd name="T5" fmla="*/ 1 h 4"/>
                <a:gd name="T6" fmla="*/ 1 w 9"/>
                <a:gd name="T7" fmla="*/ 1 h 4"/>
                <a:gd name="T8" fmla="*/ 1 w 9"/>
                <a:gd name="T9" fmla="*/ 1 h 4"/>
                <a:gd name="T10" fmla="*/ 1 w 9"/>
                <a:gd name="T11" fmla="*/ 0 h 4"/>
                <a:gd name="T12" fmla="*/ 1 w 9"/>
                <a:gd name="T13" fmla="*/ 0 h 4"/>
                <a:gd name="T14" fmla="*/ 1 w 9"/>
                <a:gd name="T15" fmla="*/ 0 h 4"/>
                <a:gd name="T16" fmla="*/ 0 w 9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7" name="Freeform 5522"/>
            <p:cNvSpPr>
              <a:spLocks/>
            </p:cNvSpPr>
            <p:nvPr/>
          </p:nvSpPr>
          <p:spPr bwMode="auto">
            <a:xfrm>
              <a:off x="4494" y="2892"/>
              <a:ext cx="7" cy="2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0 w 15"/>
                <a:gd name="T5" fmla="*/ 0 h 3"/>
                <a:gd name="T6" fmla="*/ 0 w 15"/>
                <a:gd name="T7" fmla="*/ 0 h 3"/>
                <a:gd name="T8" fmla="*/ 0 w 15"/>
                <a:gd name="T9" fmla="*/ 0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1 h 3"/>
                <a:gd name="T16" fmla="*/ 0 w 15"/>
                <a:gd name="T17" fmla="*/ 1 h 3"/>
                <a:gd name="T18" fmla="*/ 0 w 15"/>
                <a:gd name="T19" fmla="*/ 1 h 3"/>
                <a:gd name="T20" fmla="*/ 0 w 15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"/>
                <a:gd name="T35" fmla="*/ 15 w 1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">
                  <a:moveTo>
                    <a:pt x="6" y="1"/>
                  </a:moveTo>
                  <a:lnTo>
                    <a:pt x="11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8" name="Freeform 5523"/>
            <p:cNvSpPr>
              <a:spLocks/>
            </p:cNvSpPr>
            <p:nvPr/>
          </p:nvSpPr>
          <p:spPr bwMode="auto">
            <a:xfrm>
              <a:off x="4496" y="2894"/>
              <a:ext cx="5" cy="1"/>
            </a:xfrm>
            <a:custGeom>
              <a:avLst/>
              <a:gdLst>
                <a:gd name="T0" fmla="*/ 1 w 9"/>
                <a:gd name="T1" fmla="*/ 0 h 2"/>
                <a:gd name="T2" fmla="*/ 1 w 9"/>
                <a:gd name="T3" fmla="*/ 1 h 2"/>
                <a:gd name="T4" fmla="*/ 0 w 9"/>
                <a:gd name="T5" fmla="*/ 0 h 2"/>
                <a:gd name="T6" fmla="*/ 1 w 9"/>
                <a:gd name="T7" fmla="*/ 0 h 2"/>
                <a:gd name="T8" fmla="*/ 1 w 9"/>
                <a:gd name="T9" fmla="*/ 0 h 2"/>
                <a:gd name="T10" fmla="*/ 1 w 9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9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9" name="Freeform 5524"/>
            <p:cNvSpPr>
              <a:spLocks/>
            </p:cNvSpPr>
            <p:nvPr/>
          </p:nvSpPr>
          <p:spPr bwMode="auto">
            <a:xfrm>
              <a:off x="4478" y="2894"/>
              <a:ext cx="17" cy="6"/>
            </a:xfrm>
            <a:custGeom>
              <a:avLst/>
              <a:gdLst>
                <a:gd name="T0" fmla="*/ 1 w 34"/>
                <a:gd name="T1" fmla="*/ 1 h 11"/>
                <a:gd name="T2" fmla="*/ 1 w 34"/>
                <a:gd name="T3" fmla="*/ 1 h 11"/>
                <a:gd name="T4" fmla="*/ 1 w 34"/>
                <a:gd name="T5" fmla="*/ 1 h 11"/>
                <a:gd name="T6" fmla="*/ 1 w 34"/>
                <a:gd name="T7" fmla="*/ 0 h 11"/>
                <a:gd name="T8" fmla="*/ 1 w 34"/>
                <a:gd name="T9" fmla="*/ 0 h 11"/>
                <a:gd name="T10" fmla="*/ 1 w 34"/>
                <a:gd name="T11" fmla="*/ 1 h 11"/>
                <a:gd name="T12" fmla="*/ 1 w 34"/>
                <a:gd name="T13" fmla="*/ 1 h 11"/>
                <a:gd name="T14" fmla="*/ 0 w 34"/>
                <a:gd name="T15" fmla="*/ 1 h 11"/>
                <a:gd name="T16" fmla="*/ 1 w 34"/>
                <a:gd name="T17" fmla="*/ 1 h 11"/>
                <a:gd name="T18" fmla="*/ 1 w 34"/>
                <a:gd name="T19" fmla="*/ 1 h 11"/>
                <a:gd name="T20" fmla="*/ 1 w 34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1"/>
                <a:gd name="T35" fmla="*/ 34 w 34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1">
                  <a:moveTo>
                    <a:pt x="20" y="5"/>
                  </a:moveTo>
                  <a:lnTo>
                    <a:pt x="31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16" y="5"/>
                  </a:lnTo>
                  <a:lnTo>
                    <a:pt x="9" y="7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9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0" name="Freeform 5525"/>
            <p:cNvSpPr>
              <a:spLocks/>
            </p:cNvSpPr>
            <p:nvPr/>
          </p:nvSpPr>
          <p:spPr bwMode="auto">
            <a:xfrm>
              <a:off x="4483" y="2894"/>
              <a:ext cx="16" cy="6"/>
            </a:xfrm>
            <a:custGeom>
              <a:avLst/>
              <a:gdLst>
                <a:gd name="T0" fmla="*/ 1 w 30"/>
                <a:gd name="T1" fmla="*/ 1 h 11"/>
                <a:gd name="T2" fmla="*/ 1 w 30"/>
                <a:gd name="T3" fmla="*/ 1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1 h 11"/>
                <a:gd name="T12" fmla="*/ 1 w 30"/>
                <a:gd name="T13" fmla="*/ 1 h 11"/>
                <a:gd name="T14" fmla="*/ 1 w 30"/>
                <a:gd name="T15" fmla="*/ 1 h 11"/>
                <a:gd name="T16" fmla="*/ 1 w 30"/>
                <a:gd name="T17" fmla="*/ 1 h 11"/>
                <a:gd name="T18" fmla="*/ 0 w 30"/>
                <a:gd name="T19" fmla="*/ 1 h 11"/>
                <a:gd name="T20" fmla="*/ 1 w 30"/>
                <a:gd name="T21" fmla="*/ 1 h 11"/>
                <a:gd name="T22" fmla="*/ 1 w 30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11"/>
                <a:gd name="T38" fmla="*/ 30 w 30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11">
                  <a:moveTo>
                    <a:pt x="9" y="5"/>
                  </a:moveTo>
                  <a:lnTo>
                    <a:pt x="16" y="4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9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1" name="Freeform 5526"/>
            <p:cNvSpPr>
              <a:spLocks/>
            </p:cNvSpPr>
            <p:nvPr/>
          </p:nvSpPr>
          <p:spPr bwMode="auto">
            <a:xfrm>
              <a:off x="4481" y="2900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1 w 4"/>
                <a:gd name="T7" fmla="*/ 0 h 2"/>
                <a:gd name="T8" fmla="*/ 1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2" name="Freeform 5527"/>
            <p:cNvSpPr>
              <a:spLocks/>
            </p:cNvSpPr>
            <p:nvPr/>
          </p:nvSpPr>
          <p:spPr bwMode="auto">
            <a:xfrm>
              <a:off x="4476" y="2900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1 w 4"/>
                <a:gd name="T9" fmla="*/ 0 h 2"/>
                <a:gd name="T10" fmla="*/ 1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3" name="Freeform 5528"/>
            <p:cNvSpPr>
              <a:spLocks/>
            </p:cNvSpPr>
            <p:nvPr/>
          </p:nvSpPr>
          <p:spPr bwMode="auto">
            <a:xfrm>
              <a:off x="4477" y="2879"/>
              <a:ext cx="3" cy="6"/>
            </a:xfrm>
            <a:custGeom>
              <a:avLst/>
              <a:gdLst>
                <a:gd name="T0" fmla="*/ 1 w 6"/>
                <a:gd name="T1" fmla="*/ 1 h 11"/>
                <a:gd name="T2" fmla="*/ 1 w 6"/>
                <a:gd name="T3" fmla="*/ 1 h 11"/>
                <a:gd name="T4" fmla="*/ 1 w 6"/>
                <a:gd name="T5" fmla="*/ 0 h 11"/>
                <a:gd name="T6" fmla="*/ 1 w 6"/>
                <a:gd name="T7" fmla="*/ 1 h 11"/>
                <a:gd name="T8" fmla="*/ 1 w 6"/>
                <a:gd name="T9" fmla="*/ 1 h 11"/>
                <a:gd name="T10" fmla="*/ 0 w 6"/>
                <a:gd name="T11" fmla="*/ 1 h 11"/>
                <a:gd name="T12" fmla="*/ 1 w 6"/>
                <a:gd name="T13" fmla="*/ 1 h 11"/>
                <a:gd name="T14" fmla="*/ 1 w 6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1"/>
                <a:gd name="T26" fmla="*/ 6 w 6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1">
                  <a:moveTo>
                    <a:pt x="4" y="9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4" name="Freeform 5529"/>
            <p:cNvSpPr>
              <a:spLocks/>
            </p:cNvSpPr>
            <p:nvPr/>
          </p:nvSpPr>
          <p:spPr bwMode="auto">
            <a:xfrm>
              <a:off x="4480" y="2879"/>
              <a:ext cx="1" cy="2"/>
            </a:xfrm>
            <a:custGeom>
              <a:avLst/>
              <a:gdLst>
                <a:gd name="T0" fmla="*/ 1 w 1"/>
                <a:gd name="T1" fmla="*/ 1 h 4"/>
                <a:gd name="T2" fmla="*/ 1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1 h 4"/>
                <a:gd name="T12" fmla="*/ 1 w 1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4"/>
                <a:gd name="T23" fmla="*/ 1 w 1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4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5" name="Freeform 5530"/>
            <p:cNvSpPr>
              <a:spLocks/>
            </p:cNvSpPr>
            <p:nvPr/>
          </p:nvSpPr>
          <p:spPr bwMode="auto">
            <a:xfrm>
              <a:off x="4478" y="2884"/>
              <a:ext cx="2" cy="1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1 w 4"/>
                <a:gd name="T7" fmla="*/ 0 h 2"/>
                <a:gd name="T8" fmla="*/ 1 w 4"/>
                <a:gd name="T9" fmla="*/ 1 h 2"/>
                <a:gd name="T10" fmla="*/ 1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6" name="Freeform 5531"/>
            <p:cNvSpPr>
              <a:spLocks/>
            </p:cNvSpPr>
            <p:nvPr/>
          </p:nvSpPr>
          <p:spPr bwMode="auto">
            <a:xfrm>
              <a:off x="4479" y="2884"/>
              <a:ext cx="5" cy="1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0 w 11"/>
                <a:gd name="T9" fmla="*/ 0 h 4"/>
                <a:gd name="T10" fmla="*/ 0 w 11"/>
                <a:gd name="T11" fmla="*/ 0 h 4"/>
                <a:gd name="T12" fmla="*/ 0 w 11"/>
                <a:gd name="T13" fmla="*/ 0 h 4"/>
                <a:gd name="T14" fmla="*/ 0 w 11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9" y="4"/>
                  </a:lnTo>
                  <a:lnTo>
                    <a:pt x="7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7" name="Freeform 5532"/>
            <p:cNvSpPr>
              <a:spLocks/>
            </p:cNvSpPr>
            <p:nvPr/>
          </p:nvSpPr>
          <p:spPr bwMode="auto">
            <a:xfrm>
              <a:off x="4477" y="2886"/>
              <a:ext cx="5" cy="14"/>
            </a:xfrm>
            <a:custGeom>
              <a:avLst/>
              <a:gdLst>
                <a:gd name="T0" fmla="*/ 1 w 9"/>
                <a:gd name="T1" fmla="*/ 1 h 27"/>
                <a:gd name="T2" fmla="*/ 1 w 9"/>
                <a:gd name="T3" fmla="*/ 1 h 27"/>
                <a:gd name="T4" fmla="*/ 1 w 9"/>
                <a:gd name="T5" fmla="*/ 1 h 27"/>
                <a:gd name="T6" fmla="*/ 1 w 9"/>
                <a:gd name="T7" fmla="*/ 1 h 27"/>
                <a:gd name="T8" fmla="*/ 1 w 9"/>
                <a:gd name="T9" fmla="*/ 0 h 27"/>
                <a:gd name="T10" fmla="*/ 1 w 9"/>
                <a:gd name="T11" fmla="*/ 0 h 27"/>
                <a:gd name="T12" fmla="*/ 1 w 9"/>
                <a:gd name="T13" fmla="*/ 1 h 27"/>
                <a:gd name="T14" fmla="*/ 1 w 9"/>
                <a:gd name="T15" fmla="*/ 1 h 27"/>
                <a:gd name="T16" fmla="*/ 0 w 9"/>
                <a:gd name="T17" fmla="*/ 1 h 27"/>
                <a:gd name="T18" fmla="*/ 0 w 9"/>
                <a:gd name="T19" fmla="*/ 1 h 27"/>
                <a:gd name="T20" fmla="*/ 1 w 9"/>
                <a:gd name="T21" fmla="*/ 1 h 27"/>
                <a:gd name="T22" fmla="*/ 1 w 9"/>
                <a:gd name="T23" fmla="*/ 1 h 27"/>
                <a:gd name="T24" fmla="*/ 1 w 9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7"/>
                <a:gd name="T41" fmla="*/ 9 w 9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7">
                  <a:moveTo>
                    <a:pt x="7" y="14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8" name="Freeform 5533"/>
            <p:cNvSpPr>
              <a:spLocks/>
            </p:cNvSpPr>
            <p:nvPr/>
          </p:nvSpPr>
          <p:spPr bwMode="auto">
            <a:xfrm>
              <a:off x="4480" y="2886"/>
              <a:ext cx="3" cy="14"/>
            </a:xfrm>
            <a:custGeom>
              <a:avLst/>
              <a:gdLst>
                <a:gd name="T0" fmla="*/ 0 w 7"/>
                <a:gd name="T1" fmla="*/ 1 h 27"/>
                <a:gd name="T2" fmla="*/ 0 w 7"/>
                <a:gd name="T3" fmla="*/ 1 h 27"/>
                <a:gd name="T4" fmla="*/ 0 w 7"/>
                <a:gd name="T5" fmla="*/ 0 h 27"/>
                <a:gd name="T6" fmla="*/ 0 w 7"/>
                <a:gd name="T7" fmla="*/ 1 h 27"/>
                <a:gd name="T8" fmla="*/ 0 w 7"/>
                <a:gd name="T9" fmla="*/ 0 h 27"/>
                <a:gd name="T10" fmla="*/ 0 w 7"/>
                <a:gd name="T11" fmla="*/ 1 h 27"/>
                <a:gd name="T12" fmla="*/ 0 w 7"/>
                <a:gd name="T13" fmla="*/ 1 h 27"/>
                <a:gd name="T14" fmla="*/ 0 w 7"/>
                <a:gd name="T15" fmla="*/ 1 h 27"/>
                <a:gd name="T16" fmla="*/ 0 w 7"/>
                <a:gd name="T17" fmla="*/ 1 h 27"/>
                <a:gd name="T18" fmla="*/ 0 w 7"/>
                <a:gd name="T19" fmla="*/ 1 h 27"/>
                <a:gd name="T20" fmla="*/ 0 w 7"/>
                <a:gd name="T21" fmla="*/ 1 h 27"/>
                <a:gd name="T22" fmla="*/ 0 w 7"/>
                <a:gd name="T23" fmla="*/ 1 h 27"/>
                <a:gd name="T24" fmla="*/ 0 w 7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1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9" name="Freeform 5534"/>
            <p:cNvSpPr>
              <a:spLocks/>
            </p:cNvSpPr>
            <p:nvPr/>
          </p:nvSpPr>
          <p:spPr bwMode="auto">
            <a:xfrm>
              <a:off x="4477" y="2880"/>
              <a:ext cx="3" cy="5"/>
            </a:xfrm>
            <a:custGeom>
              <a:avLst/>
              <a:gdLst>
                <a:gd name="T0" fmla="*/ 1 w 6"/>
                <a:gd name="T1" fmla="*/ 1 h 9"/>
                <a:gd name="T2" fmla="*/ 1 w 6"/>
                <a:gd name="T3" fmla="*/ 1 h 9"/>
                <a:gd name="T4" fmla="*/ 1 w 6"/>
                <a:gd name="T5" fmla="*/ 0 h 9"/>
                <a:gd name="T6" fmla="*/ 1 w 6"/>
                <a:gd name="T7" fmla="*/ 1 h 9"/>
                <a:gd name="T8" fmla="*/ 1 w 6"/>
                <a:gd name="T9" fmla="*/ 1 h 9"/>
                <a:gd name="T10" fmla="*/ 0 w 6"/>
                <a:gd name="T11" fmla="*/ 1 h 9"/>
                <a:gd name="T12" fmla="*/ 1 w 6"/>
                <a:gd name="T13" fmla="*/ 1 h 9"/>
                <a:gd name="T14" fmla="*/ 1 w 6"/>
                <a:gd name="T15" fmla="*/ 1 h 9"/>
                <a:gd name="T16" fmla="*/ 1 w 6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4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0" name="Freeform 5535"/>
            <p:cNvSpPr>
              <a:spLocks/>
            </p:cNvSpPr>
            <p:nvPr/>
          </p:nvSpPr>
          <p:spPr bwMode="auto">
            <a:xfrm>
              <a:off x="4559" y="2857"/>
              <a:ext cx="7" cy="1"/>
            </a:xfrm>
            <a:custGeom>
              <a:avLst/>
              <a:gdLst>
                <a:gd name="T0" fmla="*/ 1 w 14"/>
                <a:gd name="T1" fmla="*/ 0 h 4"/>
                <a:gd name="T2" fmla="*/ 1 w 14"/>
                <a:gd name="T3" fmla="*/ 0 h 4"/>
                <a:gd name="T4" fmla="*/ 1 w 14"/>
                <a:gd name="T5" fmla="*/ 0 h 4"/>
                <a:gd name="T6" fmla="*/ 1 w 14"/>
                <a:gd name="T7" fmla="*/ 0 h 4"/>
                <a:gd name="T8" fmla="*/ 1 w 14"/>
                <a:gd name="T9" fmla="*/ 0 h 4"/>
                <a:gd name="T10" fmla="*/ 0 w 14"/>
                <a:gd name="T11" fmla="*/ 0 h 4"/>
                <a:gd name="T12" fmla="*/ 1 w 14"/>
                <a:gd name="T13" fmla="*/ 0 h 4"/>
                <a:gd name="T14" fmla="*/ 1 w 14"/>
                <a:gd name="T15" fmla="*/ 0 h 4"/>
                <a:gd name="T16" fmla="*/ 1 w 14"/>
                <a:gd name="T17" fmla="*/ 0 h 4"/>
                <a:gd name="T18" fmla="*/ 1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5" y="4"/>
                  </a:moveTo>
                  <a:lnTo>
                    <a:pt x="13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1" name="Freeform 5536"/>
            <p:cNvSpPr>
              <a:spLocks/>
            </p:cNvSpPr>
            <p:nvPr/>
          </p:nvSpPr>
          <p:spPr bwMode="auto">
            <a:xfrm>
              <a:off x="4535" y="2864"/>
              <a:ext cx="11" cy="3"/>
            </a:xfrm>
            <a:custGeom>
              <a:avLst/>
              <a:gdLst>
                <a:gd name="T0" fmla="*/ 1 w 22"/>
                <a:gd name="T1" fmla="*/ 0 h 5"/>
                <a:gd name="T2" fmla="*/ 1 w 22"/>
                <a:gd name="T3" fmla="*/ 1 h 5"/>
                <a:gd name="T4" fmla="*/ 0 w 22"/>
                <a:gd name="T5" fmla="*/ 1 h 5"/>
                <a:gd name="T6" fmla="*/ 1 w 22"/>
                <a:gd name="T7" fmla="*/ 1 h 5"/>
                <a:gd name="T8" fmla="*/ 1 w 22"/>
                <a:gd name="T9" fmla="*/ 1 h 5"/>
                <a:gd name="T10" fmla="*/ 1 w 22"/>
                <a:gd name="T11" fmla="*/ 1 h 5"/>
                <a:gd name="T12" fmla="*/ 1 w 22"/>
                <a:gd name="T13" fmla="*/ 0 h 5"/>
                <a:gd name="T14" fmla="*/ 1 w 22"/>
                <a:gd name="T15" fmla="*/ 0 h 5"/>
                <a:gd name="T16" fmla="*/ 1 w 2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"/>
                <a:gd name="T29" fmla="*/ 22 w 2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">
                  <a:moveTo>
                    <a:pt x="20" y="0"/>
                  </a:moveTo>
                  <a:lnTo>
                    <a:pt x="4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2" name="Freeform 5537"/>
            <p:cNvSpPr>
              <a:spLocks/>
            </p:cNvSpPr>
            <p:nvPr/>
          </p:nvSpPr>
          <p:spPr bwMode="auto">
            <a:xfrm>
              <a:off x="4559" y="2858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0 w 5"/>
                <a:gd name="T7" fmla="*/ 1 h 2"/>
                <a:gd name="T8" fmla="*/ 1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3" name="Freeform 5538"/>
            <p:cNvSpPr>
              <a:spLocks/>
            </p:cNvSpPr>
            <p:nvPr/>
          </p:nvSpPr>
          <p:spPr bwMode="auto">
            <a:xfrm>
              <a:off x="4559" y="2858"/>
              <a:ext cx="4" cy="1"/>
            </a:xfrm>
            <a:custGeom>
              <a:avLst/>
              <a:gdLst>
                <a:gd name="T0" fmla="*/ 0 w 7"/>
                <a:gd name="T1" fmla="*/ 1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0 h 2"/>
                <a:gd name="T8" fmla="*/ 1 w 7"/>
                <a:gd name="T9" fmla="*/ 0 h 2"/>
                <a:gd name="T10" fmla="*/ 0 w 7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0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4" name="Freeform 5539"/>
            <p:cNvSpPr>
              <a:spLocks/>
            </p:cNvSpPr>
            <p:nvPr/>
          </p:nvSpPr>
          <p:spPr bwMode="auto">
            <a:xfrm>
              <a:off x="4539" y="2864"/>
              <a:ext cx="8" cy="3"/>
            </a:xfrm>
            <a:custGeom>
              <a:avLst/>
              <a:gdLst>
                <a:gd name="T0" fmla="*/ 0 w 17"/>
                <a:gd name="T1" fmla="*/ 0 h 7"/>
                <a:gd name="T2" fmla="*/ 0 w 17"/>
                <a:gd name="T3" fmla="*/ 0 h 7"/>
                <a:gd name="T4" fmla="*/ 0 w 17"/>
                <a:gd name="T5" fmla="*/ 0 h 7"/>
                <a:gd name="T6" fmla="*/ 0 w 17"/>
                <a:gd name="T7" fmla="*/ 0 h 7"/>
                <a:gd name="T8" fmla="*/ 0 w 17"/>
                <a:gd name="T9" fmla="*/ 0 h 7"/>
                <a:gd name="T10" fmla="*/ 0 w 17"/>
                <a:gd name="T11" fmla="*/ 0 h 7"/>
                <a:gd name="T12" fmla="*/ 0 w 17"/>
                <a:gd name="T13" fmla="*/ 0 h 7"/>
                <a:gd name="T14" fmla="*/ 0 w 17"/>
                <a:gd name="T15" fmla="*/ 0 h 7"/>
                <a:gd name="T16" fmla="*/ 0 w 1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7"/>
                <a:gd name="T29" fmla="*/ 17 w 1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7">
                  <a:moveTo>
                    <a:pt x="17" y="0"/>
                  </a:moveTo>
                  <a:lnTo>
                    <a:pt x="4" y="5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5" name="Freeform 5540"/>
            <p:cNvSpPr>
              <a:spLocks/>
            </p:cNvSpPr>
            <p:nvPr/>
          </p:nvSpPr>
          <p:spPr bwMode="auto">
            <a:xfrm>
              <a:off x="4559" y="2858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0 h 2"/>
                <a:gd name="T8" fmla="*/ 0 w 7"/>
                <a:gd name="T9" fmla="*/ 0 h 2"/>
                <a:gd name="T10" fmla="*/ 0 w 7"/>
                <a:gd name="T11" fmla="*/ 1 h 2"/>
                <a:gd name="T12" fmla="*/ 1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5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6" name="Freeform 5541"/>
            <p:cNvSpPr>
              <a:spLocks/>
            </p:cNvSpPr>
            <p:nvPr/>
          </p:nvSpPr>
          <p:spPr bwMode="auto">
            <a:xfrm>
              <a:off x="4561" y="2858"/>
              <a:ext cx="4" cy="1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1 h 2"/>
                <a:gd name="T10" fmla="*/ 0 w 9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9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7" name="Freeform 5542"/>
            <p:cNvSpPr>
              <a:spLocks/>
            </p:cNvSpPr>
            <p:nvPr/>
          </p:nvSpPr>
          <p:spPr bwMode="auto">
            <a:xfrm>
              <a:off x="4561" y="2858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0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8" name="Freeform 5543"/>
            <p:cNvSpPr>
              <a:spLocks/>
            </p:cNvSpPr>
            <p:nvPr/>
          </p:nvSpPr>
          <p:spPr bwMode="auto">
            <a:xfrm>
              <a:off x="4558" y="2858"/>
              <a:ext cx="4" cy="2"/>
            </a:xfrm>
            <a:custGeom>
              <a:avLst/>
              <a:gdLst>
                <a:gd name="T0" fmla="*/ 1 w 7"/>
                <a:gd name="T1" fmla="*/ 1 h 4"/>
                <a:gd name="T2" fmla="*/ 1 w 7"/>
                <a:gd name="T3" fmla="*/ 1 h 4"/>
                <a:gd name="T4" fmla="*/ 1 w 7"/>
                <a:gd name="T5" fmla="*/ 0 h 4"/>
                <a:gd name="T6" fmla="*/ 1 w 7"/>
                <a:gd name="T7" fmla="*/ 1 h 4"/>
                <a:gd name="T8" fmla="*/ 0 w 7"/>
                <a:gd name="T9" fmla="*/ 1 h 4"/>
                <a:gd name="T10" fmla="*/ 1 w 7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4" y="4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9" name="Freeform 5544"/>
            <p:cNvSpPr>
              <a:spLocks/>
            </p:cNvSpPr>
            <p:nvPr/>
          </p:nvSpPr>
          <p:spPr bwMode="auto">
            <a:xfrm>
              <a:off x="4535" y="2866"/>
              <a:ext cx="2" cy="1"/>
            </a:xfrm>
            <a:custGeom>
              <a:avLst/>
              <a:gdLst>
                <a:gd name="T0" fmla="*/ 1 w 4"/>
                <a:gd name="T1" fmla="*/ 1 h 2"/>
                <a:gd name="T2" fmla="*/ 1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1 w 4"/>
                <a:gd name="T9" fmla="*/ 0 h 2"/>
                <a:gd name="T10" fmla="*/ 1 w 4"/>
                <a:gd name="T11" fmla="*/ 1 h 2"/>
                <a:gd name="T12" fmla="*/ 1 w 4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0" name="Freeform 5545"/>
            <p:cNvSpPr>
              <a:spLocks/>
            </p:cNvSpPr>
            <p:nvPr/>
          </p:nvSpPr>
          <p:spPr bwMode="auto">
            <a:xfrm>
              <a:off x="4561" y="2858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0 h 2"/>
                <a:gd name="T10" fmla="*/ 0 w 9"/>
                <a:gd name="T11" fmla="*/ 0 h 2"/>
                <a:gd name="T12" fmla="*/ 0 w 9"/>
                <a:gd name="T13" fmla="*/ 1 h 2"/>
                <a:gd name="T14" fmla="*/ 0 w 9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"/>
                <a:gd name="T26" fmla="*/ 9 w 9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">
                  <a:moveTo>
                    <a:pt x="1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1" name="Freeform 5546"/>
            <p:cNvSpPr>
              <a:spLocks/>
            </p:cNvSpPr>
            <p:nvPr/>
          </p:nvSpPr>
          <p:spPr bwMode="auto">
            <a:xfrm>
              <a:off x="4564" y="2857"/>
              <a:ext cx="1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2" name="Freeform 5547"/>
            <p:cNvSpPr>
              <a:spLocks/>
            </p:cNvSpPr>
            <p:nvPr/>
          </p:nvSpPr>
          <p:spPr bwMode="auto">
            <a:xfrm>
              <a:off x="4541" y="2858"/>
              <a:ext cx="21" cy="7"/>
            </a:xfrm>
            <a:custGeom>
              <a:avLst/>
              <a:gdLst>
                <a:gd name="T0" fmla="*/ 1 w 41"/>
                <a:gd name="T1" fmla="*/ 1 h 13"/>
                <a:gd name="T2" fmla="*/ 1 w 41"/>
                <a:gd name="T3" fmla="*/ 1 h 13"/>
                <a:gd name="T4" fmla="*/ 1 w 41"/>
                <a:gd name="T5" fmla="*/ 0 h 13"/>
                <a:gd name="T6" fmla="*/ 1 w 41"/>
                <a:gd name="T7" fmla="*/ 0 h 13"/>
                <a:gd name="T8" fmla="*/ 1 w 41"/>
                <a:gd name="T9" fmla="*/ 1 h 13"/>
                <a:gd name="T10" fmla="*/ 1 w 41"/>
                <a:gd name="T11" fmla="*/ 0 h 13"/>
                <a:gd name="T12" fmla="*/ 1 w 41"/>
                <a:gd name="T13" fmla="*/ 1 h 13"/>
                <a:gd name="T14" fmla="*/ 1 w 41"/>
                <a:gd name="T15" fmla="*/ 1 h 13"/>
                <a:gd name="T16" fmla="*/ 1 w 41"/>
                <a:gd name="T17" fmla="*/ 1 h 13"/>
                <a:gd name="T18" fmla="*/ 1 w 41"/>
                <a:gd name="T19" fmla="*/ 1 h 13"/>
                <a:gd name="T20" fmla="*/ 1 w 41"/>
                <a:gd name="T21" fmla="*/ 1 h 13"/>
                <a:gd name="T22" fmla="*/ 1 w 41"/>
                <a:gd name="T23" fmla="*/ 1 h 13"/>
                <a:gd name="T24" fmla="*/ 1 w 41"/>
                <a:gd name="T25" fmla="*/ 1 h 13"/>
                <a:gd name="T26" fmla="*/ 1 w 41"/>
                <a:gd name="T27" fmla="*/ 1 h 13"/>
                <a:gd name="T28" fmla="*/ 0 w 41"/>
                <a:gd name="T29" fmla="*/ 1 h 13"/>
                <a:gd name="T30" fmla="*/ 1 w 41"/>
                <a:gd name="T31" fmla="*/ 1 h 13"/>
                <a:gd name="T32" fmla="*/ 1 w 41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3"/>
                <a:gd name="T53" fmla="*/ 41 w 41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3">
                  <a:moveTo>
                    <a:pt x="23" y="5"/>
                  </a:moveTo>
                  <a:lnTo>
                    <a:pt x="31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3" y="7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7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3" name="Freeform 5548"/>
            <p:cNvSpPr>
              <a:spLocks/>
            </p:cNvSpPr>
            <p:nvPr/>
          </p:nvSpPr>
          <p:spPr bwMode="auto">
            <a:xfrm>
              <a:off x="4547" y="2858"/>
              <a:ext cx="11" cy="5"/>
            </a:xfrm>
            <a:custGeom>
              <a:avLst/>
              <a:gdLst>
                <a:gd name="T0" fmla="*/ 1 w 21"/>
                <a:gd name="T1" fmla="*/ 0 h 9"/>
                <a:gd name="T2" fmla="*/ 1 w 21"/>
                <a:gd name="T3" fmla="*/ 1 h 9"/>
                <a:gd name="T4" fmla="*/ 1 w 21"/>
                <a:gd name="T5" fmla="*/ 1 h 9"/>
                <a:gd name="T6" fmla="*/ 1 w 21"/>
                <a:gd name="T7" fmla="*/ 1 h 9"/>
                <a:gd name="T8" fmla="*/ 1 w 21"/>
                <a:gd name="T9" fmla="*/ 1 h 9"/>
                <a:gd name="T10" fmla="*/ 1 w 21"/>
                <a:gd name="T11" fmla="*/ 1 h 9"/>
                <a:gd name="T12" fmla="*/ 1 w 21"/>
                <a:gd name="T13" fmla="*/ 1 h 9"/>
                <a:gd name="T14" fmla="*/ 0 w 21"/>
                <a:gd name="T15" fmla="*/ 1 h 9"/>
                <a:gd name="T16" fmla="*/ 1 w 21"/>
                <a:gd name="T17" fmla="*/ 1 h 9"/>
                <a:gd name="T18" fmla="*/ 1 w 21"/>
                <a:gd name="T19" fmla="*/ 1 h 9"/>
                <a:gd name="T20" fmla="*/ 1 w 21"/>
                <a:gd name="T21" fmla="*/ 1 h 9"/>
                <a:gd name="T22" fmla="*/ 1 w 2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9"/>
                <a:gd name="T38" fmla="*/ 21 w 2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9">
                  <a:moveTo>
                    <a:pt x="21" y="0"/>
                  </a:moveTo>
                  <a:lnTo>
                    <a:pt x="21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5" y="7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7"/>
                  </a:lnTo>
                  <a:lnTo>
                    <a:pt x="9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4" name="Freeform 5549"/>
            <p:cNvSpPr>
              <a:spLocks/>
            </p:cNvSpPr>
            <p:nvPr/>
          </p:nvSpPr>
          <p:spPr bwMode="auto">
            <a:xfrm>
              <a:off x="4552" y="2860"/>
              <a:ext cx="7" cy="2"/>
            </a:xfrm>
            <a:custGeom>
              <a:avLst/>
              <a:gdLst>
                <a:gd name="T0" fmla="*/ 1 w 14"/>
                <a:gd name="T1" fmla="*/ 0 h 3"/>
                <a:gd name="T2" fmla="*/ 1 w 14"/>
                <a:gd name="T3" fmla="*/ 1 h 3"/>
                <a:gd name="T4" fmla="*/ 1 w 14"/>
                <a:gd name="T5" fmla="*/ 1 h 3"/>
                <a:gd name="T6" fmla="*/ 1 w 14"/>
                <a:gd name="T7" fmla="*/ 1 h 3"/>
                <a:gd name="T8" fmla="*/ 1 w 14"/>
                <a:gd name="T9" fmla="*/ 1 h 3"/>
                <a:gd name="T10" fmla="*/ 1 w 14"/>
                <a:gd name="T11" fmla="*/ 1 h 3"/>
                <a:gd name="T12" fmla="*/ 0 w 14"/>
                <a:gd name="T13" fmla="*/ 1 h 3"/>
                <a:gd name="T14" fmla="*/ 1 w 14"/>
                <a:gd name="T15" fmla="*/ 1 h 3"/>
                <a:gd name="T16" fmla="*/ 1 w 14"/>
                <a:gd name="T17" fmla="*/ 1 h 3"/>
                <a:gd name="T18" fmla="*/ 1 w 14"/>
                <a:gd name="T19" fmla="*/ 0 h 3"/>
                <a:gd name="T20" fmla="*/ 1 w 1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3"/>
                <a:gd name="T35" fmla="*/ 14 w 1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3">
                  <a:moveTo>
                    <a:pt x="12" y="0"/>
                  </a:moveTo>
                  <a:lnTo>
                    <a:pt x="10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5" name="Freeform 5550"/>
            <p:cNvSpPr>
              <a:spLocks/>
            </p:cNvSpPr>
            <p:nvPr/>
          </p:nvSpPr>
          <p:spPr bwMode="auto">
            <a:xfrm>
              <a:off x="4538" y="2859"/>
              <a:ext cx="3" cy="8"/>
            </a:xfrm>
            <a:custGeom>
              <a:avLst/>
              <a:gdLst>
                <a:gd name="T0" fmla="*/ 1 w 5"/>
                <a:gd name="T1" fmla="*/ 1 h 16"/>
                <a:gd name="T2" fmla="*/ 1 w 5"/>
                <a:gd name="T3" fmla="*/ 1 h 16"/>
                <a:gd name="T4" fmla="*/ 1 w 5"/>
                <a:gd name="T5" fmla="*/ 1 h 16"/>
                <a:gd name="T6" fmla="*/ 1 w 5"/>
                <a:gd name="T7" fmla="*/ 1 h 16"/>
                <a:gd name="T8" fmla="*/ 1 w 5"/>
                <a:gd name="T9" fmla="*/ 1 h 16"/>
                <a:gd name="T10" fmla="*/ 1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1 w 5"/>
                <a:gd name="T17" fmla="*/ 1 h 16"/>
                <a:gd name="T18" fmla="*/ 1 w 5"/>
                <a:gd name="T19" fmla="*/ 1 h 16"/>
                <a:gd name="T20" fmla="*/ 1 w 5"/>
                <a:gd name="T21" fmla="*/ 1 h 16"/>
                <a:gd name="T22" fmla="*/ 1 w 5"/>
                <a:gd name="T23" fmla="*/ 0 h 16"/>
                <a:gd name="T24" fmla="*/ 1 w 5"/>
                <a:gd name="T25" fmla="*/ 0 h 16"/>
                <a:gd name="T26" fmla="*/ 1 w 5"/>
                <a:gd name="T27" fmla="*/ 1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6"/>
                <a:gd name="T44" fmla="*/ 5 w 5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6">
                  <a:moveTo>
                    <a:pt x="5" y="2"/>
                  </a:moveTo>
                  <a:lnTo>
                    <a:pt x="3" y="7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6" name="Freeform 5551"/>
            <p:cNvSpPr>
              <a:spLocks/>
            </p:cNvSpPr>
            <p:nvPr/>
          </p:nvSpPr>
          <p:spPr bwMode="auto">
            <a:xfrm>
              <a:off x="4535" y="2858"/>
              <a:ext cx="3" cy="9"/>
            </a:xfrm>
            <a:custGeom>
              <a:avLst/>
              <a:gdLst>
                <a:gd name="T0" fmla="*/ 0 w 8"/>
                <a:gd name="T1" fmla="*/ 1 h 16"/>
                <a:gd name="T2" fmla="*/ 0 w 8"/>
                <a:gd name="T3" fmla="*/ 1 h 16"/>
                <a:gd name="T4" fmla="*/ 0 w 8"/>
                <a:gd name="T5" fmla="*/ 1 h 16"/>
                <a:gd name="T6" fmla="*/ 0 w 8"/>
                <a:gd name="T7" fmla="*/ 1 h 16"/>
                <a:gd name="T8" fmla="*/ 0 w 8"/>
                <a:gd name="T9" fmla="*/ 1 h 16"/>
                <a:gd name="T10" fmla="*/ 0 w 8"/>
                <a:gd name="T11" fmla="*/ 1 h 16"/>
                <a:gd name="T12" fmla="*/ 0 w 8"/>
                <a:gd name="T13" fmla="*/ 1 h 16"/>
                <a:gd name="T14" fmla="*/ 0 w 8"/>
                <a:gd name="T15" fmla="*/ 0 h 16"/>
                <a:gd name="T16" fmla="*/ 0 w 8"/>
                <a:gd name="T17" fmla="*/ 1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8" y="2"/>
                  </a:moveTo>
                  <a:lnTo>
                    <a:pt x="2" y="13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7" name="Freeform 5552"/>
            <p:cNvSpPr>
              <a:spLocks/>
            </p:cNvSpPr>
            <p:nvPr/>
          </p:nvSpPr>
          <p:spPr bwMode="auto">
            <a:xfrm>
              <a:off x="4541" y="2847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9"/>
                <a:gd name="T26" fmla="*/ 5 w 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9">
                  <a:moveTo>
                    <a:pt x="5" y="7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8" name="Freeform 5553"/>
            <p:cNvSpPr>
              <a:spLocks/>
            </p:cNvSpPr>
            <p:nvPr/>
          </p:nvSpPr>
          <p:spPr bwMode="auto">
            <a:xfrm>
              <a:off x="4538" y="2842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1 w 9"/>
                <a:gd name="T9" fmla="*/ 0 h 9"/>
                <a:gd name="T10" fmla="*/ 1 w 9"/>
                <a:gd name="T11" fmla="*/ 0 h 9"/>
                <a:gd name="T12" fmla="*/ 1 w 9"/>
                <a:gd name="T13" fmla="*/ 0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1 w 9"/>
                <a:gd name="T27" fmla="*/ 1 h 9"/>
                <a:gd name="T28" fmla="*/ 1 w 9"/>
                <a:gd name="T29" fmla="*/ 1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9"/>
                <a:gd name="T47" fmla="*/ 9 w 9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9">
                  <a:moveTo>
                    <a:pt x="7" y="9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9" name="Freeform 5554"/>
            <p:cNvSpPr>
              <a:spLocks/>
            </p:cNvSpPr>
            <p:nvPr/>
          </p:nvSpPr>
          <p:spPr bwMode="auto">
            <a:xfrm>
              <a:off x="4539" y="2845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0 h 7"/>
                <a:gd name="T4" fmla="*/ 1 w 6"/>
                <a:gd name="T5" fmla="*/ 0 h 7"/>
                <a:gd name="T6" fmla="*/ 0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7"/>
                <a:gd name="T26" fmla="*/ 6 w 6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7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0" name="Freeform 5555"/>
            <p:cNvSpPr>
              <a:spLocks/>
            </p:cNvSpPr>
            <p:nvPr/>
          </p:nvSpPr>
          <p:spPr bwMode="auto">
            <a:xfrm>
              <a:off x="4540" y="2842"/>
              <a:ext cx="2" cy="4"/>
            </a:xfrm>
            <a:custGeom>
              <a:avLst/>
              <a:gdLst>
                <a:gd name="T0" fmla="*/ 1 w 4"/>
                <a:gd name="T1" fmla="*/ 1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1 w 4"/>
                <a:gd name="T9" fmla="*/ 1 h 7"/>
                <a:gd name="T10" fmla="*/ 0 w 4"/>
                <a:gd name="T11" fmla="*/ 1 h 7"/>
                <a:gd name="T12" fmla="*/ 0 w 4"/>
                <a:gd name="T13" fmla="*/ 1 h 7"/>
                <a:gd name="T14" fmla="*/ 0 w 4"/>
                <a:gd name="T15" fmla="*/ 1 h 7"/>
                <a:gd name="T16" fmla="*/ 0 w 4"/>
                <a:gd name="T17" fmla="*/ 1 h 7"/>
                <a:gd name="T18" fmla="*/ 1 w 4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2" y="7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1" name="Freeform 5556"/>
            <p:cNvSpPr>
              <a:spLocks/>
            </p:cNvSpPr>
            <p:nvPr/>
          </p:nvSpPr>
          <p:spPr bwMode="auto">
            <a:xfrm>
              <a:off x="4540" y="2842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1 w 4"/>
                <a:gd name="T9" fmla="*/ 0 h 3"/>
                <a:gd name="T10" fmla="*/ 1 w 4"/>
                <a:gd name="T11" fmla="*/ 0 h 3"/>
                <a:gd name="T12" fmla="*/ 1 w 4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1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2" name="Freeform 5557"/>
            <p:cNvSpPr>
              <a:spLocks/>
            </p:cNvSpPr>
            <p:nvPr/>
          </p:nvSpPr>
          <p:spPr bwMode="auto">
            <a:xfrm>
              <a:off x="4538" y="286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3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3" name="Freeform 5558"/>
            <p:cNvSpPr>
              <a:spLocks/>
            </p:cNvSpPr>
            <p:nvPr/>
          </p:nvSpPr>
          <p:spPr bwMode="auto">
            <a:xfrm>
              <a:off x="4535" y="2864"/>
              <a:ext cx="1" cy="3"/>
            </a:xfrm>
            <a:custGeom>
              <a:avLst/>
              <a:gdLst>
                <a:gd name="T0" fmla="*/ 1 w 2"/>
                <a:gd name="T1" fmla="*/ 1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1 h 5"/>
                <a:gd name="T8" fmla="*/ 0 w 2"/>
                <a:gd name="T9" fmla="*/ 1 h 5"/>
                <a:gd name="T10" fmla="*/ 0 w 2"/>
                <a:gd name="T11" fmla="*/ 0 h 5"/>
                <a:gd name="T12" fmla="*/ 0 w 2"/>
                <a:gd name="T13" fmla="*/ 1 h 5"/>
                <a:gd name="T14" fmla="*/ 1 w 2"/>
                <a:gd name="T15" fmla="*/ 1 h 5"/>
                <a:gd name="T16" fmla="*/ 1 w 2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4" name="Freeform 5559"/>
            <p:cNvSpPr>
              <a:spLocks/>
            </p:cNvSpPr>
            <p:nvPr/>
          </p:nvSpPr>
          <p:spPr bwMode="auto">
            <a:xfrm>
              <a:off x="4536" y="2846"/>
              <a:ext cx="7" cy="16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1 h 32"/>
                <a:gd name="T6" fmla="*/ 0 w 15"/>
                <a:gd name="T7" fmla="*/ 0 h 32"/>
                <a:gd name="T8" fmla="*/ 0 w 15"/>
                <a:gd name="T9" fmla="*/ 0 h 32"/>
                <a:gd name="T10" fmla="*/ 0 w 15"/>
                <a:gd name="T11" fmla="*/ 1 h 32"/>
                <a:gd name="T12" fmla="*/ 0 w 15"/>
                <a:gd name="T13" fmla="*/ 1 h 32"/>
                <a:gd name="T14" fmla="*/ 0 w 15"/>
                <a:gd name="T15" fmla="*/ 0 h 32"/>
                <a:gd name="T16" fmla="*/ 0 w 15"/>
                <a:gd name="T17" fmla="*/ 0 h 32"/>
                <a:gd name="T18" fmla="*/ 0 w 15"/>
                <a:gd name="T19" fmla="*/ 1 h 32"/>
                <a:gd name="T20" fmla="*/ 0 w 15"/>
                <a:gd name="T21" fmla="*/ 1 h 32"/>
                <a:gd name="T22" fmla="*/ 0 w 15"/>
                <a:gd name="T23" fmla="*/ 1 h 32"/>
                <a:gd name="T24" fmla="*/ 0 w 15"/>
                <a:gd name="T25" fmla="*/ 1 h 32"/>
                <a:gd name="T26" fmla="*/ 0 w 15"/>
                <a:gd name="T27" fmla="*/ 1 h 32"/>
                <a:gd name="T28" fmla="*/ 0 w 15"/>
                <a:gd name="T29" fmla="*/ 1 h 32"/>
                <a:gd name="T30" fmla="*/ 0 w 15"/>
                <a:gd name="T31" fmla="*/ 1 h 32"/>
                <a:gd name="T32" fmla="*/ 0 w 15"/>
                <a:gd name="T33" fmla="*/ 1 h 32"/>
                <a:gd name="T34" fmla="*/ 0 w 15"/>
                <a:gd name="T35" fmla="*/ 1 h 32"/>
                <a:gd name="T36" fmla="*/ 0 w 15"/>
                <a:gd name="T37" fmla="*/ 1 h 32"/>
                <a:gd name="T38" fmla="*/ 0 w 15"/>
                <a:gd name="T39" fmla="*/ 1 h 32"/>
                <a:gd name="T40" fmla="*/ 0 w 15"/>
                <a:gd name="T41" fmla="*/ 1 h 32"/>
                <a:gd name="T42" fmla="*/ 0 w 15"/>
                <a:gd name="T43" fmla="*/ 1 h 32"/>
                <a:gd name="T44" fmla="*/ 0 w 15"/>
                <a:gd name="T45" fmla="*/ 1 h 32"/>
                <a:gd name="T46" fmla="*/ 0 w 15"/>
                <a:gd name="T47" fmla="*/ 1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6" y="12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25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5" name="Freeform 5560"/>
            <p:cNvSpPr>
              <a:spLocks/>
            </p:cNvSpPr>
            <p:nvPr/>
          </p:nvSpPr>
          <p:spPr bwMode="auto">
            <a:xfrm>
              <a:off x="4541" y="2850"/>
              <a:ext cx="3" cy="6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1 h 11"/>
                <a:gd name="T6" fmla="*/ 1 w 5"/>
                <a:gd name="T7" fmla="*/ 1 h 11"/>
                <a:gd name="T8" fmla="*/ 1 w 5"/>
                <a:gd name="T9" fmla="*/ 1 h 11"/>
                <a:gd name="T10" fmla="*/ 1 w 5"/>
                <a:gd name="T11" fmla="*/ 1 h 11"/>
                <a:gd name="T12" fmla="*/ 0 w 5"/>
                <a:gd name="T13" fmla="*/ 1 h 11"/>
                <a:gd name="T14" fmla="*/ 1 w 5"/>
                <a:gd name="T15" fmla="*/ 1 h 11"/>
                <a:gd name="T16" fmla="*/ 0 w 5"/>
                <a:gd name="T17" fmla="*/ 1 h 11"/>
                <a:gd name="T18" fmla="*/ 1 w 5"/>
                <a:gd name="T19" fmla="*/ 1 h 11"/>
                <a:gd name="T20" fmla="*/ 1 w 5"/>
                <a:gd name="T21" fmla="*/ 1 h 11"/>
                <a:gd name="T22" fmla="*/ 1 w 5"/>
                <a:gd name="T23" fmla="*/ 1 h 11"/>
                <a:gd name="T24" fmla="*/ 1 w 5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11"/>
                <a:gd name="T41" fmla="*/ 5 w 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11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6" name="Freeform 5561"/>
            <p:cNvSpPr>
              <a:spLocks/>
            </p:cNvSpPr>
            <p:nvPr/>
          </p:nvSpPr>
          <p:spPr bwMode="auto">
            <a:xfrm>
              <a:off x="4536" y="2846"/>
              <a:ext cx="2" cy="10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1 h 20"/>
                <a:gd name="T4" fmla="*/ 0 w 6"/>
                <a:gd name="T5" fmla="*/ 1 h 20"/>
                <a:gd name="T6" fmla="*/ 0 w 6"/>
                <a:gd name="T7" fmla="*/ 1 h 20"/>
                <a:gd name="T8" fmla="*/ 0 w 6"/>
                <a:gd name="T9" fmla="*/ 1 h 20"/>
                <a:gd name="T10" fmla="*/ 0 w 6"/>
                <a:gd name="T11" fmla="*/ 1 h 20"/>
                <a:gd name="T12" fmla="*/ 0 w 6"/>
                <a:gd name="T13" fmla="*/ 1 h 20"/>
                <a:gd name="T14" fmla="*/ 0 w 6"/>
                <a:gd name="T15" fmla="*/ 1 h 20"/>
                <a:gd name="T16" fmla="*/ 0 w 6"/>
                <a:gd name="T17" fmla="*/ 1 h 20"/>
                <a:gd name="T18" fmla="*/ 0 w 6"/>
                <a:gd name="T19" fmla="*/ 1 h 20"/>
                <a:gd name="T20" fmla="*/ 0 w 6"/>
                <a:gd name="T21" fmla="*/ 1 h 20"/>
                <a:gd name="T22" fmla="*/ 0 w 6"/>
                <a:gd name="T23" fmla="*/ 1 h 20"/>
                <a:gd name="T24" fmla="*/ 0 w 6"/>
                <a:gd name="T25" fmla="*/ 1 h 20"/>
                <a:gd name="T26" fmla="*/ 0 w 6"/>
                <a:gd name="T27" fmla="*/ 1 h 20"/>
                <a:gd name="T28" fmla="*/ 0 w 6"/>
                <a:gd name="T29" fmla="*/ 0 h 20"/>
                <a:gd name="T30" fmla="*/ 0 w 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20"/>
                <a:gd name="T50" fmla="*/ 6 w 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20">
                  <a:moveTo>
                    <a:pt x="6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7" name="Freeform 5562"/>
            <p:cNvSpPr>
              <a:spLocks/>
            </p:cNvSpPr>
            <p:nvPr/>
          </p:nvSpPr>
          <p:spPr bwMode="auto">
            <a:xfrm>
              <a:off x="4444" y="2851"/>
              <a:ext cx="13" cy="6"/>
            </a:xfrm>
            <a:custGeom>
              <a:avLst/>
              <a:gdLst>
                <a:gd name="T0" fmla="*/ 0 w 27"/>
                <a:gd name="T1" fmla="*/ 1 h 10"/>
                <a:gd name="T2" fmla="*/ 0 w 27"/>
                <a:gd name="T3" fmla="*/ 1 h 10"/>
                <a:gd name="T4" fmla="*/ 0 w 27"/>
                <a:gd name="T5" fmla="*/ 1 h 10"/>
                <a:gd name="T6" fmla="*/ 0 w 27"/>
                <a:gd name="T7" fmla="*/ 1 h 10"/>
                <a:gd name="T8" fmla="*/ 0 w 27"/>
                <a:gd name="T9" fmla="*/ 0 h 10"/>
                <a:gd name="T10" fmla="*/ 0 w 27"/>
                <a:gd name="T11" fmla="*/ 0 h 10"/>
                <a:gd name="T12" fmla="*/ 0 w 27"/>
                <a:gd name="T13" fmla="*/ 0 h 10"/>
                <a:gd name="T14" fmla="*/ 0 w 27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0"/>
                <a:gd name="T26" fmla="*/ 27 w 27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0">
                  <a:moveTo>
                    <a:pt x="10" y="7"/>
                  </a:moveTo>
                  <a:lnTo>
                    <a:pt x="1" y="10"/>
                  </a:lnTo>
                  <a:lnTo>
                    <a:pt x="0" y="10"/>
                  </a:lnTo>
                  <a:lnTo>
                    <a:pt x="7" y="7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8" name="Freeform 5563"/>
            <p:cNvSpPr>
              <a:spLocks/>
            </p:cNvSpPr>
            <p:nvPr/>
          </p:nvSpPr>
          <p:spPr bwMode="auto">
            <a:xfrm>
              <a:off x="4445" y="2851"/>
              <a:ext cx="15" cy="6"/>
            </a:xfrm>
            <a:custGeom>
              <a:avLst/>
              <a:gdLst>
                <a:gd name="T0" fmla="*/ 0 w 31"/>
                <a:gd name="T1" fmla="*/ 0 h 10"/>
                <a:gd name="T2" fmla="*/ 0 w 31"/>
                <a:gd name="T3" fmla="*/ 1 h 10"/>
                <a:gd name="T4" fmla="*/ 0 w 31"/>
                <a:gd name="T5" fmla="*/ 1 h 10"/>
                <a:gd name="T6" fmla="*/ 0 w 31"/>
                <a:gd name="T7" fmla="*/ 1 h 10"/>
                <a:gd name="T8" fmla="*/ 0 w 31"/>
                <a:gd name="T9" fmla="*/ 1 h 10"/>
                <a:gd name="T10" fmla="*/ 0 w 31"/>
                <a:gd name="T11" fmla="*/ 1 h 10"/>
                <a:gd name="T12" fmla="*/ 0 w 31"/>
                <a:gd name="T13" fmla="*/ 1 h 10"/>
                <a:gd name="T14" fmla="*/ 0 w 31"/>
                <a:gd name="T15" fmla="*/ 1 h 10"/>
                <a:gd name="T16" fmla="*/ 0 w 31"/>
                <a:gd name="T17" fmla="*/ 1 h 10"/>
                <a:gd name="T18" fmla="*/ 0 w 31"/>
                <a:gd name="T19" fmla="*/ 1 h 10"/>
                <a:gd name="T20" fmla="*/ 0 w 31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"/>
                <a:gd name="T35" fmla="*/ 31 w 3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">
                  <a:moveTo>
                    <a:pt x="31" y="0"/>
                  </a:moveTo>
                  <a:lnTo>
                    <a:pt x="27" y="1"/>
                  </a:lnTo>
                  <a:lnTo>
                    <a:pt x="17" y="7"/>
                  </a:lnTo>
                  <a:lnTo>
                    <a:pt x="11" y="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1" y="5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9" name="Freeform 5564"/>
            <p:cNvSpPr>
              <a:spLocks/>
            </p:cNvSpPr>
            <p:nvPr/>
          </p:nvSpPr>
          <p:spPr bwMode="auto">
            <a:xfrm>
              <a:off x="4443" y="2857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0 w 7"/>
                <a:gd name="T7" fmla="*/ 1 h 2"/>
                <a:gd name="T8" fmla="*/ 1 w 7"/>
                <a:gd name="T9" fmla="*/ 0 h 2"/>
                <a:gd name="T10" fmla="*/ 1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0" name="Freeform 5565"/>
            <p:cNvSpPr>
              <a:spLocks/>
            </p:cNvSpPr>
            <p:nvPr/>
          </p:nvSpPr>
          <p:spPr bwMode="auto">
            <a:xfrm>
              <a:off x="4455" y="2849"/>
              <a:ext cx="12" cy="3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0 w 25"/>
                <a:gd name="T7" fmla="*/ 0 h 7"/>
                <a:gd name="T8" fmla="*/ 0 w 25"/>
                <a:gd name="T9" fmla="*/ 0 h 7"/>
                <a:gd name="T10" fmla="*/ 0 w 25"/>
                <a:gd name="T11" fmla="*/ 0 h 7"/>
                <a:gd name="T12" fmla="*/ 0 w 25"/>
                <a:gd name="T13" fmla="*/ 0 h 7"/>
                <a:gd name="T14" fmla="*/ 0 w 25"/>
                <a:gd name="T15" fmla="*/ 0 h 7"/>
                <a:gd name="T16" fmla="*/ 0 w 25"/>
                <a:gd name="T17" fmla="*/ 0 h 7"/>
                <a:gd name="T18" fmla="*/ 0 w 25"/>
                <a:gd name="T19" fmla="*/ 0 h 7"/>
                <a:gd name="T20" fmla="*/ 0 w 25"/>
                <a:gd name="T21" fmla="*/ 0 h 7"/>
                <a:gd name="T22" fmla="*/ 0 w 25"/>
                <a:gd name="T23" fmla="*/ 0 h 7"/>
                <a:gd name="T24" fmla="*/ 0 w 25"/>
                <a:gd name="T25" fmla="*/ 0 h 7"/>
                <a:gd name="T26" fmla="*/ 0 w 25"/>
                <a:gd name="T27" fmla="*/ 0 h 7"/>
                <a:gd name="T28" fmla="*/ 0 w 25"/>
                <a:gd name="T29" fmla="*/ 0 h 7"/>
                <a:gd name="T30" fmla="*/ 0 w 25"/>
                <a:gd name="T31" fmla="*/ 0 h 7"/>
                <a:gd name="T32" fmla="*/ 0 w 25"/>
                <a:gd name="T33" fmla="*/ 0 h 7"/>
                <a:gd name="T34" fmla="*/ 0 w 25"/>
                <a:gd name="T35" fmla="*/ 0 h 7"/>
                <a:gd name="T36" fmla="*/ 0 w 25"/>
                <a:gd name="T37" fmla="*/ 0 h 7"/>
                <a:gd name="T38" fmla="*/ 0 w 2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7"/>
                <a:gd name="T62" fmla="*/ 25 w 2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7">
                  <a:moveTo>
                    <a:pt x="16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11" y="6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1" name="Freeform 5566"/>
            <p:cNvSpPr>
              <a:spLocks/>
            </p:cNvSpPr>
            <p:nvPr/>
          </p:nvSpPr>
          <p:spPr bwMode="auto">
            <a:xfrm>
              <a:off x="4463" y="2848"/>
              <a:ext cx="5" cy="1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0 w 11"/>
                <a:gd name="T9" fmla="*/ 0 h 4"/>
                <a:gd name="T10" fmla="*/ 0 w 11"/>
                <a:gd name="T11" fmla="*/ 0 h 4"/>
                <a:gd name="T12" fmla="*/ 0 w 11"/>
                <a:gd name="T13" fmla="*/ 0 h 4"/>
                <a:gd name="T14" fmla="*/ 0 w 11"/>
                <a:gd name="T15" fmla="*/ 0 h 4"/>
                <a:gd name="T16" fmla="*/ 0 w 11"/>
                <a:gd name="T17" fmla="*/ 0 h 4"/>
                <a:gd name="T18" fmla="*/ 0 w 1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2" name="Freeform 5567"/>
            <p:cNvSpPr>
              <a:spLocks/>
            </p:cNvSpPr>
            <p:nvPr/>
          </p:nvSpPr>
          <p:spPr bwMode="auto">
            <a:xfrm>
              <a:off x="4464" y="2848"/>
              <a:ext cx="4" cy="1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0 w 9"/>
                <a:gd name="T7" fmla="*/ 0 h 4"/>
                <a:gd name="T8" fmla="*/ 0 w 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0" y="4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3" name="Freeform 5568"/>
            <p:cNvSpPr>
              <a:spLocks/>
            </p:cNvSpPr>
            <p:nvPr/>
          </p:nvSpPr>
          <p:spPr bwMode="auto">
            <a:xfrm>
              <a:off x="4463" y="2848"/>
              <a:ext cx="5" cy="1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0 w 11"/>
                <a:gd name="T9" fmla="*/ 0 h 4"/>
                <a:gd name="T10" fmla="*/ 0 w 11"/>
                <a:gd name="T11" fmla="*/ 0 h 4"/>
                <a:gd name="T12" fmla="*/ 0 w 11"/>
                <a:gd name="T13" fmla="*/ 0 h 4"/>
                <a:gd name="T14" fmla="*/ 0 w 11"/>
                <a:gd name="T15" fmla="*/ 0 h 4"/>
                <a:gd name="T16" fmla="*/ 0 w 11"/>
                <a:gd name="T17" fmla="*/ 0 h 4"/>
                <a:gd name="T18" fmla="*/ 0 w 11"/>
                <a:gd name="T19" fmla="*/ 0 h 4"/>
                <a:gd name="T20" fmla="*/ 0 w 1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"/>
                <a:gd name="T35" fmla="*/ 11 w 1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">
                  <a:moveTo>
                    <a:pt x="6" y="2"/>
                  </a:moveTo>
                  <a:lnTo>
                    <a:pt x="8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4" name="Freeform 5569"/>
            <p:cNvSpPr>
              <a:spLocks/>
            </p:cNvSpPr>
            <p:nvPr/>
          </p:nvSpPr>
          <p:spPr bwMode="auto">
            <a:xfrm>
              <a:off x="4466" y="2848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0 h 2"/>
                <a:gd name="T10" fmla="*/ 1 w 3"/>
                <a:gd name="T11" fmla="*/ 1 h 2"/>
                <a:gd name="T12" fmla="*/ 0 w 3"/>
                <a:gd name="T13" fmla="*/ 1 h 2"/>
                <a:gd name="T14" fmla="*/ 1 w 3"/>
                <a:gd name="T15" fmla="*/ 0 h 2"/>
                <a:gd name="T16" fmla="*/ 1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5" name="Freeform 5570"/>
            <p:cNvSpPr>
              <a:spLocks/>
            </p:cNvSpPr>
            <p:nvPr/>
          </p:nvSpPr>
          <p:spPr bwMode="auto">
            <a:xfrm>
              <a:off x="4456" y="2852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1 h 2"/>
                <a:gd name="T8" fmla="*/ 0 w 5"/>
                <a:gd name="T9" fmla="*/ 1 h 2"/>
                <a:gd name="T10" fmla="*/ 1 w 5"/>
                <a:gd name="T11" fmla="*/ 0 h 2"/>
                <a:gd name="T12" fmla="*/ 0 w 5"/>
                <a:gd name="T13" fmla="*/ 0 h 2"/>
                <a:gd name="T14" fmla="*/ 1 w 5"/>
                <a:gd name="T15" fmla="*/ 0 h 2"/>
                <a:gd name="T16" fmla="*/ 1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6" name="Freeform 5571"/>
            <p:cNvSpPr>
              <a:spLocks/>
            </p:cNvSpPr>
            <p:nvPr/>
          </p:nvSpPr>
          <p:spPr bwMode="auto">
            <a:xfrm>
              <a:off x="4465" y="284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7" name="Freeform 5572"/>
            <p:cNvSpPr>
              <a:spLocks/>
            </p:cNvSpPr>
            <p:nvPr/>
          </p:nvSpPr>
          <p:spPr bwMode="auto">
            <a:xfrm>
              <a:off x="4463" y="2849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8" name="Freeform 5573"/>
            <p:cNvSpPr>
              <a:spLocks/>
            </p:cNvSpPr>
            <p:nvPr/>
          </p:nvSpPr>
          <p:spPr bwMode="auto">
            <a:xfrm>
              <a:off x="4444" y="285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1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9" name="Freeform 5574"/>
            <p:cNvSpPr>
              <a:spLocks/>
            </p:cNvSpPr>
            <p:nvPr/>
          </p:nvSpPr>
          <p:spPr bwMode="auto">
            <a:xfrm>
              <a:off x="4442" y="2856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0 h 3"/>
                <a:gd name="T12" fmla="*/ 1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0" name="Freeform 5575"/>
            <p:cNvSpPr>
              <a:spLocks/>
            </p:cNvSpPr>
            <p:nvPr/>
          </p:nvSpPr>
          <p:spPr bwMode="auto">
            <a:xfrm>
              <a:off x="4441" y="2843"/>
              <a:ext cx="4" cy="14"/>
            </a:xfrm>
            <a:custGeom>
              <a:avLst/>
              <a:gdLst>
                <a:gd name="T0" fmla="*/ 1 w 7"/>
                <a:gd name="T1" fmla="*/ 1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1 w 7"/>
                <a:gd name="T11" fmla="*/ 1 h 27"/>
                <a:gd name="T12" fmla="*/ 0 w 7"/>
                <a:gd name="T13" fmla="*/ 1 h 27"/>
                <a:gd name="T14" fmla="*/ 0 w 7"/>
                <a:gd name="T15" fmla="*/ 1 h 27"/>
                <a:gd name="T16" fmla="*/ 1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1 w 7"/>
                <a:gd name="T23" fmla="*/ 1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27"/>
                <a:gd name="T38" fmla="*/ 7 w 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27">
                  <a:moveTo>
                    <a:pt x="7" y="18"/>
                  </a:moveTo>
                  <a:lnTo>
                    <a:pt x="7" y="22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17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1" name="Freeform 5576"/>
            <p:cNvSpPr>
              <a:spLocks/>
            </p:cNvSpPr>
            <p:nvPr/>
          </p:nvSpPr>
          <p:spPr bwMode="auto">
            <a:xfrm>
              <a:off x="4443" y="2843"/>
              <a:ext cx="4" cy="14"/>
            </a:xfrm>
            <a:custGeom>
              <a:avLst/>
              <a:gdLst>
                <a:gd name="T0" fmla="*/ 1 w 7"/>
                <a:gd name="T1" fmla="*/ 0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1 w 7"/>
                <a:gd name="T11" fmla="*/ 1 h 27"/>
                <a:gd name="T12" fmla="*/ 1 w 7"/>
                <a:gd name="T13" fmla="*/ 1 h 27"/>
                <a:gd name="T14" fmla="*/ 1 w 7"/>
                <a:gd name="T15" fmla="*/ 1 h 27"/>
                <a:gd name="T16" fmla="*/ 1 w 7"/>
                <a:gd name="T17" fmla="*/ 1 h 27"/>
                <a:gd name="T18" fmla="*/ 1 w 7"/>
                <a:gd name="T19" fmla="*/ 1 h 27"/>
                <a:gd name="T20" fmla="*/ 0 w 7"/>
                <a:gd name="T21" fmla="*/ 1 h 27"/>
                <a:gd name="T22" fmla="*/ 0 w 7"/>
                <a:gd name="T23" fmla="*/ 1 h 27"/>
                <a:gd name="T24" fmla="*/ 1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5" y="0"/>
                  </a:moveTo>
                  <a:lnTo>
                    <a:pt x="7" y="4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15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2" name="Freeform 5577"/>
            <p:cNvSpPr>
              <a:spLocks/>
            </p:cNvSpPr>
            <p:nvPr/>
          </p:nvSpPr>
          <p:spPr bwMode="auto">
            <a:xfrm>
              <a:off x="4441" y="2837"/>
              <a:ext cx="8" cy="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0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0 h 18"/>
                <a:gd name="T42" fmla="*/ 1 w 16"/>
                <a:gd name="T43" fmla="*/ 0 h 18"/>
                <a:gd name="T44" fmla="*/ 1 w 16"/>
                <a:gd name="T45" fmla="*/ 0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8"/>
                <a:gd name="T71" fmla="*/ 16 w 16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8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3" name="Freeform 5578"/>
            <p:cNvSpPr>
              <a:spLocks/>
            </p:cNvSpPr>
            <p:nvPr/>
          </p:nvSpPr>
          <p:spPr bwMode="auto">
            <a:xfrm>
              <a:off x="4443" y="2834"/>
              <a:ext cx="2" cy="4"/>
            </a:xfrm>
            <a:custGeom>
              <a:avLst/>
              <a:gdLst>
                <a:gd name="T0" fmla="*/ 1 w 3"/>
                <a:gd name="T1" fmla="*/ 0 h 8"/>
                <a:gd name="T2" fmla="*/ 0 w 3"/>
                <a:gd name="T3" fmla="*/ 0 h 8"/>
                <a:gd name="T4" fmla="*/ 0 w 3"/>
                <a:gd name="T5" fmla="*/ 1 h 8"/>
                <a:gd name="T6" fmla="*/ 0 w 3"/>
                <a:gd name="T7" fmla="*/ 1 h 8"/>
                <a:gd name="T8" fmla="*/ 0 w 3"/>
                <a:gd name="T9" fmla="*/ 1 h 8"/>
                <a:gd name="T10" fmla="*/ 1 w 3"/>
                <a:gd name="T11" fmla="*/ 1 h 8"/>
                <a:gd name="T12" fmla="*/ 1 w 3"/>
                <a:gd name="T13" fmla="*/ 1 h 8"/>
                <a:gd name="T14" fmla="*/ 1 w 3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4" name="Freeform 5579"/>
            <p:cNvSpPr>
              <a:spLocks/>
            </p:cNvSpPr>
            <p:nvPr/>
          </p:nvSpPr>
          <p:spPr bwMode="auto">
            <a:xfrm>
              <a:off x="4444" y="2834"/>
              <a:ext cx="2" cy="4"/>
            </a:xfrm>
            <a:custGeom>
              <a:avLst/>
              <a:gdLst>
                <a:gd name="T0" fmla="*/ 0 w 3"/>
                <a:gd name="T1" fmla="*/ 1 h 8"/>
                <a:gd name="T2" fmla="*/ 1 w 3"/>
                <a:gd name="T3" fmla="*/ 1 h 8"/>
                <a:gd name="T4" fmla="*/ 1 w 3"/>
                <a:gd name="T5" fmla="*/ 1 h 8"/>
                <a:gd name="T6" fmla="*/ 1 w 3"/>
                <a:gd name="T7" fmla="*/ 0 h 8"/>
                <a:gd name="T8" fmla="*/ 1 w 3"/>
                <a:gd name="T9" fmla="*/ 0 h 8"/>
                <a:gd name="T10" fmla="*/ 0 w 3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8"/>
                <a:gd name="T20" fmla="*/ 3 w 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8">
                  <a:moveTo>
                    <a:pt x="0" y="8"/>
                  </a:moveTo>
                  <a:lnTo>
                    <a:pt x="1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5" name="Freeform 5580"/>
            <p:cNvSpPr>
              <a:spLocks/>
            </p:cNvSpPr>
            <p:nvPr/>
          </p:nvSpPr>
          <p:spPr bwMode="auto">
            <a:xfrm>
              <a:off x="4443" y="2834"/>
              <a:ext cx="3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1 w 5"/>
                <a:gd name="T5" fmla="*/ 1 h 8"/>
                <a:gd name="T6" fmla="*/ 1 w 5"/>
                <a:gd name="T7" fmla="*/ 0 h 8"/>
                <a:gd name="T8" fmla="*/ 0 w 5"/>
                <a:gd name="T9" fmla="*/ 0 h 8"/>
                <a:gd name="T10" fmla="*/ 0 w 5"/>
                <a:gd name="T11" fmla="*/ 1 h 8"/>
                <a:gd name="T12" fmla="*/ 0 w 5"/>
                <a:gd name="T13" fmla="*/ 1 h 8"/>
                <a:gd name="T14" fmla="*/ 0 w 5"/>
                <a:gd name="T15" fmla="*/ 1 h 8"/>
                <a:gd name="T16" fmla="*/ 1 w 5"/>
                <a:gd name="T17" fmla="*/ 1 h 8"/>
                <a:gd name="T18" fmla="*/ 1 w 5"/>
                <a:gd name="T19" fmla="*/ 1 h 8"/>
                <a:gd name="T20" fmla="*/ 1 w 5"/>
                <a:gd name="T21" fmla="*/ 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3" y="6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6" name="Freeform 5581"/>
            <p:cNvSpPr>
              <a:spLocks/>
            </p:cNvSpPr>
            <p:nvPr/>
          </p:nvSpPr>
          <p:spPr bwMode="auto">
            <a:xfrm>
              <a:off x="4446" y="2845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7" name="Freeform 5582"/>
            <p:cNvSpPr>
              <a:spLocks/>
            </p:cNvSpPr>
            <p:nvPr/>
          </p:nvSpPr>
          <p:spPr bwMode="auto">
            <a:xfrm>
              <a:off x="4444" y="2837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8" name="Freeform 5583"/>
            <p:cNvSpPr>
              <a:spLocks/>
            </p:cNvSpPr>
            <p:nvPr/>
          </p:nvSpPr>
          <p:spPr bwMode="auto">
            <a:xfrm>
              <a:off x="4444" y="2837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9" name="Freeform 5584"/>
            <p:cNvSpPr>
              <a:spLocks/>
            </p:cNvSpPr>
            <p:nvPr/>
          </p:nvSpPr>
          <p:spPr bwMode="auto">
            <a:xfrm>
              <a:off x="4445" y="2834"/>
              <a:ext cx="1" cy="2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1 w 2"/>
                <a:gd name="T9" fmla="*/ 1 h 4"/>
                <a:gd name="T10" fmla="*/ 1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0" name="Freeform 5585"/>
            <p:cNvSpPr>
              <a:spLocks/>
            </p:cNvSpPr>
            <p:nvPr/>
          </p:nvSpPr>
          <p:spPr bwMode="auto">
            <a:xfrm>
              <a:off x="4433" y="2642"/>
              <a:ext cx="196" cy="182"/>
            </a:xfrm>
            <a:custGeom>
              <a:avLst/>
              <a:gdLst>
                <a:gd name="T0" fmla="*/ 3 w 392"/>
                <a:gd name="T1" fmla="*/ 1 h 364"/>
                <a:gd name="T2" fmla="*/ 0 w 392"/>
                <a:gd name="T3" fmla="*/ 0 h 364"/>
                <a:gd name="T4" fmla="*/ 0 w 392"/>
                <a:gd name="T5" fmla="*/ 1 h 364"/>
                <a:gd name="T6" fmla="*/ 3 w 392"/>
                <a:gd name="T7" fmla="*/ 3 h 364"/>
                <a:gd name="T8" fmla="*/ 3 w 392"/>
                <a:gd name="T9" fmla="*/ 1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364"/>
                <a:gd name="T17" fmla="*/ 392 w 392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364">
                  <a:moveTo>
                    <a:pt x="392" y="227"/>
                  </a:moveTo>
                  <a:lnTo>
                    <a:pt x="0" y="0"/>
                  </a:lnTo>
                  <a:lnTo>
                    <a:pt x="0" y="137"/>
                  </a:lnTo>
                  <a:lnTo>
                    <a:pt x="392" y="364"/>
                  </a:lnTo>
                  <a:lnTo>
                    <a:pt x="392" y="22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1" name="Freeform 5586"/>
            <p:cNvSpPr>
              <a:spLocks/>
            </p:cNvSpPr>
            <p:nvPr/>
          </p:nvSpPr>
          <p:spPr bwMode="auto">
            <a:xfrm>
              <a:off x="4433" y="2557"/>
              <a:ext cx="345" cy="199"/>
            </a:xfrm>
            <a:custGeom>
              <a:avLst/>
              <a:gdLst>
                <a:gd name="T0" fmla="*/ 6 w 689"/>
                <a:gd name="T1" fmla="*/ 2 h 398"/>
                <a:gd name="T2" fmla="*/ 3 w 689"/>
                <a:gd name="T3" fmla="*/ 0 h 398"/>
                <a:gd name="T4" fmla="*/ 0 w 689"/>
                <a:gd name="T5" fmla="*/ 2 h 398"/>
                <a:gd name="T6" fmla="*/ 4 w 689"/>
                <a:gd name="T7" fmla="*/ 3 h 398"/>
                <a:gd name="T8" fmla="*/ 6 w 689"/>
                <a:gd name="T9" fmla="*/ 2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398"/>
                <a:gd name="T17" fmla="*/ 689 w 689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398">
                  <a:moveTo>
                    <a:pt x="689" y="227"/>
                  </a:moveTo>
                  <a:lnTo>
                    <a:pt x="297" y="0"/>
                  </a:lnTo>
                  <a:lnTo>
                    <a:pt x="0" y="171"/>
                  </a:lnTo>
                  <a:lnTo>
                    <a:pt x="392" y="398"/>
                  </a:lnTo>
                  <a:lnTo>
                    <a:pt x="689" y="2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2" name="Freeform 5587"/>
            <p:cNvSpPr>
              <a:spLocks/>
            </p:cNvSpPr>
            <p:nvPr/>
          </p:nvSpPr>
          <p:spPr bwMode="auto">
            <a:xfrm>
              <a:off x="4629" y="2670"/>
              <a:ext cx="149" cy="154"/>
            </a:xfrm>
            <a:custGeom>
              <a:avLst/>
              <a:gdLst>
                <a:gd name="T0" fmla="*/ 3 w 297"/>
                <a:gd name="T1" fmla="*/ 0 h 308"/>
                <a:gd name="T2" fmla="*/ 0 w 297"/>
                <a:gd name="T3" fmla="*/ 1 h 308"/>
                <a:gd name="T4" fmla="*/ 0 w 297"/>
                <a:gd name="T5" fmla="*/ 2 h 308"/>
                <a:gd name="T6" fmla="*/ 3 w 297"/>
                <a:gd name="T7" fmla="*/ 1 h 308"/>
                <a:gd name="T8" fmla="*/ 3 w 297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308"/>
                <a:gd name="T17" fmla="*/ 297 w 297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308">
                  <a:moveTo>
                    <a:pt x="297" y="0"/>
                  </a:moveTo>
                  <a:lnTo>
                    <a:pt x="0" y="171"/>
                  </a:lnTo>
                  <a:lnTo>
                    <a:pt x="0" y="308"/>
                  </a:lnTo>
                  <a:lnTo>
                    <a:pt x="297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3" name="Freeform 5588"/>
            <p:cNvSpPr>
              <a:spLocks/>
            </p:cNvSpPr>
            <p:nvPr/>
          </p:nvSpPr>
          <p:spPr bwMode="auto">
            <a:xfrm>
              <a:off x="4492" y="2644"/>
              <a:ext cx="78" cy="78"/>
            </a:xfrm>
            <a:custGeom>
              <a:avLst/>
              <a:gdLst>
                <a:gd name="T0" fmla="*/ 1 w 157"/>
                <a:gd name="T1" fmla="*/ 1 h 154"/>
                <a:gd name="T2" fmla="*/ 0 w 157"/>
                <a:gd name="T3" fmla="*/ 0 h 154"/>
                <a:gd name="T4" fmla="*/ 0 w 157"/>
                <a:gd name="T5" fmla="*/ 1 h 154"/>
                <a:gd name="T6" fmla="*/ 1 w 157"/>
                <a:gd name="T7" fmla="*/ 2 h 154"/>
                <a:gd name="T8" fmla="*/ 1 w 157"/>
                <a:gd name="T9" fmla="*/ 1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54"/>
                <a:gd name="T17" fmla="*/ 157 w 15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54">
                  <a:moveTo>
                    <a:pt x="157" y="91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57" y="154"/>
                  </a:lnTo>
                  <a:lnTo>
                    <a:pt x="157" y="9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4" name="Freeform 5589"/>
            <p:cNvSpPr>
              <a:spLocks/>
            </p:cNvSpPr>
            <p:nvPr/>
          </p:nvSpPr>
          <p:spPr bwMode="auto">
            <a:xfrm>
              <a:off x="4492" y="2642"/>
              <a:ext cx="84" cy="48"/>
            </a:xfrm>
            <a:custGeom>
              <a:avLst/>
              <a:gdLst>
                <a:gd name="T0" fmla="*/ 1 w 169"/>
                <a:gd name="T1" fmla="*/ 0 h 97"/>
                <a:gd name="T2" fmla="*/ 0 w 169"/>
                <a:gd name="T3" fmla="*/ 0 h 97"/>
                <a:gd name="T4" fmla="*/ 0 w 169"/>
                <a:gd name="T5" fmla="*/ 0 h 97"/>
                <a:gd name="T6" fmla="*/ 1 w 169"/>
                <a:gd name="T7" fmla="*/ 0 h 97"/>
                <a:gd name="T8" fmla="*/ 1 w 16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97"/>
                <a:gd name="T17" fmla="*/ 169 w 16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97">
                  <a:moveTo>
                    <a:pt x="169" y="90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57" y="97"/>
                  </a:lnTo>
                  <a:lnTo>
                    <a:pt x="169" y="9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5" name="Freeform 5590"/>
            <p:cNvSpPr>
              <a:spLocks/>
            </p:cNvSpPr>
            <p:nvPr/>
          </p:nvSpPr>
          <p:spPr bwMode="auto">
            <a:xfrm>
              <a:off x="4570" y="2687"/>
              <a:ext cx="6" cy="35"/>
            </a:xfrm>
            <a:custGeom>
              <a:avLst/>
              <a:gdLst>
                <a:gd name="T0" fmla="*/ 1 w 12"/>
                <a:gd name="T1" fmla="*/ 0 h 70"/>
                <a:gd name="T2" fmla="*/ 0 w 12"/>
                <a:gd name="T3" fmla="*/ 1 h 70"/>
                <a:gd name="T4" fmla="*/ 0 w 12"/>
                <a:gd name="T5" fmla="*/ 1 h 70"/>
                <a:gd name="T6" fmla="*/ 1 w 12"/>
                <a:gd name="T7" fmla="*/ 1 h 70"/>
                <a:gd name="T8" fmla="*/ 1 w 1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0"/>
                <a:gd name="T17" fmla="*/ 12 w 12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0">
                  <a:moveTo>
                    <a:pt x="12" y="0"/>
                  </a:moveTo>
                  <a:lnTo>
                    <a:pt x="0" y="7"/>
                  </a:lnTo>
                  <a:lnTo>
                    <a:pt x="0" y="70"/>
                  </a:lnTo>
                  <a:lnTo>
                    <a:pt x="12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6" name="Freeform 5591"/>
            <p:cNvSpPr>
              <a:spLocks/>
            </p:cNvSpPr>
            <p:nvPr/>
          </p:nvSpPr>
          <p:spPr bwMode="auto">
            <a:xfrm>
              <a:off x="4448" y="2687"/>
              <a:ext cx="157" cy="123"/>
            </a:xfrm>
            <a:custGeom>
              <a:avLst/>
              <a:gdLst>
                <a:gd name="T0" fmla="*/ 3 w 313"/>
                <a:gd name="T1" fmla="*/ 2 h 245"/>
                <a:gd name="T2" fmla="*/ 3 w 313"/>
                <a:gd name="T3" fmla="*/ 2 h 245"/>
                <a:gd name="T4" fmla="*/ 0 w 313"/>
                <a:gd name="T5" fmla="*/ 0 h 245"/>
                <a:gd name="T6" fmla="*/ 0 w 313"/>
                <a:gd name="T7" fmla="*/ 1 h 245"/>
                <a:gd name="T8" fmla="*/ 3 w 313"/>
                <a:gd name="T9" fmla="*/ 2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245"/>
                <a:gd name="T17" fmla="*/ 313 w 313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245">
                  <a:moveTo>
                    <a:pt x="313" y="245"/>
                  </a:moveTo>
                  <a:lnTo>
                    <a:pt x="313" y="182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13" y="245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7" name="Freeform 5592"/>
            <p:cNvSpPr>
              <a:spLocks/>
            </p:cNvSpPr>
            <p:nvPr/>
          </p:nvSpPr>
          <p:spPr bwMode="auto">
            <a:xfrm>
              <a:off x="4448" y="2687"/>
              <a:ext cx="4" cy="32"/>
            </a:xfrm>
            <a:custGeom>
              <a:avLst/>
              <a:gdLst>
                <a:gd name="T0" fmla="*/ 1 w 7"/>
                <a:gd name="T1" fmla="*/ 1 h 63"/>
                <a:gd name="T2" fmla="*/ 0 w 7"/>
                <a:gd name="T3" fmla="*/ 0 h 63"/>
                <a:gd name="T4" fmla="*/ 0 w 7"/>
                <a:gd name="T5" fmla="*/ 1 h 63"/>
                <a:gd name="T6" fmla="*/ 1 w 7"/>
                <a:gd name="T7" fmla="*/ 1 h 63"/>
                <a:gd name="T8" fmla="*/ 1 w 7"/>
                <a:gd name="T9" fmla="*/ 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3"/>
                <a:gd name="T17" fmla="*/ 7 w 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3">
                  <a:moveTo>
                    <a:pt x="7" y="5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7" y="5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8" name="Freeform 5593"/>
            <p:cNvSpPr>
              <a:spLocks/>
            </p:cNvSpPr>
            <p:nvPr/>
          </p:nvSpPr>
          <p:spPr bwMode="auto">
            <a:xfrm>
              <a:off x="4448" y="2717"/>
              <a:ext cx="157" cy="93"/>
            </a:xfrm>
            <a:custGeom>
              <a:avLst/>
              <a:gdLst>
                <a:gd name="T0" fmla="*/ 3 w 313"/>
                <a:gd name="T1" fmla="*/ 1 h 186"/>
                <a:gd name="T2" fmla="*/ 1 w 313"/>
                <a:gd name="T3" fmla="*/ 0 h 186"/>
                <a:gd name="T4" fmla="*/ 0 w 313"/>
                <a:gd name="T5" fmla="*/ 1 h 186"/>
                <a:gd name="T6" fmla="*/ 3 w 313"/>
                <a:gd name="T7" fmla="*/ 1 h 186"/>
                <a:gd name="T8" fmla="*/ 3 w 313"/>
                <a:gd name="T9" fmla="*/ 1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186"/>
                <a:gd name="T17" fmla="*/ 313 w 313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186">
                  <a:moveTo>
                    <a:pt x="313" y="177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313" y="186"/>
                  </a:lnTo>
                  <a:lnTo>
                    <a:pt x="313" y="177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9" name="Line 5594"/>
            <p:cNvSpPr>
              <a:spLocks noChangeShapeType="1"/>
            </p:cNvSpPr>
            <p:nvPr/>
          </p:nvSpPr>
          <p:spPr bwMode="auto">
            <a:xfrm flipV="1">
              <a:off x="4528" y="2734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0" name="Line 5595"/>
            <p:cNvSpPr>
              <a:spLocks noChangeShapeType="1"/>
            </p:cNvSpPr>
            <p:nvPr/>
          </p:nvSpPr>
          <p:spPr bwMode="auto">
            <a:xfrm flipV="1">
              <a:off x="4542" y="2742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1" name="Line 5596"/>
            <p:cNvSpPr>
              <a:spLocks noChangeShapeType="1"/>
            </p:cNvSpPr>
            <p:nvPr/>
          </p:nvSpPr>
          <p:spPr bwMode="auto">
            <a:xfrm flipV="1">
              <a:off x="4551" y="2748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2" name="Line 5597"/>
            <p:cNvSpPr>
              <a:spLocks noChangeShapeType="1"/>
            </p:cNvSpPr>
            <p:nvPr/>
          </p:nvSpPr>
          <p:spPr bwMode="auto">
            <a:xfrm flipV="1">
              <a:off x="4561" y="2753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3" name="Line 5598"/>
            <p:cNvSpPr>
              <a:spLocks noChangeShapeType="1"/>
            </p:cNvSpPr>
            <p:nvPr/>
          </p:nvSpPr>
          <p:spPr bwMode="auto">
            <a:xfrm flipV="1">
              <a:off x="4570" y="275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" name="Line 5599"/>
            <p:cNvSpPr>
              <a:spLocks noChangeShapeType="1"/>
            </p:cNvSpPr>
            <p:nvPr/>
          </p:nvSpPr>
          <p:spPr bwMode="auto">
            <a:xfrm flipV="1">
              <a:off x="4579" y="2763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" name="Line 5600"/>
            <p:cNvSpPr>
              <a:spLocks noChangeShapeType="1"/>
            </p:cNvSpPr>
            <p:nvPr/>
          </p:nvSpPr>
          <p:spPr bwMode="auto">
            <a:xfrm flipV="1">
              <a:off x="4588" y="276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6" name="Line 5601"/>
            <p:cNvSpPr>
              <a:spLocks noChangeShapeType="1"/>
            </p:cNvSpPr>
            <p:nvPr/>
          </p:nvSpPr>
          <p:spPr bwMode="auto">
            <a:xfrm flipV="1">
              <a:off x="4597" y="2774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7" name="Freeform 5602"/>
            <p:cNvSpPr>
              <a:spLocks/>
            </p:cNvSpPr>
            <p:nvPr/>
          </p:nvSpPr>
          <p:spPr bwMode="auto">
            <a:xfrm>
              <a:off x="4542" y="2761"/>
              <a:ext cx="63" cy="44"/>
            </a:xfrm>
            <a:custGeom>
              <a:avLst/>
              <a:gdLst>
                <a:gd name="T0" fmla="*/ 1 w 126"/>
                <a:gd name="T1" fmla="*/ 1 h 88"/>
                <a:gd name="T2" fmla="*/ 0 w 126"/>
                <a:gd name="T3" fmla="*/ 0 h 88"/>
                <a:gd name="T4" fmla="*/ 0 w 126"/>
                <a:gd name="T5" fmla="*/ 1 h 88"/>
                <a:gd name="T6" fmla="*/ 1 w 126"/>
                <a:gd name="T7" fmla="*/ 1 h 88"/>
                <a:gd name="T8" fmla="*/ 1 w 126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88"/>
                <a:gd name="T17" fmla="*/ 126 w 126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88">
                  <a:moveTo>
                    <a:pt x="126" y="7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6" y="88"/>
                  </a:lnTo>
                  <a:lnTo>
                    <a:pt x="126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8" name="Freeform 5603"/>
            <p:cNvSpPr>
              <a:spLocks noEditPoints="1"/>
            </p:cNvSpPr>
            <p:nvPr/>
          </p:nvSpPr>
          <p:spPr bwMode="auto">
            <a:xfrm>
              <a:off x="4538" y="2677"/>
              <a:ext cx="12" cy="29"/>
            </a:xfrm>
            <a:custGeom>
              <a:avLst/>
              <a:gdLst>
                <a:gd name="T0" fmla="*/ 1 w 23"/>
                <a:gd name="T1" fmla="*/ 0 h 60"/>
                <a:gd name="T2" fmla="*/ 1 w 23"/>
                <a:gd name="T3" fmla="*/ 0 h 60"/>
                <a:gd name="T4" fmla="*/ 0 w 23"/>
                <a:gd name="T5" fmla="*/ 0 h 60"/>
                <a:gd name="T6" fmla="*/ 0 w 23"/>
                <a:gd name="T7" fmla="*/ 0 h 60"/>
                <a:gd name="T8" fmla="*/ 1 w 23"/>
                <a:gd name="T9" fmla="*/ 0 h 60"/>
                <a:gd name="T10" fmla="*/ 1 w 23"/>
                <a:gd name="T11" fmla="*/ 0 h 60"/>
                <a:gd name="T12" fmla="*/ 1 w 23"/>
                <a:gd name="T13" fmla="*/ 0 h 60"/>
                <a:gd name="T14" fmla="*/ 1 w 23"/>
                <a:gd name="T15" fmla="*/ 0 h 60"/>
                <a:gd name="T16" fmla="*/ 1 w 23"/>
                <a:gd name="T17" fmla="*/ 0 h 60"/>
                <a:gd name="T18" fmla="*/ 1 w 23"/>
                <a:gd name="T19" fmla="*/ 0 h 60"/>
                <a:gd name="T20" fmla="*/ 1 w 23"/>
                <a:gd name="T21" fmla="*/ 0 h 60"/>
                <a:gd name="T22" fmla="*/ 1 w 23"/>
                <a:gd name="T23" fmla="*/ 0 h 60"/>
                <a:gd name="T24" fmla="*/ 1 w 23"/>
                <a:gd name="T25" fmla="*/ 0 h 60"/>
                <a:gd name="T26" fmla="*/ 1 w 23"/>
                <a:gd name="T27" fmla="*/ 0 h 60"/>
                <a:gd name="T28" fmla="*/ 1 w 23"/>
                <a:gd name="T29" fmla="*/ 0 h 60"/>
                <a:gd name="T30" fmla="*/ 1 w 23"/>
                <a:gd name="T31" fmla="*/ 0 h 60"/>
                <a:gd name="T32" fmla="*/ 1 w 23"/>
                <a:gd name="T33" fmla="*/ 0 h 60"/>
                <a:gd name="T34" fmla="*/ 1 w 23"/>
                <a:gd name="T35" fmla="*/ 0 h 60"/>
                <a:gd name="T36" fmla="*/ 1 w 23"/>
                <a:gd name="T37" fmla="*/ 0 h 60"/>
                <a:gd name="T38" fmla="*/ 1 w 23"/>
                <a:gd name="T39" fmla="*/ 0 h 60"/>
                <a:gd name="T40" fmla="*/ 1 w 23"/>
                <a:gd name="T41" fmla="*/ 0 h 60"/>
                <a:gd name="T42" fmla="*/ 1 w 23"/>
                <a:gd name="T43" fmla="*/ 0 h 60"/>
                <a:gd name="T44" fmla="*/ 1 w 23"/>
                <a:gd name="T45" fmla="*/ 0 h 60"/>
                <a:gd name="T46" fmla="*/ 1 w 23"/>
                <a:gd name="T47" fmla="*/ 0 h 60"/>
                <a:gd name="T48" fmla="*/ 1 w 23"/>
                <a:gd name="T49" fmla="*/ 0 h 60"/>
                <a:gd name="T50" fmla="*/ 1 w 23"/>
                <a:gd name="T51" fmla="*/ 0 h 60"/>
                <a:gd name="T52" fmla="*/ 1 w 23"/>
                <a:gd name="T53" fmla="*/ 0 h 60"/>
                <a:gd name="T54" fmla="*/ 1 w 23"/>
                <a:gd name="T55" fmla="*/ 0 h 60"/>
                <a:gd name="T56" fmla="*/ 1 w 23"/>
                <a:gd name="T57" fmla="*/ 0 h 60"/>
                <a:gd name="T58" fmla="*/ 1 w 23"/>
                <a:gd name="T59" fmla="*/ 0 h 60"/>
                <a:gd name="T60" fmla="*/ 1 w 23"/>
                <a:gd name="T61" fmla="*/ 0 h 60"/>
                <a:gd name="T62" fmla="*/ 1 w 23"/>
                <a:gd name="T63" fmla="*/ 0 h 60"/>
                <a:gd name="T64" fmla="*/ 1 w 23"/>
                <a:gd name="T65" fmla="*/ 0 h 60"/>
                <a:gd name="T66" fmla="*/ 1 w 23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60"/>
                <a:gd name="T104" fmla="*/ 23 w 23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60">
                  <a:moveTo>
                    <a:pt x="7" y="31"/>
                  </a:moveTo>
                  <a:lnTo>
                    <a:pt x="7" y="51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1" y="18"/>
                  </a:lnTo>
                  <a:lnTo>
                    <a:pt x="21" y="24"/>
                  </a:lnTo>
                  <a:lnTo>
                    <a:pt x="21" y="31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44"/>
                  </a:lnTo>
                  <a:lnTo>
                    <a:pt x="21" y="51"/>
                  </a:lnTo>
                  <a:lnTo>
                    <a:pt x="21" y="56"/>
                  </a:lnTo>
                  <a:lnTo>
                    <a:pt x="23" y="60"/>
                  </a:lnTo>
                  <a:lnTo>
                    <a:pt x="16" y="56"/>
                  </a:lnTo>
                  <a:lnTo>
                    <a:pt x="16" y="49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2" y="35"/>
                  </a:lnTo>
                  <a:lnTo>
                    <a:pt x="7" y="31"/>
                  </a:lnTo>
                  <a:close/>
                  <a:moveTo>
                    <a:pt x="7" y="24"/>
                  </a:moveTo>
                  <a:lnTo>
                    <a:pt x="10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9" name="Freeform 5604"/>
            <p:cNvSpPr>
              <a:spLocks/>
            </p:cNvSpPr>
            <p:nvPr/>
          </p:nvSpPr>
          <p:spPr bwMode="auto">
            <a:xfrm>
              <a:off x="4552" y="2685"/>
              <a:ext cx="9" cy="28"/>
            </a:xfrm>
            <a:custGeom>
              <a:avLst/>
              <a:gdLst>
                <a:gd name="T0" fmla="*/ 0 w 18"/>
                <a:gd name="T1" fmla="*/ 1 h 55"/>
                <a:gd name="T2" fmla="*/ 0 w 18"/>
                <a:gd name="T3" fmla="*/ 0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1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1 w 18"/>
                <a:gd name="T17" fmla="*/ 1 h 55"/>
                <a:gd name="T18" fmla="*/ 1 w 18"/>
                <a:gd name="T19" fmla="*/ 1 h 55"/>
                <a:gd name="T20" fmla="*/ 1 w 18"/>
                <a:gd name="T21" fmla="*/ 1 h 55"/>
                <a:gd name="T22" fmla="*/ 1 w 18"/>
                <a:gd name="T23" fmla="*/ 1 h 55"/>
                <a:gd name="T24" fmla="*/ 0 w 18"/>
                <a:gd name="T25" fmla="*/ 1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5"/>
                <a:gd name="T41" fmla="*/ 18 w 18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5">
                  <a:moveTo>
                    <a:pt x="0" y="46"/>
                  </a:moveTo>
                  <a:lnTo>
                    <a:pt x="0" y="0"/>
                  </a:lnTo>
                  <a:lnTo>
                    <a:pt x="18" y="10"/>
                  </a:lnTo>
                  <a:lnTo>
                    <a:pt x="18" y="18"/>
                  </a:lnTo>
                  <a:lnTo>
                    <a:pt x="7" y="10"/>
                  </a:lnTo>
                  <a:lnTo>
                    <a:pt x="7" y="21"/>
                  </a:lnTo>
                  <a:lnTo>
                    <a:pt x="18" y="28"/>
                  </a:lnTo>
                  <a:lnTo>
                    <a:pt x="18" y="34"/>
                  </a:lnTo>
                  <a:lnTo>
                    <a:pt x="7" y="28"/>
                  </a:lnTo>
                  <a:lnTo>
                    <a:pt x="7" y="43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0" name="Line 5605"/>
            <p:cNvSpPr>
              <a:spLocks noChangeShapeType="1"/>
            </p:cNvSpPr>
            <p:nvPr/>
          </p:nvSpPr>
          <p:spPr bwMode="auto">
            <a:xfrm flipV="1">
              <a:off x="4497" y="2716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1" name="Line 5606"/>
            <p:cNvSpPr>
              <a:spLocks noChangeShapeType="1"/>
            </p:cNvSpPr>
            <p:nvPr/>
          </p:nvSpPr>
          <p:spPr bwMode="auto">
            <a:xfrm flipV="1">
              <a:off x="4506" y="2722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2" name="Line 5607"/>
            <p:cNvSpPr>
              <a:spLocks noChangeShapeType="1"/>
            </p:cNvSpPr>
            <p:nvPr/>
          </p:nvSpPr>
          <p:spPr bwMode="auto">
            <a:xfrm flipV="1">
              <a:off x="4515" y="2726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3" name="Freeform 5608"/>
            <p:cNvSpPr>
              <a:spLocks/>
            </p:cNvSpPr>
            <p:nvPr/>
          </p:nvSpPr>
          <p:spPr bwMode="auto">
            <a:xfrm>
              <a:off x="4512" y="2661"/>
              <a:ext cx="10" cy="27"/>
            </a:xfrm>
            <a:custGeom>
              <a:avLst/>
              <a:gdLst>
                <a:gd name="T0" fmla="*/ 0 w 20"/>
                <a:gd name="T1" fmla="*/ 0 h 54"/>
                <a:gd name="T2" fmla="*/ 1 w 20"/>
                <a:gd name="T3" fmla="*/ 1 h 54"/>
                <a:gd name="T4" fmla="*/ 1 w 20"/>
                <a:gd name="T5" fmla="*/ 1 h 54"/>
                <a:gd name="T6" fmla="*/ 1 w 20"/>
                <a:gd name="T7" fmla="*/ 1 h 54"/>
                <a:gd name="T8" fmla="*/ 1 w 20"/>
                <a:gd name="T9" fmla="*/ 1 h 54"/>
                <a:gd name="T10" fmla="*/ 1 w 20"/>
                <a:gd name="T11" fmla="*/ 1 h 54"/>
                <a:gd name="T12" fmla="*/ 1 w 20"/>
                <a:gd name="T13" fmla="*/ 1 h 54"/>
                <a:gd name="T14" fmla="*/ 0 w 20"/>
                <a:gd name="T15" fmla="*/ 1 h 54"/>
                <a:gd name="T16" fmla="*/ 0 w 20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4"/>
                <a:gd name="T29" fmla="*/ 20 w 20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4">
                  <a:moveTo>
                    <a:pt x="0" y="0"/>
                  </a:moveTo>
                  <a:lnTo>
                    <a:pt x="20" y="12"/>
                  </a:lnTo>
                  <a:lnTo>
                    <a:pt x="20" y="20"/>
                  </a:lnTo>
                  <a:lnTo>
                    <a:pt x="13" y="14"/>
                  </a:lnTo>
                  <a:lnTo>
                    <a:pt x="13" y="54"/>
                  </a:lnTo>
                  <a:lnTo>
                    <a:pt x="8" y="50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4" name="Freeform 5609"/>
            <p:cNvSpPr>
              <a:spLocks noEditPoints="1"/>
            </p:cNvSpPr>
            <p:nvPr/>
          </p:nvSpPr>
          <p:spPr bwMode="auto">
            <a:xfrm>
              <a:off x="4525" y="2670"/>
              <a:ext cx="11" cy="26"/>
            </a:xfrm>
            <a:custGeom>
              <a:avLst/>
              <a:gdLst>
                <a:gd name="T0" fmla="*/ 0 w 21"/>
                <a:gd name="T1" fmla="*/ 1 h 52"/>
                <a:gd name="T2" fmla="*/ 0 w 21"/>
                <a:gd name="T3" fmla="*/ 1 h 52"/>
                <a:gd name="T4" fmla="*/ 1 w 21"/>
                <a:gd name="T5" fmla="*/ 1 h 52"/>
                <a:gd name="T6" fmla="*/ 1 w 21"/>
                <a:gd name="T7" fmla="*/ 1 h 52"/>
                <a:gd name="T8" fmla="*/ 1 w 21"/>
                <a:gd name="T9" fmla="*/ 0 h 52"/>
                <a:gd name="T10" fmla="*/ 1 w 21"/>
                <a:gd name="T11" fmla="*/ 0 h 52"/>
                <a:gd name="T12" fmla="*/ 1 w 21"/>
                <a:gd name="T13" fmla="*/ 1 h 52"/>
                <a:gd name="T14" fmla="*/ 1 w 21"/>
                <a:gd name="T15" fmla="*/ 1 h 52"/>
                <a:gd name="T16" fmla="*/ 1 w 21"/>
                <a:gd name="T17" fmla="*/ 1 h 52"/>
                <a:gd name="T18" fmla="*/ 1 w 21"/>
                <a:gd name="T19" fmla="*/ 1 h 52"/>
                <a:gd name="T20" fmla="*/ 1 w 21"/>
                <a:gd name="T21" fmla="*/ 1 h 52"/>
                <a:gd name="T22" fmla="*/ 1 w 21"/>
                <a:gd name="T23" fmla="*/ 1 h 52"/>
                <a:gd name="T24" fmla="*/ 1 w 21"/>
                <a:gd name="T25" fmla="*/ 1 h 52"/>
                <a:gd name="T26" fmla="*/ 1 w 21"/>
                <a:gd name="T27" fmla="*/ 1 h 52"/>
                <a:gd name="T28" fmla="*/ 1 w 21"/>
                <a:gd name="T29" fmla="*/ 1 h 52"/>
                <a:gd name="T30" fmla="*/ 1 w 21"/>
                <a:gd name="T31" fmla="*/ 1 h 52"/>
                <a:gd name="T32" fmla="*/ 1 w 21"/>
                <a:gd name="T33" fmla="*/ 1 h 52"/>
                <a:gd name="T34" fmla="*/ 1 w 21"/>
                <a:gd name="T35" fmla="*/ 1 h 52"/>
                <a:gd name="T36" fmla="*/ 1 w 21"/>
                <a:gd name="T37" fmla="*/ 1 h 52"/>
                <a:gd name="T38" fmla="*/ 1 w 21"/>
                <a:gd name="T39" fmla="*/ 1 h 52"/>
                <a:gd name="T40" fmla="*/ 1 w 21"/>
                <a:gd name="T41" fmla="*/ 1 h 52"/>
                <a:gd name="T42" fmla="*/ 1 w 21"/>
                <a:gd name="T43" fmla="*/ 1 h 52"/>
                <a:gd name="T44" fmla="*/ 1 w 21"/>
                <a:gd name="T45" fmla="*/ 1 h 52"/>
                <a:gd name="T46" fmla="*/ 1 w 21"/>
                <a:gd name="T47" fmla="*/ 1 h 52"/>
                <a:gd name="T48" fmla="*/ 1 w 21"/>
                <a:gd name="T49" fmla="*/ 1 h 52"/>
                <a:gd name="T50" fmla="*/ 0 w 21"/>
                <a:gd name="T51" fmla="*/ 1 h 52"/>
                <a:gd name="T52" fmla="*/ 0 w 21"/>
                <a:gd name="T53" fmla="*/ 1 h 52"/>
                <a:gd name="T54" fmla="*/ 0 w 21"/>
                <a:gd name="T55" fmla="*/ 1 h 52"/>
                <a:gd name="T56" fmla="*/ 0 w 21"/>
                <a:gd name="T57" fmla="*/ 1 h 52"/>
                <a:gd name="T58" fmla="*/ 0 w 21"/>
                <a:gd name="T59" fmla="*/ 1 h 52"/>
                <a:gd name="T60" fmla="*/ 1 w 21"/>
                <a:gd name="T61" fmla="*/ 1 h 52"/>
                <a:gd name="T62" fmla="*/ 1 w 21"/>
                <a:gd name="T63" fmla="*/ 1 h 52"/>
                <a:gd name="T64" fmla="*/ 1 w 21"/>
                <a:gd name="T65" fmla="*/ 1 h 52"/>
                <a:gd name="T66" fmla="*/ 1 w 21"/>
                <a:gd name="T67" fmla="*/ 1 h 52"/>
                <a:gd name="T68" fmla="*/ 1 w 21"/>
                <a:gd name="T69" fmla="*/ 1 h 52"/>
                <a:gd name="T70" fmla="*/ 1 w 21"/>
                <a:gd name="T71" fmla="*/ 1 h 52"/>
                <a:gd name="T72" fmla="*/ 1 w 21"/>
                <a:gd name="T73" fmla="*/ 1 h 52"/>
                <a:gd name="T74" fmla="*/ 1 w 21"/>
                <a:gd name="T75" fmla="*/ 1 h 52"/>
                <a:gd name="T76" fmla="*/ 1 w 21"/>
                <a:gd name="T77" fmla="*/ 1 h 52"/>
                <a:gd name="T78" fmla="*/ 1 w 21"/>
                <a:gd name="T79" fmla="*/ 1 h 52"/>
                <a:gd name="T80" fmla="*/ 1 w 21"/>
                <a:gd name="T81" fmla="*/ 1 h 52"/>
                <a:gd name="T82" fmla="*/ 1 w 21"/>
                <a:gd name="T83" fmla="*/ 1 h 52"/>
                <a:gd name="T84" fmla="*/ 1 w 21"/>
                <a:gd name="T85" fmla="*/ 1 h 52"/>
                <a:gd name="T86" fmla="*/ 1 w 21"/>
                <a:gd name="T87" fmla="*/ 1 h 52"/>
                <a:gd name="T88" fmla="*/ 1 w 21"/>
                <a:gd name="T89" fmla="*/ 1 h 52"/>
                <a:gd name="T90" fmla="*/ 1 w 21"/>
                <a:gd name="T91" fmla="*/ 1 h 52"/>
                <a:gd name="T92" fmla="*/ 1 w 21"/>
                <a:gd name="T93" fmla="*/ 1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52"/>
                <a:gd name="T143" fmla="*/ 21 w 21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52">
                  <a:moveTo>
                    <a:pt x="0" y="16"/>
                  </a:moveTo>
                  <a:lnTo>
                    <a:pt x="0" y="9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7"/>
                  </a:lnTo>
                  <a:lnTo>
                    <a:pt x="19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5" y="30"/>
                  </a:moveTo>
                  <a:lnTo>
                    <a:pt x="7" y="38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14" y="3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5" name="Line 5610"/>
            <p:cNvSpPr>
              <a:spLocks noChangeShapeType="1"/>
            </p:cNvSpPr>
            <p:nvPr/>
          </p:nvSpPr>
          <p:spPr bwMode="auto">
            <a:xfrm flipV="1">
              <a:off x="4470" y="2700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6" name="Line 5611"/>
            <p:cNvSpPr>
              <a:spLocks noChangeShapeType="1"/>
            </p:cNvSpPr>
            <p:nvPr/>
          </p:nvSpPr>
          <p:spPr bwMode="auto">
            <a:xfrm flipV="1">
              <a:off x="4479" y="2705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7" name="Line 5612"/>
            <p:cNvSpPr>
              <a:spLocks noChangeShapeType="1"/>
            </p:cNvSpPr>
            <p:nvPr/>
          </p:nvSpPr>
          <p:spPr bwMode="auto">
            <a:xfrm flipV="1">
              <a:off x="4488" y="2711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8" name="Freeform 5613"/>
            <p:cNvSpPr>
              <a:spLocks/>
            </p:cNvSpPr>
            <p:nvPr/>
          </p:nvSpPr>
          <p:spPr bwMode="auto">
            <a:xfrm>
              <a:off x="4500" y="2656"/>
              <a:ext cx="10" cy="26"/>
            </a:xfrm>
            <a:custGeom>
              <a:avLst/>
              <a:gdLst>
                <a:gd name="T0" fmla="*/ 0 w 22"/>
                <a:gd name="T1" fmla="*/ 1 h 52"/>
                <a:gd name="T2" fmla="*/ 0 w 22"/>
                <a:gd name="T3" fmla="*/ 1 h 52"/>
                <a:gd name="T4" fmla="*/ 0 w 22"/>
                <a:gd name="T5" fmla="*/ 1 h 52"/>
                <a:gd name="T6" fmla="*/ 0 w 22"/>
                <a:gd name="T7" fmla="*/ 1 h 52"/>
                <a:gd name="T8" fmla="*/ 0 w 22"/>
                <a:gd name="T9" fmla="*/ 1 h 52"/>
                <a:gd name="T10" fmla="*/ 0 w 22"/>
                <a:gd name="T11" fmla="*/ 1 h 52"/>
                <a:gd name="T12" fmla="*/ 0 w 22"/>
                <a:gd name="T13" fmla="*/ 1 h 52"/>
                <a:gd name="T14" fmla="*/ 0 w 22"/>
                <a:gd name="T15" fmla="*/ 1 h 52"/>
                <a:gd name="T16" fmla="*/ 0 w 22"/>
                <a:gd name="T17" fmla="*/ 1 h 52"/>
                <a:gd name="T18" fmla="*/ 0 w 22"/>
                <a:gd name="T19" fmla="*/ 1 h 52"/>
                <a:gd name="T20" fmla="*/ 0 w 22"/>
                <a:gd name="T21" fmla="*/ 1 h 52"/>
                <a:gd name="T22" fmla="*/ 0 w 22"/>
                <a:gd name="T23" fmla="*/ 1 h 52"/>
                <a:gd name="T24" fmla="*/ 0 w 22"/>
                <a:gd name="T25" fmla="*/ 1 h 52"/>
                <a:gd name="T26" fmla="*/ 0 w 22"/>
                <a:gd name="T27" fmla="*/ 1 h 52"/>
                <a:gd name="T28" fmla="*/ 0 w 22"/>
                <a:gd name="T29" fmla="*/ 1 h 52"/>
                <a:gd name="T30" fmla="*/ 0 w 22"/>
                <a:gd name="T31" fmla="*/ 1 h 52"/>
                <a:gd name="T32" fmla="*/ 0 w 22"/>
                <a:gd name="T33" fmla="*/ 1 h 52"/>
                <a:gd name="T34" fmla="*/ 0 w 22"/>
                <a:gd name="T35" fmla="*/ 1 h 52"/>
                <a:gd name="T36" fmla="*/ 0 w 22"/>
                <a:gd name="T37" fmla="*/ 1 h 52"/>
                <a:gd name="T38" fmla="*/ 0 w 22"/>
                <a:gd name="T39" fmla="*/ 1 h 52"/>
                <a:gd name="T40" fmla="*/ 0 w 22"/>
                <a:gd name="T41" fmla="*/ 1 h 52"/>
                <a:gd name="T42" fmla="*/ 0 w 22"/>
                <a:gd name="T43" fmla="*/ 1 h 52"/>
                <a:gd name="T44" fmla="*/ 0 w 22"/>
                <a:gd name="T45" fmla="*/ 1 h 52"/>
                <a:gd name="T46" fmla="*/ 0 w 22"/>
                <a:gd name="T47" fmla="*/ 1 h 52"/>
                <a:gd name="T48" fmla="*/ 0 w 22"/>
                <a:gd name="T49" fmla="*/ 1 h 52"/>
                <a:gd name="T50" fmla="*/ 0 w 22"/>
                <a:gd name="T51" fmla="*/ 1 h 52"/>
                <a:gd name="T52" fmla="*/ 0 w 22"/>
                <a:gd name="T53" fmla="*/ 1 h 52"/>
                <a:gd name="T54" fmla="*/ 0 w 22"/>
                <a:gd name="T55" fmla="*/ 1 h 52"/>
                <a:gd name="T56" fmla="*/ 0 w 22"/>
                <a:gd name="T57" fmla="*/ 1 h 52"/>
                <a:gd name="T58" fmla="*/ 0 w 22"/>
                <a:gd name="T59" fmla="*/ 1 h 52"/>
                <a:gd name="T60" fmla="*/ 0 w 22"/>
                <a:gd name="T61" fmla="*/ 1 h 52"/>
                <a:gd name="T62" fmla="*/ 0 w 22"/>
                <a:gd name="T63" fmla="*/ 1 h 52"/>
                <a:gd name="T64" fmla="*/ 0 w 22"/>
                <a:gd name="T65" fmla="*/ 1 h 52"/>
                <a:gd name="T66" fmla="*/ 0 w 22"/>
                <a:gd name="T67" fmla="*/ 1 h 52"/>
                <a:gd name="T68" fmla="*/ 0 w 22"/>
                <a:gd name="T69" fmla="*/ 1 h 52"/>
                <a:gd name="T70" fmla="*/ 0 w 22"/>
                <a:gd name="T71" fmla="*/ 1 h 52"/>
                <a:gd name="T72" fmla="*/ 0 w 22"/>
                <a:gd name="T73" fmla="*/ 1 h 52"/>
                <a:gd name="T74" fmla="*/ 0 w 22"/>
                <a:gd name="T75" fmla="*/ 1 h 52"/>
                <a:gd name="T76" fmla="*/ 0 w 22"/>
                <a:gd name="T77" fmla="*/ 1 h 52"/>
                <a:gd name="T78" fmla="*/ 0 w 22"/>
                <a:gd name="T79" fmla="*/ 0 h 52"/>
                <a:gd name="T80" fmla="*/ 0 w 22"/>
                <a:gd name="T81" fmla="*/ 0 h 52"/>
                <a:gd name="T82" fmla="*/ 0 w 22"/>
                <a:gd name="T83" fmla="*/ 1 h 52"/>
                <a:gd name="T84" fmla="*/ 0 w 22"/>
                <a:gd name="T85" fmla="*/ 1 h 52"/>
                <a:gd name="T86" fmla="*/ 0 w 22"/>
                <a:gd name="T87" fmla="*/ 1 h 52"/>
                <a:gd name="T88" fmla="*/ 0 w 22"/>
                <a:gd name="T89" fmla="*/ 1 h 52"/>
                <a:gd name="T90" fmla="*/ 0 w 22"/>
                <a:gd name="T91" fmla="*/ 1 h 52"/>
                <a:gd name="T92" fmla="*/ 0 w 22"/>
                <a:gd name="T93" fmla="*/ 1 h 52"/>
                <a:gd name="T94" fmla="*/ 0 w 22"/>
                <a:gd name="T95" fmla="*/ 1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"/>
                <a:gd name="T145" fmla="*/ 0 h 52"/>
                <a:gd name="T146" fmla="*/ 22 w 22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" h="52">
                  <a:moveTo>
                    <a:pt x="15" y="20"/>
                  </a:moveTo>
                  <a:lnTo>
                    <a:pt x="15" y="14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1" y="20"/>
                  </a:lnTo>
                  <a:lnTo>
                    <a:pt x="20" y="32"/>
                  </a:lnTo>
                  <a:lnTo>
                    <a:pt x="22" y="38"/>
                  </a:lnTo>
                  <a:lnTo>
                    <a:pt x="22" y="43"/>
                  </a:lnTo>
                  <a:lnTo>
                    <a:pt x="22" y="49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7" y="47"/>
                  </a:lnTo>
                  <a:lnTo>
                    <a:pt x="4" y="41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9" name="Line 5614"/>
            <p:cNvSpPr>
              <a:spLocks noChangeShapeType="1"/>
            </p:cNvSpPr>
            <p:nvPr/>
          </p:nvSpPr>
          <p:spPr bwMode="auto">
            <a:xfrm flipV="1">
              <a:off x="4460" y="2695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0" name="Freeform 5615"/>
            <p:cNvSpPr>
              <a:spLocks/>
            </p:cNvSpPr>
            <p:nvPr/>
          </p:nvSpPr>
          <p:spPr bwMode="auto">
            <a:xfrm>
              <a:off x="4452" y="2709"/>
              <a:ext cx="63" cy="44"/>
            </a:xfrm>
            <a:custGeom>
              <a:avLst/>
              <a:gdLst>
                <a:gd name="T0" fmla="*/ 1 w 126"/>
                <a:gd name="T1" fmla="*/ 1 h 88"/>
                <a:gd name="T2" fmla="*/ 0 w 126"/>
                <a:gd name="T3" fmla="*/ 0 h 88"/>
                <a:gd name="T4" fmla="*/ 0 w 126"/>
                <a:gd name="T5" fmla="*/ 1 h 88"/>
                <a:gd name="T6" fmla="*/ 1 w 126"/>
                <a:gd name="T7" fmla="*/ 1 h 88"/>
                <a:gd name="T8" fmla="*/ 1 w 126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88"/>
                <a:gd name="T17" fmla="*/ 126 w 126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88">
                  <a:moveTo>
                    <a:pt x="126" y="72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6" y="88"/>
                  </a:lnTo>
                  <a:lnTo>
                    <a:pt x="126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1" name="Freeform 5616"/>
            <p:cNvSpPr>
              <a:spLocks/>
            </p:cNvSpPr>
            <p:nvPr/>
          </p:nvSpPr>
          <p:spPr bwMode="auto">
            <a:xfrm>
              <a:off x="4924" y="2543"/>
              <a:ext cx="14" cy="7"/>
            </a:xfrm>
            <a:custGeom>
              <a:avLst/>
              <a:gdLst>
                <a:gd name="T0" fmla="*/ 0 w 29"/>
                <a:gd name="T1" fmla="*/ 1 h 13"/>
                <a:gd name="T2" fmla="*/ 0 w 29"/>
                <a:gd name="T3" fmla="*/ 1 h 13"/>
                <a:gd name="T4" fmla="*/ 0 w 29"/>
                <a:gd name="T5" fmla="*/ 1 h 13"/>
                <a:gd name="T6" fmla="*/ 0 w 29"/>
                <a:gd name="T7" fmla="*/ 1 h 13"/>
                <a:gd name="T8" fmla="*/ 0 w 29"/>
                <a:gd name="T9" fmla="*/ 1 h 13"/>
                <a:gd name="T10" fmla="*/ 0 w 29"/>
                <a:gd name="T11" fmla="*/ 1 h 13"/>
                <a:gd name="T12" fmla="*/ 0 w 29"/>
                <a:gd name="T13" fmla="*/ 0 h 13"/>
                <a:gd name="T14" fmla="*/ 0 w 29"/>
                <a:gd name="T15" fmla="*/ 1 h 13"/>
                <a:gd name="T16" fmla="*/ 0 w 29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3"/>
                <a:gd name="T29" fmla="*/ 29 w 2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3">
                  <a:moveTo>
                    <a:pt x="11" y="9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7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2" name="Freeform 5617"/>
            <p:cNvSpPr>
              <a:spLocks/>
            </p:cNvSpPr>
            <p:nvPr/>
          </p:nvSpPr>
          <p:spPr bwMode="auto">
            <a:xfrm>
              <a:off x="4925" y="2544"/>
              <a:ext cx="15" cy="6"/>
            </a:xfrm>
            <a:custGeom>
              <a:avLst/>
              <a:gdLst>
                <a:gd name="T0" fmla="*/ 1 w 28"/>
                <a:gd name="T1" fmla="*/ 0 h 11"/>
                <a:gd name="T2" fmla="*/ 1 w 28"/>
                <a:gd name="T3" fmla="*/ 0 h 11"/>
                <a:gd name="T4" fmla="*/ 1 w 28"/>
                <a:gd name="T5" fmla="*/ 1 h 11"/>
                <a:gd name="T6" fmla="*/ 1 w 28"/>
                <a:gd name="T7" fmla="*/ 1 h 11"/>
                <a:gd name="T8" fmla="*/ 1 w 28"/>
                <a:gd name="T9" fmla="*/ 1 h 11"/>
                <a:gd name="T10" fmla="*/ 0 w 28"/>
                <a:gd name="T11" fmla="*/ 1 h 11"/>
                <a:gd name="T12" fmla="*/ 0 w 28"/>
                <a:gd name="T13" fmla="*/ 1 h 11"/>
                <a:gd name="T14" fmla="*/ 1 w 28"/>
                <a:gd name="T15" fmla="*/ 1 h 11"/>
                <a:gd name="T16" fmla="*/ 1 w 28"/>
                <a:gd name="T17" fmla="*/ 1 h 11"/>
                <a:gd name="T18" fmla="*/ 1 w 28"/>
                <a:gd name="T19" fmla="*/ 0 h 11"/>
                <a:gd name="T20" fmla="*/ 1 w 28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1"/>
                <a:gd name="T35" fmla="*/ 28 w 28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1">
                  <a:moveTo>
                    <a:pt x="28" y="0"/>
                  </a:moveTo>
                  <a:lnTo>
                    <a:pt x="27" y="0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0" y="5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3" name="Freeform 5618"/>
            <p:cNvSpPr>
              <a:spLocks/>
            </p:cNvSpPr>
            <p:nvPr/>
          </p:nvSpPr>
          <p:spPr bwMode="auto">
            <a:xfrm>
              <a:off x="4924" y="2549"/>
              <a:ext cx="2" cy="1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1 h 2"/>
                <a:gd name="T4" fmla="*/ 0 w 5"/>
                <a:gd name="T5" fmla="*/ 1 h 2"/>
                <a:gd name="T6" fmla="*/ 0 w 5"/>
                <a:gd name="T7" fmla="*/ 1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4" name="Freeform 5619"/>
            <p:cNvSpPr>
              <a:spLocks/>
            </p:cNvSpPr>
            <p:nvPr/>
          </p:nvSpPr>
          <p:spPr bwMode="auto">
            <a:xfrm>
              <a:off x="4922" y="2549"/>
              <a:ext cx="3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0 w 8"/>
                <a:gd name="T5" fmla="*/ 1 h 2"/>
                <a:gd name="T6" fmla="*/ 0 w 8"/>
                <a:gd name="T7" fmla="*/ 1 h 2"/>
                <a:gd name="T8" fmla="*/ 0 w 8"/>
                <a:gd name="T9" fmla="*/ 1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8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5" name="Freeform 5620"/>
            <p:cNvSpPr>
              <a:spLocks/>
            </p:cNvSpPr>
            <p:nvPr/>
          </p:nvSpPr>
          <p:spPr bwMode="auto">
            <a:xfrm>
              <a:off x="4935" y="2542"/>
              <a:ext cx="12" cy="3"/>
            </a:xfrm>
            <a:custGeom>
              <a:avLst/>
              <a:gdLst>
                <a:gd name="T0" fmla="*/ 1 w 24"/>
                <a:gd name="T1" fmla="*/ 0 h 8"/>
                <a:gd name="T2" fmla="*/ 1 w 24"/>
                <a:gd name="T3" fmla="*/ 0 h 8"/>
                <a:gd name="T4" fmla="*/ 1 w 24"/>
                <a:gd name="T5" fmla="*/ 0 h 8"/>
                <a:gd name="T6" fmla="*/ 1 w 24"/>
                <a:gd name="T7" fmla="*/ 0 h 8"/>
                <a:gd name="T8" fmla="*/ 0 w 24"/>
                <a:gd name="T9" fmla="*/ 0 h 8"/>
                <a:gd name="T10" fmla="*/ 1 w 24"/>
                <a:gd name="T11" fmla="*/ 0 h 8"/>
                <a:gd name="T12" fmla="*/ 1 w 24"/>
                <a:gd name="T13" fmla="*/ 0 h 8"/>
                <a:gd name="T14" fmla="*/ 1 w 24"/>
                <a:gd name="T15" fmla="*/ 0 h 8"/>
                <a:gd name="T16" fmla="*/ 1 w 24"/>
                <a:gd name="T17" fmla="*/ 0 h 8"/>
                <a:gd name="T18" fmla="*/ 1 w 24"/>
                <a:gd name="T19" fmla="*/ 0 h 8"/>
                <a:gd name="T20" fmla="*/ 1 w 24"/>
                <a:gd name="T21" fmla="*/ 0 h 8"/>
                <a:gd name="T22" fmla="*/ 1 w 24"/>
                <a:gd name="T23" fmla="*/ 0 h 8"/>
                <a:gd name="T24" fmla="*/ 1 w 24"/>
                <a:gd name="T25" fmla="*/ 0 h 8"/>
                <a:gd name="T26" fmla="*/ 1 w 24"/>
                <a:gd name="T27" fmla="*/ 0 h 8"/>
                <a:gd name="T28" fmla="*/ 1 w 24"/>
                <a:gd name="T29" fmla="*/ 0 h 8"/>
                <a:gd name="T30" fmla="*/ 1 w 24"/>
                <a:gd name="T31" fmla="*/ 0 h 8"/>
                <a:gd name="T32" fmla="*/ 1 w 2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8"/>
                <a:gd name="T53" fmla="*/ 24 w 2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8">
                  <a:moveTo>
                    <a:pt x="15" y="0"/>
                  </a:moveTo>
                  <a:lnTo>
                    <a:pt x="11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6" name="Freeform 5621"/>
            <p:cNvSpPr>
              <a:spLocks/>
            </p:cNvSpPr>
            <p:nvPr/>
          </p:nvSpPr>
          <p:spPr bwMode="auto">
            <a:xfrm>
              <a:off x="4943" y="2540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1 h 3"/>
                <a:gd name="T6" fmla="*/ 1 w 9"/>
                <a:gd name="T7" fmla="*/ 1 h 3"/>
                <a:gd name="T8" fmla="*/ 1 w 9"/>
                <a:gd name="T9" fmla="*/ 1 h 3"/>
                <a:gd name="T10" fmla="*/ 0 w 9"/>
                <a:gd name="T11" fmla="*/ 1 h 3"/>
                <a:gd name="T12" fmla="*/ 1 w 9"/>
                <a:gd name="T13" fmla="*/ 1 h 3"/>
                <a:gd name="T14" fmla="*/ 1 w 9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9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7" name="Freeform 5622"/>
            <p:cNvSpPr>
              <a:spLocks/>
            </p:cNvSpPr>
            <p:nvPr/>
          </p:nvSpPr>
          <p:spPr bwMode="auto">
            <a:xfrm>
              <a:off x="4944" y="2540"/>
              <a:ext cx="4" cy="2"/>
            </a:xfrm>
            <a:custGeom>
              <a:avLst/>
              <a:gdLst>
                <a:gd name="T0" fmla="*/ 0 w 8"/>
                <a:gd name="T1" fmla="*/ 1 h 3"/>
                <a:gd name="T2" fmla="*/ 1 w 8"/>
                <a:gd name="T3" fmla="*/ 1 h 3"/>
                <a:gd name="T4" fmla="*/ 1 w 8"/>
                <a:gd name="T5" fmla="*/ 1 h 3"/>
                <a:gd name="T6" fmla="*/ 1 w 8"/>
                <a:gd name="T7" fmla="*/ 1 h 3"/>
                <a:gd name="T8" fmla="*/ 1 w 8"/>
                <a:gd name="T9" fmla="*/ 0 h 3"/>
                <a:gd name="T10" fmla="*/ 0 w 8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8" name="Freeform 5623"/>
            <p:cNvSpPr>
              <a:spLocks/>
            </p:cNvSpPr>
            <p:nvPr/>
          </p:nvSpPr>
          <p:spPr bwMode="auto">
            <a:xfrm>
              <a:off x="4943" y="2540"/>
              <a:ext cx="6" cy="2"/>
            </a:xfrm>
            <a:custGeom>
              <a:avLst/>
              <a:gdLst>
                <a:gd name="T0" fmla="*/ 1 w 10"/>
                <a:gd name="T1" fmla="*/ 1 h 3"/>
                <a:gd name="T2" fmla="*/ 1 w 10"/>
                <a:gd name="T3" fmla="*/ 1 h 3"/>
                <a:gd name="T4" fmla="*/ 1 w 10"/>
                <a:gd name="T5" fmla="*/ 1 h 3"/>
                <a:gd name="T6" fmla="*/ 1 w 10"/>
                <a:gd name="T7" fmla="*/ 0 h 3"/>
                <a:gd name="T8" fmla="*/ 1 w 10"/>
                <a:gd name="T9" fmla="*/ 0 h 3"/>
                <a:gd name="T10" fmla="*/ 1 w 10"/>
                <a:gd name="T11" fmla="*/ 0 h 3"/>
                <a:gd name="T12" fmla="*/ 1 w 10"/>
                <a:gd name="T13" fmla="*/ 1 h 3"/>
                <a:gd name="T14" fmla="*/ 1 w 10"/>
                <a:gd name="T15" fmla="*/ 1 h 3"/>
                <a:gd name="T16" fmla="*/ 1 w 10"/>
                <a:gd name="T17" fmla="*/ 1 h 3"/>
                <a:gd name="T18" fmla="*/ 0 w 10"/>
                <a:gd name="T19" fmla="*/ 1 h 3"/>
                <a:gd name="T20" fmla="*/ 1 w 10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3"/>
                <a:gd name="T35" fmla="*/ 10 w 10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3">
                  <a:moveTo>
                    <a:pt x="5" y="3"/>
                  </a:move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9" name="Freeform 5624"/>
            <p:cNvSpPr>
              <a:spLocks/>
            </p:cNvSpPr>
            <p:nvPr/>
          </p:nvSpPr>
          <p:spPr bwMode="auto">
            <a:xfrm>
              <a:off x="4937" y="2544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1 w 4"/>
                <a:gd name="T5" fmla="*/ 1 h 2"/>
                <a:gd name="T6" fmla="*/ 0 w 4"/>
                <a:gd name="T7" fmla="*/ 1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1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0" name="Freeform 5625"/>
            <p:cNvSpPr>
              <a:spLocks/>
            </p:cNvSpPr>
            <p:nvPr/>
          </p:nvSpPr>
          <p:spPr bwMode="auto">
            <a:xfrm>
              <a:off x="4946" y="2540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1 h 1"/>
                <a:gd name="T4" fmla="*/ 1 w 5"/>
                <a:gd name="T5" fmla="*/ 0 h 1"/>
                <a:gd name="T6" fmla="*/ 1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1" name="Freeform 5626"/>
            <p:cNvSpPr>
              <a:spLocks/>
            </p:cNvSpPr>
            <p:nvPr/>
          </p:nvSpPr>
          <p:spPr bwMode="auto">
            <a:xfrm>
              <a:off x="4923" y="2526"/>
              <a:ext cx="2" cy="1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1 h 1"/>
                <a:gd name="T4" fmla="*/ 0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"/>
                <a:gd name="T23" fmla="*/ 6 w 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2" name="Freeform 5627"/>
            <p:cNvSpPr>
              <a:spLocks/>
            </p:cNvSpPr>
            <p:nvPr/>
          </p:nvSpPr>
          <p:spPr bwMode="auto">
            <a:xfrm>
              <a:off x="4924" y="2549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3" name="Freeform 5628"/>
            <p:cNvSpPr>
              <a:spLocks/>
            </p:cNvSpPr>
            <p:nvPr/>
          </p:nvSpPr>
          <p:spPr bwMode="auto">
            <a:xfrm>
              <a:off x="4922" y="2548"/>
              <a:ext cx="2" cy="2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1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0 w 6"/>
                <a:gd name="T11" fmla="*/ 0 h 4"/>
                <a:gd name="T12" fmla="*/ 0 w 6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4" name="Freeform 5629"/>
            <p:cNvSpPr>
              <a:spLocks/>
            </p:cNvSpPr>
            <p:nvPr/>
          </p:nvSpPr>
          <p:spPr bwMode="auto">
            <a:xfrm>
              <a:off x="4922" y="2535"/>
              <a:ext cx="2" cy="14"/>
            </a:xfrm>
            <a:custGeom>
              <a:avLst/>
              <a:gdLst>
                <a:gd name="T0" fmla="*/ 0 w 6"/>
                <a:gd name="T1" fmla="*/ 1 h 27"/>
                <a:gd name="T2" fmla="*/ 0 w 6"/>
                <a:gd name="T3" fmla="*/ 1 h 27"/>
                <a:gd name="T4" fmla="*/ 0 w 6"/>
                <a:gd name="T5" fmla="*/ 1 h 27"/>
                <a:gd name="T6" fmla="*/ 0 w 6"/>
                <a:gd name="T7" fmla="*/ 1 h 27"/>
                <a:gd name="T8" fmla="*/ 0 w 6"/>
                <a:gd name="T9" fmla="*/ 1 h 27"/>
                <a:gd name="T10" fmla="*/ 0 w 6"/>
                <a:gd name="T11" fmla="*/ 1 h 27"/>
                <a:gd name="T12" fmla="*/ 0 w 6"/>
                <a:gd name="T13" fmla="*/ 1 h 27"/>
                <a:gd name="T14" fmla="*/ 0 w 6"/>
                <a:gd name="T15" fmla="*/ 0 h 27"/>
                <a:gd name="T16" fmla="*/ 0 w 6"/>
                <a:gd name="T17" fmla="*/ 0 h 27"/>
                <a:gd name="T18" fmla="*/ 0 w 6"/>
                <a:gd name="T19" fmla="*/ 0 h 27"/>
                <a:gd name="T20" fmla="*/ 0 w 6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7"/>
                <a:gd name="T35" fmla="*/ 6 w 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7">
                  <a:moveTo>
                    <a:pt x="6" y="20"/>
                  </a:moveTo>
                  <a:lnTo>
                    <a:pt x="6" y="23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5" name="Freeform 5630"/>
            <p:cNvSpPr>
              <a:spLocks/>
            </p:cNvSpPr>
            <p:nvPr/>
          </p:nvSpPr>
          <p:spPr bwMode="auto">
            <a:xfrm>
              <a:off x="4923" y="2536"/>
              <a:ext cx="4" cy="13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 h 26"/>
                <a:gd name="T4" fmla="*/ 0 w 9"/>
                <a:gd name="T5" fmla="*/ 1 h 26"/>
                <a:gd name="T6" fmla="*/ 0 w 9"/>
                <a:gd name="T7" fmla="*/ 1 h 26"/>
                <a:gd name="T8" fmla="*/ 0 w 9"/>
                <a:gd name="T9" fmla="*/ 1 h 26"/>
                <a:gd name="T10" fmla="*/ 0 w 9"/>
                <a:gd name="T11" fmla="*/ 1 h 26"/>
                <a:gd name="T12" fmla="*/ 0 w 9"/>
                <a:gd name="T13" fmla="*/ 1 h 26"/>
                <a:gd name="T14" fmla="*/ 0 w 9"/>
                <a:gd name="T15" fmla="*/ 1 h 26"/>
                <a:gd name="T16" fmla="*/ 0 w 9"/>
                <a:gd name="T17" fmla="*/ 1 h 26"/>
                <a:gd name="T18" fmla="*/ 0 w 9"/>
                <a:gd name="T19" fmla="*/ 1 h 26"/>
                <a:gd name="T20" fmla="*/ 0 w 9"/>
                <a:gd name="T21" fmla="*/ 1 h 26"/>
                <a:gd name="T22" fmla="*/ 0 w 9"/>
                <a:gd name="T23" fmla="*/ 1 h 26"/>
                <a:gd name="T24" fmla="*/ 0 w 9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6"/>
                <a:gd name="T41" fmla="*/ 9 w 9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6">
                  <a:moveTo>
                    <a:pt x="7" y="0"/>
                  </a:moveTo>
                  <a:lnTo>
                    <a:pt x="9" y="2"/>
                  </a:lnTo>
                  <a:lnTo>
                    <a:pt x="9" y="8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6" name="Freeform 5631"/>
            <p:cNvSpPr>
              <a:spLocks/>
            </p:cNvSpPr>
            <p:nvPr/>
          </p:nvSpPr>
          <p:spPr bwMode="auto">
            <a:xfrm>
              <a:off x="4921" y="2529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0 h 18"/>
                <a:gd name="T42" fmla="*/ 1 w 16"/>
                <a:gd name="T43" fmla="*/ 0 h 18"/>
                <a:gd name="T44" fmla="*/ 1 w 16"/>
                <a:gd name="T45" fmla="*/ 1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8"/>
                <a:gd name="T71" fmla="*/ 16 w 16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8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7" name="Freeform 5632"/>
            <p:cNvSpPr>
              <a:spLocks/>
            </p:cNvSpPr>
            <p:nvPr/>
          </p:nvSpPr>
          <p:spPr bwMode="auto">
            <a:xfrm>
              <a:off x="4924" y="2526"/>
              <a:ext cx="1" cy="5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0 h 9"/>
                <a:gd name="T4" fmla="*/ 0 w 2"/>
                <a:gd name="T5" fmla="*/ 1 h 9"/>
                <a:gd name="T6" fmla="*/ 0 w 2"/>
                <a:gd name="T7" fmla="*/ 1 h 9"/>
                <a:gd name="T8" fmla="*/ 0 w 2"/>
                <a:gd name="T9" fmla="*/ 1 h 9"/>
                <a:gd name="T10" fmla="*/ 0 w 2"/>
                <a:gd name="T11" fmla="*/ 1 h 9"/>
                <a:gd name="T12" fmla="*/ 0 w 2"/>
                <a:gd name="T13" fmla="*/ 1 h 9"/>
                <a:gd name="T14" fmla="*/ 1 w 2"/>
                <a:gd name="T15" fmla="*/ 1 h 9"/>
                <a:gd name="T16" fmla="*/ 1 w 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9"/>
                <a:gd name="T29" fmla="*/ 2 w 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8" name="Freeform 5633"/>
            <p:cNvSpPr>
              <a:spLocks/>
            </p:cNvSpPr>
            <p:nvPr/>
          </p:nvSpPr>
          <p:spPr bwMode="auto">
            <a:xfrm>
              <a:off x="4924" y="2526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1 h 7"/>
                <a:gd name="T8" fmla="*/ 0 w 2"/>
                <a:gd name="T9" fmla="*/ 0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9" name="Freeform 5634"/>
            <p:cNvSpPr>
              <a:spLocks/>
            </p:cNvSpPr>
            <p:nvPr/>
          </p:nvSpPr>
          <p:spPr bwMode="auto">
            <a:xfrm>
              <a:off x="4924" y="2526"/>
              <a:ext cx="1" cy="5"/>
            </a:xfrm>
            <a:custGeom>
              <a:avLst/>
              <a:gdLst>
                <a:gd name="T0" fmla="*/ 0 w 4"/>
                <a:gd name="T1" fmla="*/ 1 h 9"/>
                <a:gd name="T2" fmla="*/ 0 w 4"/>
                <a:gd name="T3" fmla="*/ 1 h 9"/>
                <a:gd name="T4" fmla="*/ 0 w 4"/>
                <a:gd name="T5" fmla="*/ 1 h 9"/>
                <a:gd name="T6" fmla="*/ 0 w 4"/>
                <a:gd name="T7" fmla="*/ 0 h 9"/>
                <a:gd name="T8" fmla="*/ 0 w 4"/>
                <a:gd name="T9" fmla="*/ 0 h 9"/>
                <a:gd name="T10" fmla="*/ 0 w 4"/>
                <a:gd name="T11" fmla="*/ 1 h 9"/>
                <a:gd name="T12" fmla="*/ 0 w 4"/>
                <a:gd name="T13" fmla="*/ 1 h 9"/>
                <a:gd name="T14" fmla="*/ 0 w 4"/>
                <a:gd name="T15" fmla="*/ 1 h 9"/>
                <a:gd name="T16" fmla="*/ 0 w 4"/>
                <a:gd name="T17" fmla="*/ 1 h 9"/>
                <a:gd name="T18" fmla="*/ 0 w 4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5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0" name="Freeform 5635"/>
            <p:cNvSpPr>
              <a:spLocks/>
            </p:cNvSpPr>
            <p:nvPr/>
          </p:nvSpPr>
          <p:spPr bwMode="auto">
            <a:xfrm>
              <a:off x="4923" y="2526"/>
              <a:ext cx="2" cy="1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1 h 1"/>
                <a:gd name="T4" fmla="*/ 0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"/>
                <a:gd name="T23" fmla="*/ 6 w 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1" name="Freeform 5636"/>
            <p:cNvSpPr>
              <a:spLocks/>
            </p:cNvSpPr>
            <p:nvPr/>
          </p:nvSpPr>
          <p:spPr bwMode="auto">
            <a:xfrm>
              <a:off x="4924" y="2527"/>
              <a:ext cx="1" cy="2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1 w 2"/>
                <a:gd name="T7" fmla="*/ 0 h 4"/>
                <a:gd name="T8" fmla="*/ 1 w 2"/>
                <a:gd name="T9" fmla="*/ 1 h 4"/>
                <a:gd name="T10" fmla="*/ 1 w 2"/>
                <a:gd name="T11" fmla="*/ 1 h 4"/>
                <a:gd name="T12" fmla="*/ 1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2" name="Freeform 5637"/>
            <p:cNvSpPr>
              <a:spLocks/>
            </p:cNvSpPr>
            <p:nvPr/>
          </p:nvSpPr>
          <p:spPr bwMode="auto">
            <a:xfrm>
              <a:off x="4827" y="2516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8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3" name="Freeform 5638"/>
            <p:cNvSpPr>
              <a:spLocks/>
            </p:cNvSpPr>
            <p:nvPr/>
          </p:nvSpPr>
          <p:spPr bwMode="auto">
            <a:xfrm>
              <a:off x="4828" y="2510"/>
              <a:ext cx="24" cy="12"/>
            </a:xfrm>
            <a:custGeom>
              <a:avLst/>
              <a:gdLst>
                <a:gd name="T0" fmla="*/ 0 w 47"/>
                <a:gd name="T1" fmla="*/ 1 h 24"/>
                <a:gd name="T2" fmla="*/ 1 w 47"/>
                <a:gd name="T3" fmla="*/ 1 h 24"/>
                <a:gd name="T4" fmla="*/ 1 w 47"/>
                <a:gd name="T5" fmla="*/ 1 h 24"/>
                <a:gd name="T6" fmla="*/ 1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4" name="Freeform 5639"/>
            <p:cNvSpPr>
              <a:spLocks/>
            </p:cNvSpPr>
            <p:nvPr/>
          </p:nvSpPr>
          <p:spPr bwMode="auto">
            <a:xfrm>
              <a:off x="4863" y="2529"/>
              <a:ext cx="17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5" name="Freeform 5640"/>
            <p:cNvSpPr>
              <a:spLocks/>
            </p:cNvSpPr>
            <p:nvPr/>
          </p:nvSpPr>
          <p:spPr bwMode="auto">
            <a:xfrm>
              <a:off x="4855" y="2523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3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6" name="Freeform 5641"/>
            <p:cNvSpPr>
              <a:spLocks/>
            </p:cNvSpPr>
            <p:nvPr/>
          </p:nvSpPr>
          <p:spPr bwMode="auto">
            <a:xfrm>
              <a:off x="4853" y="2518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7" name="Freeform 5642"/>
            <p:cNvSpPr>
              <a:spLocks/>
            </p:cNvSpPr>
            <p:nvPr/>
          </p:nvSpPr>
          <p:spPr bwMode="auto">
            <a:xfrm>
              <a:off x="4841" y="2512"/>
              <a:ext cx="26" cy="14"/>
            </a:xfrm>
            <a:custGeom>
              <a:avLst/>
              <a:gdLst>
                <a:gd name="T0" fmla="*/ 0 w 53"/>
                <a:gd name="T1" fmla="*/ 0 h 29"/>
                <a:gd name="T2" fmla="*/ 0 w 53"/>
                <a:gd name="T3" fmla="*/ 0 h 29"/>
                <a:gd name="T4" fmla="*/ 0 w 53"/>
                <a:gd name="T5" fmla="*/ 0 h 29"/>
                <a:gd name="T6" fmla="*/ 0 w 53"/>
                <a:gd name="T7" fmla="*/ 0 h 29"/>
                <a:gd name="T8" fmla="*/ 0 w 5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0" y="14"/>
                  </a:moveTo>
                  <a:lnTo>
                    <a:pt x="26" y="29"/>
                  </a:lnTo>
                  <a:lnTo>
                    <a:pt x="53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8" name="Freeform 5643"/>
            <p:cNvSpPr>
              <a:spLocks/>
            </p:cNvSpPr>
            <p:nvPr/>
          </p:nvSpPr>
          <p:spPr bwMode="auto">
            <a:xfrm>
              <a:off x="4828" y="2518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5" y="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9" name="Freeform 5644"/>
            <p:cNvSpPr>
              <a:spLocks/>
            </p:cNvSpPr>
            <p:nvPr/>
          </p:nvSpPr>
          <p:spPr bwMode="auto">
            <a:xfrm>
              <a:off x="4853" y="2534"/>
              <a:ext cx="6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0 h 14"/>
                <a:gd name="T6" fmla="*/ 1 w 10"/>
                <a:gd name="T7" fmla="*/ 0 h 14"/>
                <a:gd name="T8" fmla="*/ 1 w 10"/>
                <a:gd name="T9" fmla="*/ 1 h 14"/>
                <a:gd name="T10" fmla="*/ 0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0" name="Freeform 5645"/>
            <p:cNvSpPr>
              <a:spLocks/>
            </p:cNvSpPr>
            <p:nvPr/>
          </p:nvSpPr>
          <p:spPr bwMode="auto">
            <a:xfrm>
              <a:off x="4854" y="2535"/>
              <a:ext cx="4" cy="6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1 h 10"/>
                <a:gd name="T4" fmla="*/ 1 w 8"/>
                <a:gd name="T5" fmla="*/ 0 h 10"/>
                <a:gd name="T6" fmla="*/ 1 w 8"/>
                <a:gd name="T7" fmla="*/ 0 h 10"/>
                <a:gd name="T8" fmla="*/ 0 w 8"/>
                <a:gd name="T9" fmla="*/ 1 h 10"/>
                <a:gd name="T10" fmla="*/ 0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1 w 8"/>
                <a:gd name="T19" fmla="*/ 1 h 10"/>
                <a:gd name="T20" fmla="*/ 1 w 8"/>
                <a:gd name="T21" fmla="*/ 1 h 10"/>
                <a:gd name="T22" fmla="*/ 1 w 8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0"/>
                <a:gd name="T38" fmla="*/ 8 w 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0">
                  <a:moveTo>
                    <a:pt x="8" y="5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1" name="Freeform 5646"/>
            <p:cNvSpPr>
              <a:spLocks/>
            </p:cNvSpPr>
            <p:nvPr/>
          </p:nvSpPr>
          <p:spPr bwMode="auto">
            <a:xfrm>
              <a:off x="4829" y="2520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7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2" name="Freeform 5647"/>
            <p:cNvSpPr>
              <a:spLocks/>
            </p:cNvSpPr>
            <p:nvPr/>
          </p:nvSpPr>
          <p:spPr bwMode="auto">
            <a:xfrm>
              <a:off x="4830" y="2522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1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3" name="Freeform 5648"/>
            <p:cNvSpPr>
              <a:spLocks/>
            </p:cNvSpPr>
            <p:nvPr/>
          </p:nvSpPr>
          <p:spPr bwMode="auto">
            <a:xfrm>
              <a:off x="4838" y="2521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4" name="Freeform 5649"/>
            <p:cNvSpPr>
              <a:spLocks/>
            </p:cNvSpPr>
            <p:nvPr/>
          </p:nvSpPr>
          <p:spPr bwMode="auto">
            <a:xfrm>
              <a:off x="4797" y="2534"/>
              <a:ext cx="55" cy="29"/>
            </a:xfrm>
            <a:custGeom>
              <a:avLst/>
              <a:gdLst>
                <a:gd name="T0" fmla="*/ 0 w 110"/>
                <a:gd name="T1" fmla="*/ 0 h 60"/>
                <a:gd name="T2" fmla="*/ 1 w 110"/>
                <a:gd name="T3" fmla="*/ 0 h 60"/>
                <a:gd name="T4" fmla="*/ 1 w 110"/>
                <a:gd name="T5" fmla="*/ 0 h 60"/>
                <a:gd name="T6" fmla="*/ 1 w 110"/>
                <a:gd name="T7" fmla="*/ 0 h 60"/>
                <a:gd name="T8" fmla="*/ 0 w 11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6"/>
                  </a:moveTo>
                  <a:lnTo>
                    <a:pt x="74" y="60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5" name="Freeform 5650"/>
            <p:cNvSpPr>
              <a:spLocks/>
            </p:cNvSpPr>
            <p:nvPr/>
          </p:nvSpPr>
          <p:spPr bwMode="auto">
            <a:xfrm>
              <a:off x="4798" y="2527"/>
              <a:ext cx="24" cy="13"/>
            </a:xfrm>
            <a:custGeom>
              <a:avLst/>
              <a:gdLst>
                <a:gd name="T0" fmla="*/ 0 w 47"/>
                <a:gd name="T1" fmla="*/ 1 h 26"/>
                <a:gd name="T2" fmla="*/ 1 w 47"/>
                <a:gd name="T3" fmla="*/ 1 h 26"/>
                <a:gd name="T4" fmla="*/ 1 w 47"/>
                <a:gd name="T5" fmla="*/ 1 h 26"/>
                <a:gd name="T6" fmla="*/ 1 w 47"/>
                <a:gd name="T7" fmla="*/ 0 h 26"/>
                <a:gd name="T8" fmla="*/ 0 w 47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7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6" name="Freeform 5651"/>
            <p:cNvSpPr>
              <a:spLocks/>
            </p:cNvSpPr>
            <p:nvPr/>
          </p:nvSpPr>
          <p:spPr bwMode="auto">
            <a:xfrm>
              <a:off x="4833" y="2546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7" name="Freeform 5652"/>
            <p:cNvSpPr>
              <a:spLocks/>
            </p:cNvSpPr>
            <p:nvPr/>
          </p:nvSpPr>
          <p:spPr bwMode="auto">
            <a:xfrm>
              <a:off x="4825" y="2541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9"/>
                  </a:moveTo>
                  <a:lnTo>
                    <a:pt x="16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8" name="Freeform 5653"/>
            <p:cNvSpPr>
              <a:spLocks/>
            </p:cNvSpPr>
            <p:nvPr/>
          </p:nvSpPr>
          <p:spPr bwMode="auto">
            <a:xfrm>
              <a:off x="4823" y="2535"/>
              <a:ext cx="18" cy="15"/>
            </a:xfrm>
            <a:custGeom>
              <a:avLst/>
              <a:gdLst>
                <a:gd name="T0" fmla="*/ 1 w 36"/>
                <a:gd name="T1" fmla="*/ 1 h 29"/>
                <a:gd name="T2" fmla="*/ 0 w 36"/>
                <a:gd name="T3" fmla="*/ 1 h 29"/>
                <a:gd name="T4" fmla="*/ 1 w 36"/>
                <a:gd name="T5" fmla="*/ 0 h 29"/>
                <a:gd name="T6" fmla="*/ 1 w 36"/>
                <a:gd name="T7" fmla="*/ 1 h 29"/>
                <a:gd name="T8" fmla="*/ 1 w 36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4" y="29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9" name="Freeform 5654"/>
            <p:cNvSpPr>
              <a:spLocks/>
            </p:cNvSpPr>
            <p:nvPr/>
          </p:nvSpPr>
          <p:spPr bwMode="auto">
            <a:xfrm>
              <a:off x="4810" y="2529"/>
              <a:ext cx="27" cy="14"/>
            </a:xfrm>
            <a:custGeom>
              <a:avLst/>
              <a:gdLst>
                <a:gd name="T0" fmla="*/ 0 w 54"/>
                <a:gd name="T1" fmla="*/ 0 h 29"/>
                <a:gd name="T2" fmla="*/ 1 w 54"/>
                <a:gd name="T3" fmla="*/ 0 h 29"/>
                <a:gd name="T4" fmla="*/ 1 w 54"/>
                <a:gd name="T5" fmla="*/ 0 h 29"/>
                <a:gd name="T6" fmla="*/ 1 w 54"/>
                <a:gd name="T7" fmla="*/ 0 h 29"/>
                <a:gd name="T8" fmla="*/ 0 w 5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"/>
                <a:gd name="T17" fmla="*/ 54 w 5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">
                  <a:moveTo>
                    <a:pt x="0" y="16"/>
                  </a:moveTo>
                  <a:lnTo>
                    <a:pt x="25" y="29"/>
                  </a:lnTo>
                  <a:lnTo>
                    <a:pt x="54" y="13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0" name="Freeform 5655"/>
            <p:cNvSpPr>
              <a:spLocks/>
            </p:cNvSpPr>
            <p:nvPr/>
          </p:nvSpPr>
          <p:spPr bwMode="auto">
            <a:xfrm>
              <a:off x="4798" y="2535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8" y="9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1" name="Freeform 5656"/>
            <p:cNvSpPr>
              <a:spLocks/>
            </p:cNvSpPr>
            <p:nvPr/>
          </p:nvSpPr>
          <p:spPr bwMode="auto">
            <a:xfrm>
              <a:off x="4824" y="2552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2" name="Freeform 5657"/>
            <p:cNvSpPr>
              <a:spLocks/>
            </p:cNvSpPr>
            <p:nvPr/>
          </p:nvSpPr>
          <p:spPr bwMode="auto">
            <a:xfrm>
              <a:off x="4825" y="2553"/>
              <a:ext cx="2" cy="6"/>
            </a:xfrm>
            <a:custGeom>
              <a:avLst/>
              <a:gdLst>
                <a:gd name="T0" fmla="*/ 0 w 5"/>
                <a:gd name="T1" fmla="*/ 1 h 11"/>
                <a:gd name="T2" fmla="*/ 0 w 5"/>
                <a:gd name="T3" fmla="*/ 0 h 11"/>
                <a:gd name="T4" fmla="*/ 0 w 5"/>
                <a:gd name="T5" fmla="*/ 0 h 11"/>
                <a:gd name="T6" fmla="*/ 0 w 5"/>
                <a:gd name="T7" fmla="*/ 0 h 11"/>
                <a:gd name="T8" fmla="*/ 0 w 5"/>
                <a:gd name="T9" fmla="*/ 1 h 11"/>
                <a:gd name="T10" fmla="*/ 0 w 5"/>
                <a:gd name="T11" fmla="*/ 1 h 11"/>
                <a:gd name="T12" fmla="*/ 0 w 5"/>
                <a:gd name="T13" fmla="*/ 1 h 11"/>
                <a:gd name="T14" fmla="*/ 0 w 5"/>
                <a:gd name="T15" fmla="*/ 1 h 11"/>
                <a:gd name="T16" fmla="*/ 0 w 5"/>
                <a:gd name="T17" fmla="*/ 1 h 11"/>
                <a:gd name="T18" fmla="*/ 0 w 5"/>
                <a:gd name="T19" fmla="*/ 1 h 11"/>
                <a:gd name="T20" fmla="*/ 0 w 5"/>
                <a:gd name="T21" fmla="*/ 1 h 11"/>
                <a:gd name="T22" fmla="*/ 0 w 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1"/>
                <a:gd name="T38" fmla="*/ 5 w 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1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3" name="Freeform 5658"/>
            <p:cNvSpPr>
              <a:spLocks/>
            </p:cNvSpPr>
            <p:nvPr/>
          </p:nvSpPr>
          <p:spPr bwMode="auto">
            <a:xfrm>
              <a:off x="4799" y="2538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4" name="Freeform 5659"/>
            <p:cNvSpPr>
              <a:spLocks/>
            </p:cNvSpPr>
            <p:nvPr/>
          </p:nvSpPr>
          <p:spPr bwMode="auto">
            <a:xfrm>
              <a:off x="4800" y="2539"/>
              <a:ext cx="3" cy="5"/>
            </a:xfrm>
            <a:custGeom>
              <a:avLst/>
              <a:gdLst>
                <a:gd name="T0" fmla="*/ 1 w 6"/>
                <a:gd name="T1" fmla="*/ 0 h 11"/>
                <a:gd name="T2" fmla="*/ 1 w 6"/>
                <a:gd name="T3" fmla="*/ 0 h 11"/>
                <a:gd name="T4" fmla="*/ 1 w 6"/>
                <a:gd name="T5" fmla="*/ 0 h 11"/>
                <a:gd name="T6" fmla="*/ 0 w 6"/>
                <a:gd name="T7" fmla="*/ 0 h 11"/>
                <a:gd name="T8" fmla="*/ 0 w 6"/>
                <a:gd name="T9" fmla="*/ 0 h 11"/>
                <a:gd name="T10" fmla="*/ 0 w 6"/>
                <a:gd name="T11" fmla="*/ 0 h 11"/>
                <a:gd name="T12" fmla="*/ 1 w 6"/>
                <a:gd name="T13" fmla="*/ 0 h 11"/>
                <a:gd name="T14" fmla="*/ 1 w 6"/>
                <a:gd name="T15" fmla="*/ 0 h 11"/>
                <a:gd name="T16" fmla="*/ 1 w 6"/>
                <a:gd name="T17" fmla="*/ 0 h 11"/>
                <a:gd name="T18" fmla="*/ 1 w 6"/>
                <a:gd name="T19" fmla="*/ 0 h 11"/>
                <a:gd name="T20" fmla="*/ 1 w 6"/>
                <a:gd name="T21" fmla="*/ 0 h 11"/>
                <a:gd name="T22" fmla="*/ 1 w 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5" name="Freeform 5660"/>
            <p:cNvSpPr>
              <a:spLocks/>
            </p:cNvSpPr>
            <p:nvPr/>
          </p:nvSpPr>
          <p:spPr bwMode="auto">
            <a:xfrm>
              <a:off x="4807" y="2538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6" name="Freeform 5661"/>
            <p:cNvSpPr>
              <a:spLocks/>
            </p:cNvSpPr>
            <p:nvPr/>
          </p:nvSpPr>
          <p:spPr bwMode="auto">
            <a:xfrm>
              <a:off x="4766" y="2551"/>
              <a:ext cx="55" cy="30"/>
            </a:xfrm>
            <a:custGeom>
              <a:avLst/>
              <a:gdLst>
                <a:gd name="T0" fmla="*/ 0 w 110"/>
                <a:gd name="T1" fmla="*/ 0 h 62"/>
                <a:gd name="T2" fmla="*/ 1 w 110"/>
                <a:gd name="T3" fmla="*/ 0 h 62"/>
                <a:gd name="T4" fmla="*/ 1 w 110"/>
                <a:gd name="T5" fmla="*/ 0 h 62"/>
                <a:gd name="T6" fmla="*/ 1 w 110"/>
                <a:gd name="T7" fmla="*/ 0 h 62"/>
                <a:gd name="T8" fmla="*/ 0 w 11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2"/>
                <a:gd name="T17" fmla="*/ 110 w 11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2">
                  <a:moveTo>
                    <a:pt x="0" y="17"/>
                  </a:moveTo>
                  <a:lnTo>
                    <a:pt x="74" y="62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7" name="Freeform 5662"/>
            <p:cNvSpPr>
              <a:spLocks/>
            </p:cNvSpPr>
            <p:nvPr/>
          </p:nvSpPr>
          <p:spPr bwMode="auto">
            <a:xfrm>
              <a:off x="4768" y="2545"/>
              <a:ext cx="23" cy="12"/>
            </a:xfrm>
            <a:custGeom>
              <a:avLst/>
              <a:gdLst>
                <a:gd name="T0" fmla="*/ 0 w 46"/>
                <a:gd name="T1" fmla="*/ 1 h 23"/>
                <a:gd name="T2" fmla="*/ 1 w 46"/>
                <a:gd name="T3" fmla="*/ 1 h 23"/>
                <a:gd name="T4" fmla="*/ 1 w 46"/>
                <a:gd name="T5" fmla="*/ 1 h 23"/>
                <a:gd name="T6" fmla="*/ 1 w 46"/>
                <a:gd name="T7" fmla="*/ 0 h 23"/>
                <a:gd name="T8" fmla="*/ 0 w 46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0" y="16"/>
                  </a:moveTo>
                  <a:lnTo>
                    <a:pt x="16" y="23"/>
                  </a:lnTo>
                  <a:lnTo>
                    <a:pt x="46" y="5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8" name="Freeform 5663"/>
            <p:cNvSpPr>
              <a:spLocks/>
            </p:cNvSpPr>
            <p:nvPr/>
          </p:nvSpPr>
          <p:spPr bwMode="auto">
            <a:xfrm>
              <a:off x="4803" y="2563"/>
              <a:ext cx="17" cy="16"/>
            </a:xfrm>
            <a:custGeom>
              <a:avLst/>
              <a:gdLst>
                <a:gd name="T0" fmla="*/ 1 w 34"/>
                <a:gd name="T1" fmla="*/ 1 h 30"/>
                <a:gd name="T2" fmla="*/ 0 w 34"/>
                <a:gd name="T3" fmla="*/ 1 h 30"/>
                <a:gd name="T4" fmla="*/ 1 w 34"/>
                <a:gd name="T5" fmla="*/ 0 h 30"/>
                <a:gd name="T6" fmla="*/ 1 w 34"/>
                <a:gd name="T7" fmla="*/ 1 h 30"/>
                <a:gd name="T8" fmla="*/ 1 w 3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2" y="3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9" name="Freeform 5664"/>
            <p:cNvSpPr>
              <a:spLocks/>
            </p:cNvSpPr>
            <p:nvPr/>
          </p:nvSpPr>
          <p:spPr bwMode="auto">
            <a:xfrm>
              <a:off x="4794" y="2558"/>
              <a:ext cx="25" cy="15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8" y="30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0" name="Freeform 5665"/>
            <p:cNvSpPr>
              <a:spLocks/>
            </p:cNvSpPr>
            <p:nvPr/>
          </p:nvSpPr>
          <p:spPr bwMode="auto">
            <a:xfrm>
              <a:off x="4793" y="2553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1" name="Freeform 5666"/>
            <p:cNvSpPr>
              <a:spLocks/>
            </p:cNvSpPr>
            <p:nvPr/>
          </p:nvSpPr>
          <p:spPr bwMode="auto">
            <a:xfrm>
              <a:off x="4780" y="2547"/>
              <a:ext cx="27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2" name="Freeform 5667"/>
            <p:cNvSpPr>
              <a:spLocks/>
            </p:cNvSpPr>
            <p:nvPr/>
          </p:nvSpPr>
          <p:spPr bwMode="auto">
            <a:xfrm>
              <a:off x="4768" y="2553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25" y="2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3" name="Freeform 5668"/>
            <p:cNvSpPr>
              <a:spLocks/>
            </p:cNvSpPr>
            <p:nvPr/>
          </p:nvSpPr>
          <p:spPr bwMode="auto">
            <a:xfrm>
              <a:off x="4793" y="2570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4" name="Freeform 5669"/>
            <p:cNvSpPr>
              <a:spLocks/>
            </p:cNvSpPr>
            <p:nvPr/>
          </p:nvSpPr>
          <p:spPr bwMode="auto">
            <a:xfrm>
              <a:off x="4794" y="2570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0 w 7"/>
                <a:gd name="T7" fmla="*/ 1 h 11"/>
                <a:gd name="T8" fmla="*/ 0 w 7"/>
                <a:gd name="T9" fmla="*/ 1 h 11"/>
                <a:gd name="T10" fmla="*/ 0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5" y="5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5" name="Freeform 5670"/>
            <p:cNvSpPr>
              <a:spLocks/>
            </p:cNvSpPr>
            <p:nvPr/>
          </p:nvSpPr>
          <p:spPr bwMode="auto">
            <a:xfrm>
              <a:off x="4769" y="2555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6" name="Freeform 5671"/>
            <p:cNvSpPr>
              <a:spLocks/>
            </p:cNvSpPr>
            <p:nvPr/>
          </p:nvSpPr>
          <p:spPr bwMode="auto">
            <a:xfrm>
              <a:off x="4770" y="2556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6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7" name="Freeform 5672"/>
            <p:cNvSpPr>
              <a:spLocks/>
            </p:cNvSpPr>
            <p:nvPr/>
          </p:nvSpPr>
          <p:spPr bwMode="auto">
            <a:xfrm>
              <a:off x="4777" y="255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1 w 28"/>
                <a:gd name="T3" fmla="*/ 1 h 22"/>
                <a:gd name="T4" fmla="*/ 1 w 28"/>
                <a:gd name="T5" fmla="*/ 1 h 22"/>
                <a:gd name="T6" fmla="*/ 0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7" y="0"/>
                  </a:moveTo>
                  <a:lnTo>
                    <a:pt x="27" y="11"/>
                  </a:lnTo>
                  <a:lnTo>
                    <a:pt x="28" y="2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8" name="Freeform 5673"/>
            <p:cNvSpPr>
              <a:spLocks/>
            </p:cNvSpPr>
            <p:nvPr/>
          </p:nvSpPr>
          <p:spPr bwMode="auto">
            <a:xfrm>
              <a:off x="4736" y="2569"/>
              <a:ext cx="55" cy="29"/>
            </a:xfrm>
            <a:custGeom>
              <a:avLst/>
              <a:gdLst>
                <a:gd name="T0" fmla="*/ 0 w 109"/>
                <a:gd name="T1" fmla="*/ 0 h 60"/>
                <a:gd name="T2" fmla="*/ 1 w 109"/>
                <a:gd name="T3" fmla="*/ 0 h 60"/>
                <a:gd name="T4" fmla="*/ 1 w 109"/>
                <a:gd name="T5" fmla="*/ 0 h 60"/>
                <a:gd name="T6" fmla="*/ 1 w 109"/>
                <a:gd name="T7" fmla="*/ 0 h 60"/>
                <a:gd name="T8" fmla="*/ 0 w 10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0"/>
                <a:gd name="T17" fmla="*/ 109 w 109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0">
                  <a:moveTo>
                    <a:pt x="0" y="17"/>
                  </a:moveTo>
                  <a:lnTo>
                    <a:pt x="73" y="60"/>
                  </a:lnTo>
                  <a:lnTo>
                    <a:pt x="109" y="40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9" name="Freeform 5674"/>
            <p:cNvSpPr>
              <a:spLocks/>
            </p:cNvSpPr>
            <p:nvPr/>
          </p:nvSpPr>
          <p:spPr bwMode="auto">
            <a:xfrm>
              <a:off x="4737" y="2562"/>
              <a:ext cx="24" cy="12"/>
            </a:xfrm>
            <a:custGeom>
              <a:avLst/>
              <a:gdLst>
                <a:gd name="T0" fmla="*/ 0 w 47"/>
                <a:gd name="T1" fmla="*/ 1 h 23"/>
                <a:gd name="T2" fmla="*/ 1 w 47"/>
                <a:gd name="T3" fmla="*/ 1 h 23"/>
                <a:gd name="T4" fmla="*/ 1 w 47"/>
                <a:gd name="T5" fmla="*/ 1 h 23"/>
                <a:gd name="T6" fmla="*/ 1 w 47"/>
                <a:gd name="T7" fmla="*/ 0 h 23"/>
                <a:gd name="T8" fmla="*/ 0 w 4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7" y="23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0" name="Freeform 5675"/>
            <p:cNvSpPr>
              <a:spLocks/>
            </p:cNvSpPr>
            <p:nvPr/>
          </p:nvSpPr>
          <p:spPr bwMode="auto">
            <a:xfrm>
              <a:off x="4772" y="2581"/>
              <a:ext cx="17" cy="15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1" y="28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1" name="Freeform 5676"/>
            <p:cNvSpPr>
              <a:spLocks/>
            </p:cNvSpPr>
            <p:nvPr/>
          </p:nvSpPr>
          <p:spPr bwMode="auto">
            <a:xfrm>
              <a:off x="4764" y="2576"/>
              <a:ext cx="25" cy="15"/>
            </a:xfrm>
            <a:custGeom>
              <a:avLst/>
              <a:gdLst>
                <a:gd name="T0" fmla="*/ 0 w 49"/>
                <a:gd name="T1" fmla="*/ 1 h 30"/>
                <a:gd name="T2" fmla="*/ 1 w 49"/>
                <a:gd name="T3" fmla="*/ 1 h 30"/>
                <a:gd name="T4" fmla="*/ 1 w 49"/>
                <a:gd name="T5" fmla="*/ 1 h 30"/>
                <a:gd name="T6" fmla="*/ 1 w 49"/>
                <a:gd name="T7" fmla="*/ 0 h 30"/>
                <a:gd name="T8" fmla="*/ 0 w 4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0"/>
                <a:gd name="T17" fmla="*/ 49 w 4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0">
                  <a:moveTo>
                    <a:pt x="0" y="18"/>
                  </a:moveTo>
                  <a:lnTo>
                    <a:pt x="17" y="30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2" name="Freeform 5677"/>
            <p:cNvSpPr>
              <a:spLocks/>
            </p:cNvSpPr>
            <p:nvPr/>
          </p:nvSpPr>
          <p:spPr bwMode="auto">
            <a:xfrm>
              <a:off x="4762" y="2570"/>
              <a:ext cx="18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" y="29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3" name="Freeform 5678"/>
            <p:cNvSpPr>
              <a:spLocks/>
            </p:cNvSpPr>
            <p:nvPr/>
          </p:nvSpPr>
          <p:spPr bwMode="auto">
            <a:xfrm>
              <a:off x="4750" y="2564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4" name="Freeform 5679"/>
            <p:cNvSpPr>
              <a:spLocks/>
            </p:cNvSpPr>
            <p:nvPr/>
          </p:nvSpPr>
          <p:spPr bwMode="auto">
            <a:xfrm>
              <a:off x="4737" y="2570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1" y="41"/>
                  </a:lnTo>
                  <a:lnTo>
                    <a:pt x="54" y="29"/>
                  </a:lnTo>
                  <a:lnTo>
                    <a:pt x="51" y="16"/>
                  </a:lnTo>
                  <a:lnTo>
                    <a:pt x="26" y="4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5" name="Freeform 5680"/>
            <p:cNvSpPr>
              <a:spLocks/>
            </p:cNvSpPr>
            <p:nvPr/>
          </p:nvSpPr>
          <p:spPr bwMode="auto">
            <a:xfrm>
              <a:off x="4762" y="2588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6" name="Freeform 5681"/>
            <p:cNvSpPr>
              <a:spLocks/>
            </p:cNvSpPr>
            <p:nvPr/>
          </p:nvSpPr>
          <p:spPr bwMode="auto">
            <a:xfrm>
              <a:off x="4763" y="2588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7" name="Freeform 5682"/>
            <p:cNvSpPr>
              <a:spLocks/>
            </p:cNvSpPr>
            <p:nvPr/>
          </p:nvSpPr>
          <p:spPr bwMode="auto">
            <a:xfrm>
              <a:off x="4738" y="2573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0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1 w 11"/>
                <a:gd name="T17" fmla="*/ 0 h 15"/>
                <a:gd name="T18" fmla="*/ 1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5"/>
                <a:gd name="T38" fmla="*/ 11 w 11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5">
                  <a:moveTo>
                    <a:pt x="9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8" name="Freeform 5683"/>
            <p:cNvSpPr>
              <a:spLocks/>
            </p:cNvSpPr>
            <p:nvPr/>
          </p:nvSpPr>
          <p:spPr bwMode="auto">
            <a:xfrm>
              <a:off x="4739" y="2574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9" name="Freeform 5684"/>
            <p:cNvSpPr>
              <a:spLocks/>
            </p:cNvSpPr>
            <p:nvPr/>
          </p:nvSpPr>
          <p:spPr bwMode="auto">
            <a:xfrm>
              <a:off x="4747" y="2573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0" name="Freeform 5685"/>
            <p:cNvSpPr>
              <a:spLocks/>
            </p:cNvSpPr>
            <p:nvPr/>
          </p:nvSpPr>
          <p:spPr bwMode="auto">
            <a:xfrm>
              <a:off x="4764" y="2480"/>
              <a:ext cx="55" cy="30"/>
            </a:xfrm>
            <a:custGeom>
              <a:avLst/>
              <a:gdLst>
                <a:gd name="T0" fmla="*/ 0 w 110"/>
                <a:gd name="T1" fmla="*/ 0 h 61"/>
                <a:gd name="T2" fmla="*/ 1 w 110"/>
                <a:gd name="T3" fmla="*/ 0 h 61"/>
                <a:gd name="T4" fmla="*/ 1 w 110"/>
                <a:gd name="T5" fmla="*/ 0 h 61"/>
                <a:gd name="T6" fmla="*/ 1 w 110"/>
                <a:gd name="T7" fmla="*/ 0 h 61"/>
                <a:gd name="T8" fmla="*/ 0 w 11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1" name="Freeform 5686"/>
            <p:cNvSpPr>
              <a:spLocks/>
            </p:cNvSpPr>
            <p:nvPr/>
          </p:nvSpPr>
          <p:spPr bwMode="auto">
            <a:xfrm>
              <a:off x="4765" y="2473"/>
              <a:ext cx="24" cy="13"/>
            </a:xfrm>
            <a:custGeom>
              <a:avLst/>
              <a:gdLst>
                <a:gd name="T0" fmla="*/ 0 w 49"/>
                <a:gd name="T1" fmla="*/ 1 h 26"/>
                <a:gd name="T2" fmla="*/ 0 w 49"/>
                <a:gd name="T3" fmla="*/ 1 h 26"/>
                <a:gd name="T4" fmla="*/ 0 w 49"/>
                <a:gd name="T5" fmla="*/ 1 h 26"/>
                <a:gd name="T6" fmla="*/ 0 w 49"/>
                <a:gd name="T7" fmla="*/ 0 h 26"/>
                <a:gd name="T8" fmla="*/ 0 w 49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6"/>
                <a:gd name="T17" fmla="*/ 49 w 4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6">
                  <a:moveTo>
                    <a:pt x="0" y="18"/>
                  </a:moveTo>
                  <a:lnTo>
                    <a:pt x="18" y="26"/>
                  </a:lnTo>
                  <a:lnTo>
                    <a:pt x="49" y="8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2" name="Freeform 5687"/>
            <p:cNvSpPr>
              <a:spLocks/>
            </p:cNvSpPr>
            <p:nvPr/>
          </p:nvSpPr>
          <p:spPr bwMode="auto">
            <a:xfrm>
              <a:off x="4800" y="2492"/>
              <a:ext cx="17" cy="15"/>
            </a:xfrm>
            <a:custGeom>
              <a:avLst/>
              <a:gdLst>
                <a:gd name="T0" fmla="*/ 0 w 35"/>
                <a:gd name="T1" fmla="*/ 1 h 29"/>
                <a:gd name="T2" fmla="*/ 0 w 35"/>
                <a:gd name="T3" fmla="*/ 1 h 29"/>
                <a:gd name="T4" fmla="*/ 0 w 35"/>
                <a:gd name="T5" fmla="*/ 0 h 29"/>
                <a:gd name="T6" fmla="*/ 0 w 35"/>
                <a:gd name="T7" fmla="*/ 1 h 29"/>
                <a:gd name="T8" fmla="*/ 0 w 35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5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3" name="Freeform 5688"/>
            <p:cNvSpPr>
              <a:spLocks/>
            </p:cNvSpPr>
            <p:nvPr/>
          </p:nvSpPr>
          <p:spPr bwMode="auto">
            <a:xfrm>
              <a:off x="4792" y="2487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6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4" name="Freeform 5689"/>
            <p:cNvSpPr>
              <a:spLocks/>
            </p:cNvSpPr>
            <p:nvPr/>
          </p:nvSpPr>
          <p:spPr bwMode="auto">
            <a:xfrm>
              <a:off x="4790" y="2482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5" name="Freeform 5690"/>
            <p:cNvSpPr>
              <a:spLocks/>
            </p:cNvSpPr>
            <p:nvPr/>
          </p:nvSpPr>
          <p:spPr bwMode="auto">
            <a:xfrm>
              <a:off x="4778" y="2475"/>
              <a:ext cx="26" cy="15"/>
            </a:xfrm>
            <a:custGeom>
              <a:avLst/>
              <a:gdLst>
                <a:gd name="T0" fmla="*/ 0 w 53"/>
                <a:gd name="T1" fmla="*/ 0 h 31"/>
                <a:gd name="T2" fmla="*/ 0 w 53"/>
                <a:gd name="T3" fmla="*/ 0 h 31"/>
                <a:gd name="T4" fmla="*/ 0 w 53"/>
                <a:gd name="T5" fmla="*/ 0 h 31"/>
                <a:gd name="T6" fmla="*/ 0 w 53"/>
                <a:gd name="T7" fmla="*/ 0 h 31"/>
                <a:gd name="T8" fmla="*/ 0 w 5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1"/>
                <a:gd name="T17" fmla="*/ 53 w 5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1">
                  <a:moveTo>
                    <a:pt x="0" y="16"/>
                  </a:moveTo>
                  <a:lnTo>
                    <a:pt x="26" y="31"/>
                  </a:lnTo>
                  <a:lnTo>
                    <a:pt x="53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6" name="Freeform 5691"/>
            <p:cNvSpPr>
              <a:spLocks/>
            </p:cNvSpPr>
            <p:nvPr/>
          </p:nvSpPr>
          <p:spPr bwMode="auto">
            <a:xfrm>
              <a:off x="4765" y="2482"/>
              <a:ext cx="36" cy="25"/>
            </a:xfrm>
            <a:custGeom>
              <a:avLst/>
              <a:gdLst>
                <a:gd name="T0" fmla="*/ 1 w 72"/>
                <a:gd name="T1" fmla="*/ 1 h 49"/>
                <a:gd name="T2" fmla="*/ 1 w 72"/>
                <a:gd name="T3" fmla="*/ 1 h 49"/>
                <a:gd name="T4" fmla="*/ 1 w 72"/>
                <a:gd name="T5" fmla="*/ 1 h 49"/>
                <a:gd name="T6" fmla="*/ 1 w 72"/>
                <a:gd name="T7" fmla="*/ 1 h 49"/>
                <a:gd name="T8" fmla="*/ 1 w 72"/>
                <a:gd name="T9" fmla="*/ 1 h 49"/>
                <a:gd name="T10" fmla="*/ 1 w 72"/>
                <a:gd name="T11" fmla="*/ 1 h 49"/>
                <a:gd name="T12" fmla="*/ 0 w 72"/>
                <a:gd name="T13" fmla="*/ 0 h 49"/>
                <a:gd name="T14" fmla="*/ 0 w 72"/>
                <a:gd name="T15" fmla="*/ 1 h 49"/>
                <a:gd name="T16" fmla="*/ 1 w 72"/>
                <a:gd name="T17" fmla="*/ 1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9"/>
                <a:gd name="T29" fmla="*/ 72 w 7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9">
                  <a:moveTo>
                    <a:pt x="72" y="49"/>
                  </a:moveTo>
                  <a:lnTo>
                    <a:pt x="70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5" y="2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7" name="Freeform 5692"/>
            <p:cNvSpPr>
              <a:spLocks/>
            </p:cNvSpPr>
            <p:nvPr/>
          </p:nvSpPr>
          <p:spPr bwMode="auto">
            <a:xfrm>
              <a:off x="4791" y="2498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0 w 9"/>
                <a:gd name="T7" fmla="*/ 1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8" y="5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8" name="Freeform 5693"/>
            <p:cNvSpPr>
              <a:spLocks/>
            </p:cNvSpPr>
            <p:nvPr/>
          </p:nvSpPr>
          <p:spPr bwMode="auto">
            <a:xfrm>
              <a:off x="4791" y="2499"/>
              <a:ext cx="4" cy="6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1 h 10"/>
                <a:gd name="T4" fmla="*/ 1 w 8"/>
                <a:gd name="T5" fmla="*/ 0 h 10"/>
                <a:gd name="T6" fmla="*/ 1 w 8"/>
                <a:gd name="T7" fmla="*/ 0 h 10"/>
                <a:gd name="T8" fmla="*/ 1 w 8"/>
                <a:gd name="T9" fmla="*/ 1 h 10"/>
                <a:gd name="T10" fmla="*/ 0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1 w 8"/>
                <a:gd name="T19" fmla="*/ 1 h 10"/>
                <a:gd name="T20" fmla="*/ 1 w 8"/>
                <a:gd name="T21" fmla="*/ 1 h 10"/>
                <a:gd name="T22" fmla="*/ 1 w 8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0"/>
                <a:gd name="T38" fmla="*/ 8 w 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0">
                  <a:moveTo>
                    <a:pt x="8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9" name="Freeform 5694"/>
            <p:cNvSpPr>
              <a:spLocks/>
            </p:cNvSpPr>
            <p:nvPr/>
          </p:nvSpPr>
          <p:spPr bwMode="auto">
            <a:xfrm>
              <a:off x="4767" y="2484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1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7" y="5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0" name="Freeform 5695"/>
            <p:cNvSpPr>
              <a:spLocks/>
            </p:cNvSpPr>
            <p:nvPr/>
          </p:nvSpPr>
          <p:spPr bwMode="auto">
            <a:xfrm>
              <a:off x="4767" y="2485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1 w 7"/>
                <a:gd name="T9" fmla="*/ 0 h 11"/>
                <a:gd name="T10" fmla="*/ 0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1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1" name="Freeform 5696"/>
            <p:cNvSpPr>
              <a:spLocks/>
            </p:cNvSpPr>
            <p:nvPr/>
          </p:nvSpPr>
          <p:spPr bwMode="auto">
            <a:xfrm>
              <a:off x="4775" y="2484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2" name="Freeform 5697"/>
            <p:cNvSpPr>
              <a:spLocks/>
            </p:cNvSpPr>
            <p:nvPr/>
          </p:nvSpPr>
          <p:spPr bwMode="auto">
            <a:xfrm>
              <a:off x="4734" y="2498"/>
              <a:ext cx="55" cy="29"/>
            </a:xfrm>
            <a:custGeom>
              <a:avLst/>
              <a:gdLst>
                <a:gd name="T0" fmla="*/ 0 w 110"/>
                <a:gd name="T1" fmla="*/ 0 h 59"/>
                <a:gd name="T2" fmla="*/ 1 w 110"/>
                <a:gd name="T3" fmla="*/ 0 h 59"/>
                <a:gd name="T4" fmla="*/ 1 w 110"/>
                <a:gd name="T5" fmla="*/ 0 h 59"/>
                <a:gd name="T6" fmla="*/ 1 w 110"/>
                <a:gd name="T7" fmla="*/ 0 h 59"/>
                <a:gd name="T8" fmla="*/ 0 w 11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38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3" name="Freeform 5698"/>
            <p:cNvSpPr>
              <a:spLocks/>
            </p:cNvSpPr>
            <p:nvPr/>
          </p:nvSpPr>
          <p:spPr bwMode="auto">
            <a:xfrm>
              <a:off x="4735" y="2491"/>
              <a:ext cx="24" cy="12"/>
            </a:xfrm>
            <a:custGeom>
              <a:avLst/>
              <a:gdLst>
                <a:gd name="T0" fmla="*/ 0 w 47"/>
                <a:gd name="T1" fmla="*/ 1 h 24"/>
                <a:gd name="T2" fmla="*/ 1 w 47"/>
                <a:gd name="T3" fmla="*/ 1 h 24"/>
                <a:gd name="T4" fmla="*/ 1 w 47"/>
                <a:gd name="T5" fmla="*/ 1 h 24"/>
                <a:gd name="T6" fmla="*/ 1 w 47"/>
                <a:gd name="T7" fmla="*/ 0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4" name="Freeform 5699"/>
            <p:cNvSpPr>
              <a:spLocks/>
            </p:cNvSpPr>
            <p:nvPr/>
          </p:nvSpPr>
          <p:spPr bwMode="auto">
            <a:xfrm>
              <a:off x="4771" y="2510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5" name="Freeform 5700"/>
            <p:cNvSpPr>
              <a:spLocks/>
            </p:cNvSpPr>
            <p:nvPr/>
          </p:nvSpPr>
          <p:spPr bwMode="auto">
            <a:xfrm>
              <a:off x="4762" y="2504"/>
              <a:ext cx="25" cy="15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8" y="30"/>
                  </a:lnTo>
                  <a:lnTo>
                    <a:pt x="50" y="1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6" name="Freeform 5701"/>
            <p:cNvSpPr>
              <a:spLocks/>
            </p:cNvSpPr>
            <p:nvPr/>
          </p:nvSpPr>
          <p:spPr bwMode="auto">
            <a:xfrm>
              <a:off x="4760" y="2499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" name="Freeform 5702"/>
            <p:cNvSpPr>
              <a:spLocks/>
            </p:cNvSpPr>
            <p:nvPr/>
          </p:nvSpPr>
          <p:spPr bwMode="auto">
            <a:xfrm>
              <a:off x="4748" y="2493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3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8" name="Freeform 5703"/>
            <p:cNvSpPr>
              <a:spLocks/>
            </p:cNvSpPr>
            <p:nvPr/>
          </p:nvSpPr>
          <p:spPr bwMode="auto">
            <a:xfrm>
              <a:off x="4735" y="2499"/>
              <a:ext cx="36" cy="26"/>
            </a:xfrm>
            <a:custGeom>
              <a:avLst/>
              <a:gdLst>
                <a:gd name="T0" fmla="*/ 0 w 74"/>
                <a:gd name="T1" fmla="*/ 1 h 50"/>
                <a:gd name="T2" fmla="*/ 0 w 74"/>
                <a:gd name="T3" fmla="*/ 1 h 50"/>
                <a:gd name="T4" fmla="*/ 0 w 74"/>
                <a:gd name="T5" fmla="*/ 1 h 50"/>
                <a:gd name="T6" fmla="*/ 0 w 74"/>
                <a:gd name="T7" fmla="*/ 1 h 50"/>
                <a:gd name="T8" fmla="*/ 0 w 74"/>
                <a:gd name="T9" fmla="*/ 1 h 50"/>
                <a:gd name="T10" fmla="*/ 0 w 74"/>
                <a:gd name="T11" fmla="*/ 1 h 50"/>
                <a:gd name="T12" fmla="*/ 0 w 74"/>
                <a:gd name="T13" fmla="*/ 0 h 50"/>
                <a:gd name="T14" fmla="*/ 0 w 74"/>
                <a:gd name="T15" fmla="*/ 1 h 50"/>
                <a:gd name="T16" fmla="*/ 0 w 74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0"/>
                <a:gd name="T29" fmla="*/ 74 w 74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0">
                  <a:moveTo>
                    <a:pt x="74" y="50"/>
                  </a:moveTo>
                  <a:lnTo>
                    <a:pt x="72" y="39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9" name="Freeform 5704"/>
            <p:cNvSpPr>
              <a:spLocks/>
            </p:cNvSpPr>
            <p:nvPr/>
          </p:nvSpPr>
          <p:spPr bwMode="auto">
            <a:xfrm>
              <a:off x="4761" y="2516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1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7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0" name="Freeform 5705"/>
            <p:cNvSpPr>
              <a:spLocks/>
            </p:cNvSpPr>
            <p:nvPr/>
          </p:nvSpPr>
          <p:spPr bwMode="auto">
            <a:xfrm>
              <a:off x="4762" y="2517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1" name="Freeform 5706"/>
            <p:cNvSpPr>
              <a:spLocks/>
            </p:cNvSpPr>
            <p:nvPr/>
          </p:nvSpPr>
          <p:spPr bwMode="auto">
            <a:xfrm>
              <a:off x="4736" y="2502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1 w 9"/>
                <a:gd name="T13" fmla="*/ 0 h 13"/>
                <a:gd name="T14" fmla="*/ 1 w 9"/>
                <a:gd name="T15" fmla="*/ 0 h 13"/>
                <a:gd name="T16" fmla="*/ 1 w 9"/>
                <a:gd name="T17" fmla="*/ 0 h 13"/>
                <a:gd name="T18" fmla="*/ 1 w 9"/>
                <a:gd name="T19" fmla="*/ 0 h 13"/>
                <a:gd name="T20" fmla="*/ 1 w 9"/>
                <a:gd name="T21" fmla="*/ 0 h 13"/>
                <a:gd name="T22" fmla="*/ 1 w 9"/>
                <a:gd name="T23" fmla="*/ 0 h 13"/>
                <a:gd name="T24" fmla="*/ 1 w 9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3"/>
                <a:gd name="T41" fmla="*/ 9 w 9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3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2" name="Freeform 5707"/>
            <p:cNvSpPr>
              <a:spLocks/>
            </p:cNvSpPr>
            <p:nvPr/>
          </p:nvSpPr>
          <p:spPr bwMode="auto">
            <a:xfrm>
              <a:off x="4737" y="2503"/>
              <a:ext cx="4" cy="4"/>
            </a:xfrm>
            <a:custGeom>
              <a:avLst/>
              <a:gdLst>
                <a:gd name="T0" fmla="*/ 1 w 8"/>
                <a:gd name="T1" fmla="*/ 0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1 w 8"/>
                <a:gd name="T13" fmla="*/ 0 h 9"/>
                <a:gd name="T14" fmla="*/ 1 w 8"/>
                <a:gd name="T15" fmla="*/ 0 h 9"/>
                <a:gd name="T16" fmla="*/ 1 w 8"/>
                <a:gd name="T17" fmla="*/ 0 h 9"/>
                <a:gd name="T18" fmla="*/ 1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3" name="Freeform 5708"/>
            <p:cNvSpPr>
              <a:spLocks/>
            </p:cNvSpPr>
            <p:nvPr/>
          </p:nvSpPr>
          <p:spPr bwMode="auto">
            <a:xfrm>
              <a:off x="4744" y="2502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4" name="Freeform 5709"/>
            <p:cNvSpPr>
              <a:spLocks/>
            </p:cNvSpPr>
            <p:nvPr/>
          </p:nvSpPr>
          <p:spPr bwMode="auto">
            <a:xfrm>
              <a:off x="4703" y="2515"/>
              <a:ext cx="56" cy="29"/>
            </a:xfrm>
            <a:custGeom>
              <a:avLst/>
              <a:gdLst>
                <a:gd name="T0" fmla="*/ 0 w 112"/>
                <a:gd name="T1" fmla="*/ 0 h 60"/>
                <a:gd name="T2" fmla="*/ 1 w 112"/>
                <a:gd name="T3" fmla="*/ 0 h 60"/>
                <a:gd name="T4" fmla="*/ 1 w 112"/>
                <a:gd name="T5" fmla="*/ 0 h 60"/>
                <a:gd name="T6" fmla="*/ 1 w 112"/>
                <a:gd name="T7" fmla="*/ 0 h 60"/>
                <a:gd name="T8" fmla="*/ 0 w 112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0"/>
                <a:gd name="T17" fmla="*/ 112 w 11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0">
                  <a:moveTo>
                    <a:pt x="0" y="16"/>
                  </a:moveTo>
                  <a:lnTo>
                    <a:pt x="74" y="60"/>
                  </a:lnTo>
                  <a:lnTo>
                    <a:pt x="112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5" name="Freeform 5710"/>
            <p:cNvSpPr>
              <a:spLocks/>
            </p:cNvSpPr>
            <p:nvPr/>
          </p:nvSpPr>
          <p:spPr bwMode="auto">
            <a:xfrm>
              <a:off x="4705" y="2508"/>
              <a:ext cx="23" cy="13"/>
            </a:xfrm>
            <a:custGeom>
              <a:avLst/>
              <a:gdLst>
                <a:gd name="T0" fmla="*/ 0 w 46"/>
                <a:gd name="T1" fmla="*/ 1 h 25"/>
                <a:gd name="T2" fmla="*/ 1 w 46"/>
                <a:gd name="T3" fmla="*/ 1 h 25"/>
                <a:gd name="T4" fmla="*/ 1 w 46"/>
                <a:gd name="T5" fmla="*/ 1 h 25"/>
                <a:gd name="T6" fmla="*/ 1 w 46"/>
                <a:gd name="T7" fmla="*/ 0 h 25"/>
                <a:gd name="T8" fmla="*/ 0 w 4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0" y="16"/>
                  </a:moveTo>
                  <a:lnTo>
                    <a:pt x="16" y="25"/>
                  </a:lnTo>
                  <a:lnTo>
                    <a:pt x="46" y="7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6" name="Freeform 5711"/>
            <p:cNvSpPr>
              <a:spLocks/>
            </p:cNvSpPr>
            <p:nvPr/>
          </p:nvSpPr>
          <p:spPr bwMode="auto">
            <a:xfrm>
              <a:off x="4740" y="2527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7" name="Freeform 5712"/>
            <p:cNvSpPr>
              <a:spLocks/>
            </p:cNvSpPr>
            <p:nvPr/>
          </p:nvSpPr>
          <p:spPr bwMode="auto">
            <a:xfrm>
              <a:off x="4731" y="2522"/>
              <a:ext cx="25" cy="15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8" y="30"/>
                  </a:lnTo>
                  <a:lnTo>
                    <a:pt x="50" y="1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8" name="Freeform 5713"/>
            <p:cNvSpPr>
              <a:spLocks/>
            </p:cNvSpPr>
            <p:nvPr/>
          </p:nvSpPr>
          <p:spPr bwMode="auto">
            <a:xfrm>
              <a:off x="4730" y="2517"/>
              <a:ext cx="17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2" y="27"/>
                  </a:moveTo>
                  <a:lnTo>
                    <a:pt x="0" y="14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9" name="Freeform 5714"/>
            <p:cNvSpPr>
              <a:spLocks/>
            </p:cNvSpPr>
            <p:nvPr/>
          </p:nvSpPr>
          <p:spPr bwMode="auto">
            <a:xfrm>
              <a:off x="4717" y="2510"/>
              <a:ext cx="27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0" name="Freeform 5715"/>
            <p:cNvSpPr>
              <a:spLocks/>
            </p:cNvSpPr>
            <p:nvPr/>
          </p:nvSpPr>
          <p:spPr bwMode="auto">
            <a:xfrm>
              <a:off x="4705" y="2516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2" y="29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1" name="Freeform 5716"/>
            <p:cNvSpPr>
              <a:spLocks/>
            </p:cNvSpPr>
            <p:nvPr/>
          </p:nvSpPr>
          <p:spPr bwMode="auto">
            <a:xfrm>
              <a:off x="4730" y="2534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2" name="Freeform 5717"/>
            <p:cNvSpPr>
              <a:spLocks/>
            </p:cNvSpPr>
            <p:nvPr/>
          </p:nvSpPr>
          <p:spPr bwMode="auto">
            <a:xfrm>
              <a:off x="4731" y="2534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0 h 11"/>
                <a:gd name="T4" fmla="*/ 1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1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1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1"/>
                <a:gd name="T35" fmla="*/ 7 w 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1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3" name="Freeform 5718"/>
            <p:cNvSpPr>
              <a:spLocks/>
            </p:cNvSpPr>
            <p:nvPr/>
          </p:nvSpPr>
          <p:spPr bwMode="auto">
            <a:xfrm>
              <a:off x="4706" y="2519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4" name="Freeform 5719"/>
            <p:cNvSpPr>
              <a:spLocks/>
            </p:cNvSpPr>
            <p:nvPr/>
          </p:nvSpPr>
          <p:spPr bwMode="auto">
            <a:xfrm>
              <a:off x="4707" y="2520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6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5" name="Freeform 5720"/>
            <p:cNvSpPr>
              <a:spLocks/>
            </p:cNvSpPr>
            <p:nvPr/>
          </p:nvSpPr>
          <p:spPr bwMode="auto">
            <a:xfrm>
              <a:off x="4714" y="2519"/>
              <a:ext cx="15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7" y="0"/>
                  </a:moveTo>
                  <a:lnTo>
                    <a:pt x="27" y="11"/>
                  </a:lnTo>
                  <a:lnTo>
                    <a:pt x="30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6" name="Freeform 5721"/>
            <p:cNvSpPr>
              <a:spLocks/>
            </p:cNvSpPr>
            <p:nvPr/>
          </p:nvSpPr>
          <p:spPr bwMode="auto">
            <a:xfrm>
              <a:off x="4673" y="2532"/>
              <a:ext cx="55" cy="30"/>
            </a:xfrm>
            <a:custGeom>
              <a:avLst/>
              <a:gdLst>
                <a:gd name="T0" fmla="*/ 0 w 109"/>
                <a:gd name="T1" fmla="*/ 0 h 62"/>
                <a:gd name="T2" fmla="*/ 1 w 109"/>
                <a:gd name="T3" fmla="*/ 0 h 62"/>
                <a:gd name="T4" fmla="*/ 1 w 109"/>
                <a:gd name="T5" fmla="*/ 0 h 62"/>
                <a:gd name="T6" fmla="*/ 1 w 109"/>
                <a:gd name="T7" fmla="*/ 0 h 62"/>
                <a:gd name="T8" fmla="*/ 0 w 10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2"/>
                <a:gd name="T17" fmla="*/ 109 w 10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2">
                  <a:moveTo>
                    <a:pt x="0" y="18"/>
                  </a:moveTo>
                  <a:lnTo>
                    <a:pt x="73" y="62"/>
                  </a:lnTo>
                  <a:lnTo>
                    <a:pt x="109" y="40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7" name="Freeform 5722"/>
            <p:cNvSpPr>
              <a:spLocks/>
            </p:cNvSpPr>
            <p:nvPr/>
          </p:nvSpPr>
          <p:spPr bwMode="auto">
            <a:xfrm>
              <a:off x="4674" y="2526"/>
              <a:ext cx="25" cy="12"/>
            </a:xfrm>
            <a:custGeom>
              <a:avLst/>
              <a:gdLst>
                <a:gd name="T0" fmla="*/ 0 w 49"/>
                <a:gd name="T1" fmla="*/ 1 h 23"/>
                <a:gd name="T2" fmla="*/ 1 w 49"/>
                <a:gd name="T3" fmla="*/ 1 h 23"/>
                <a:gd name="T4" fmla="*/ 1 w 49"/>
                <a:gd name="T5" fmla="*/ 1 h 23"/>
                <a:gd name="T6" fmla="*/ 1 w 49"/>
                <a:gd name="T7" fmla="*/ 0 h 23"/>
                <a:gd name="T8" fmla="*/ 0 w 49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0" y="16"/>
                  </a:moveTo>
                  <a:lnTo>
                    <a:pt x="18" y="23"/>
                  </a:lnTo>
                  <a:lnTo>
                    <a:pt x="49" y="5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8" name="Freeform 5723"/>
            <p:cNvSpPr>
              <a:spLocks/>
            </p:cNvSpPr>
            <p:nvPr/>
          </p:nvSpPr>
          <p:spPr bwMode="auto">
            <a:xfrm>
              <a:off x="4709" y="2545"/>
              <a:ext cx="17" cy="15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1" y="28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9" name="Freeform 5724"/>
            <p:cNvSpPr>
              <a:spLocks/>
            </p:cNvSpPr>
            <p:nvPr/>
          </p:nvSpPr>
          <p:spPr bwMode="auto">
            <a:xfrm>
              <a:off x="4701" y="2539"/>
              <a:ext cx="25" cy="15"/>
            </a:xfrm>
            <a:custGeom>
              <a:avLst/>
              <a:gdLst>
                <a:gd name="T0" fmla="*/ 0 w 49"/>
                <a:gd name="T1" fmla="*/ 0 h 31"/>
                <a:gd name="T2" fmla="*/ 1 w 49"/>
                <a:gd name="T3" fmla="*/ 0 h 31"/>
                <a:gd name="T4" fmla="*/ 1 w 49"/>
                <a:gd name="T5" fmla="*/ 0 h 31"/>
                <a:gd name="T6" fmla="*/ 1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7" y="31"/>
                  </a:lnTo>
                  <a:lnTo>
                    <a:pt x="49" y="13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0" name="Freeform 5725"/>
            <p:cNvSpPr>
              <a:spLocks/>
            </p:cNvSpPr>
            <p:nvPr/>
          </p:nvSpPr>
          <p:spPr bwMode="auto">
            <a:xfrm>
              <a:off x="4699" y="2534"/>
              <a:ext cx="18" cy="14"/>
            </a:xfrm>
            <a:custGeom>
              <a:avLst/>
              <a:gdLst>
                <a:gd name="T0" fmla="*/ 1 w 34"/>
                <a:gd name="T1" fmla="*/ 1 h 27"/>
                <a:gd name="T2" fmla="*/ 0 w 34"/>
                <a:gd name="T3" fmla="*/ 1 h 27"/>
                <a:gd name="T4" fmla="*/ 1 w 34"/>
                <a:gd name="T5" fmla="*/ 0 h 27"/>
                <a:gd name="T6" fmla="*/ 1 w 34"/>
                <a:gd name="T7" fmla="*/ 1 h 27"/>
                <a:gd name="T8" fmla="*/ 1 w 3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3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1" name="Freeform 5726"/>
            <p:cNvSpPr>
              <a:spLocks/>
            </p:cNvSpPr>
            <p:nvPr/>
          </p:nvSpPr>
          <p:spPr bwMode="auto">
            <a:xfrm>
              <a:off x="4687" y="2528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2" name="Freeform 5727"/>
            <p:cNvSpPr>
              <a:spLocks/>
            </p:cNvSpPr>
            <p:nvPr/>
          </p:nvSpPr>
          <p:spPr bwMode="auto">
            <a:xfrm>
              <a:off x="4674" y="2534"/>
              <a:ext cx="36" cy="26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1" y="40"/>
                  </a:lnTo>
                  <a:lnTo>
                    <a:pt x="54" y="27"/>
                  </a:lnTo>
                  <a:lnTo>
                    <a:pt x="51" y="16"/>
                  </a:lnTo>
                  <a:lnTo>
                    <a:pt x="26" y="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3" name="Freeform 5728"/>
            <p:cNvSpPr>
              <a:spLocks/>
            </p:cNvSpPr>
            <p:nvPr/>
          </p:nvSpPr>
          <p:spPr bwMode="auto">
            <a:xfrm>
              <a:off x="4700" y="2551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7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4" name="Freeform 5729"/>
            <p:cNvSpPr>
              <a:spLocks/>
            </p:cNvSpPr>
            <p:nvPr/>
          </p:nvSpPr>
          <p:spPr bwMode="auto">
            <a:xfrm>
              <a:off x="4700" y="2552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1 w 7"/>
                <a:gd name="T9" fmla="*/ 0 h 11"/>
                <a:gd name="T10" fmla="*/ 0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1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5" name="Freeform 5730"/>
            <p:cNvSpPr>
              <a:spLocks/>
            </p:cNvSpPr>
            <p:nvPr/>
          </p:nvSpPr>
          <p:spPr bwMode="auto">
            <a:xfrm>
              <a:off x="4676" y="2536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1 w 9"/>
                <a:gd name="T23" fmla="*/ 0 h 15"/>
                <a:gd name="T24" fmla="*/ 1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7" y="8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6" name="Freeform 5731"/>
            <p:cNvSpPr>
              <a:spLocks/>
            </p:cNvSpPr>
            <p:nvPr/>
          </p:nvSpPr>
          <p:spPr bwMode="auto">
            <a:xfrm>
              <a:off x="4676" y="2538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0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4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7" name="Freeform 5732"/>
            <p:cNvSpPr>
              <a:spLocks/>
            </p:cNvSpPr>
            <p:nvPr/>
          </p:nvSpPr>
          <p:spPr bwMode="auto">
            <a:xfrm>
              <a:off x="4684" y="2537"/>
              <a:ext cx="15" cy="10"/>
            </a:xfrm>
            <a:custGeom>
              <a:avLst/>
              <a:gdLst>
                <a:gd name="T0" fmla="*/ 1 w 29"/>
                <a:gd name="T1" fmla="*/ 0 h 20"/>
                <a:gd name="T2" fmla="*/ 1 w 29"/>
                <a:gd name="T3" fmla="*/ 1 h 20"/>
                <a:gd name="T4" fmla="*/ 1 w 29"/>
                <a:gd name="T5" fmla="*/ 1 h 20"/>
                <a:gd name="T6" fmla="*/ 0 w 29"/>
                <a:gd name="T7" fmla="*/ 1 h 20"/>
                <a:gd name="T8" fmla="*/ 1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8" name="Freeform 5733"/>
            <p:cNvSpPr>
              <a:spLocks/>
            </p:cNvSpPr>
            <p:nvPr/>
          </p:nvSpPr>
          <p:spPr bwMode="auto">
            <a:xfrm>
              <a:off x="4798" y="2504"/>
              <a:ext cx="1" cy="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0 w 4"/>
                <a:gd name="T11" fmla="*/ 0 h 7"/>
                <a:gd name="T12" fmla="*/ 0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7"/>
                <a:gd name="T23" fmla="*/ 4 w 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9" name="Freeform 5734"/>
            <p:cNvSpPr>
              <a:spLocks/>
            </p:cNvSpPr>
            <p:nvPr/>
          </p:nvSpPr>
          <p:spPr bwMode="auto">
            <a:xfrm>
              <a:off x="4798" y="2505"/>
              <a:ext cx="1" cy="2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1 w 2"/>
                <a:gd name="T5" fmla="*/ 0 h 6"/>
                <a:gd name="T6" fmla="*/ 1 w 2"/>
                <a:gd name="T7" fmla="*/ 0 h 6"/>
                <a:gd name="T8" fmla="*/ 1 w 2"/>
                <a:gd name="T9" fmla="*/ 0 h 6"/>
                <a:gd name="T10" fmla="*/ 0 w 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0" name="Freeform 5735"/>
            <p:cNvSpPr>
              <a:spLocks/>
            </p:cNvSpPr>
            <p:nvPr/>
          </p:nvSpPr>
          <p:spPr bwMode="auto">
            <a:xfrm>
              <a:off x="4799" y="2502"/>
              <a:ext cx="1" cy="4"/>
            </a:xfrm>
            <a:custGeom>
              <a:avLst/>
              <a:gdLst>
                <a:gd name="T0" fmla="*/ 0 w 1"/>
                <a:gd name="T1" fmla="*/ 1 h 7"/>
                <a:gd name="T2" fmla="*/ 1 w 1"/>
                <a:gd name="T3" fmla="*/ 1 h 7"/>
                <a:gd name="T4" fmla="*/ 1 w 1"/>
                <a:gd name="T5" fmla="*/ 1 h 7"/>
                <a:gd name="T6" fmla="*/ 1 w 1"/>
                <a:gd name="T7" fmla="*/ 0 h 7"/>
                <a:gd name="T8" fmla="*/ 0 w 1"/>
                <a:gd name="T9" fmla="*/ 0 h 7"/>
                <a:gd name="T10" fmla="*/ 0 w 1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7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1" name="Freeform 5736"/>
            <p:cNvSpPr>
              <a:spLocks/>
            </p:cNvSpPr>
            <p:nvPr/>
          </p:nvSpPr>
          <p:spPr bwMode="auto">
            <a:xfrm>
              <a:off x="4842" y="2481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39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2" name="Freeform 5737"/>
            <p:cNvSpPr>
              <a:spLocks/>
            </p:cNvSpPr>
            <p:nvPr/>
          </p:nvSpPr>
          <p:spPr bwMode="auto">
            <a:xfrm>
              <a:off x="4843" y="2475"/>
              <a:ext cx="24" cy="13"/>
            </a:xfrm>
            <a:custGeom>
              <a:avLst/>
              <a:gdLst>
                <a:gd name="T0" fmla="*/ 0 w 47"/>
                <a:gd name="T1" fmla="*/ 1 h 25"/>
                <a:gd name="T2" fmla="*/ 1 w 47"/>
                <a:gd name="T3" fmla="*/ 1 h 25"/>
                <a:gd name="T4" fmla="*/ 1 w 47"/>
                <a:gd name="T5" fmla="*/ 1 h 25"/>
                <a:gd name="T6" fmla="*/ 1 w 47"/>
                <a:gd name="T7" fmla="*/ 0 h 25"/>
                <a:gd name="T8" fmla="*/ 0 w 4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5"/>
                <a:gd name="T17" fmla="*/ 47 w 4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5">
                  <a:moveTo>
                    <a:pt x="0" y="18"/>
                  </a:moveTo>
                  <a:lnTo>
                    <a:pt x="16" y="25"/>
                  </a:lnTo>
                  <a:lnTo>
                    <a:pt x="47" y="7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3" name="Freeform 5738"/>
            <p:cNvSpPr>
              <a:spLocks/>
            </p:cNvSpPr>
            <p:nvPr/>
          </p:nvSpPr>
          <p:spPr bwMode="auto">
            <a:xfrm>
              <a:off x="4879" y="2494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4" name="Freeform 5739"/>
            <p:cNvSpPr>
              <a:spLocks/>
            </p:cNvSpPr>
            <p:nvPr/>
          </p:nvSpPr>
          <p:spPr bwMode="auto">
            <a:xfrm>
              <a:off x="4870" y="2489"/>
              <a:ext cx="25" cy="15"/>
            </a:xfrm>
            <a:custGeom>
              <a:avLst/>
              <a:gdLst>
                <a:gd name="T0" fmla="*/ 0 w 50"/>
                <a:gd name="T1" fmla="*/ 0 h 31"/>
                <a:gd name="T2" fmla="*/ 1 w 50"/>
                <a:gd name="T3" fmla="*/ 0 h 31"/>
                <a:gd name="T4" fmla="*/ 1 w 50"/>
                <a:gd name="T5" fmla="*/ 0 h 31"/>
                <a:gd name="T6" fmla="*/ 1 w 50"/>
                <a:gd name="T7" fmla="*/ 0 h 31"/>
                <a:gd name="T8" fmla="*/ 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0" y="18"/>
                  </a:moveTo>
                  <a:lnTo>
                    <a:pt x="18" y="31"/>
                  </a:lnTo>
                  <a:lnTo>
                    <a:pt x="50" y="11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5" name="Freeform 5740"/>
            <p:cNvSpPr>
              <a:spLocks/>
            </p:cNvSpPr>
            <p:nvPr/>
          </p:nvSpPr>
          <p:spPr bwMode="auto">
            <a:xfrm>
              <a:off x="4868" y="2484"/>
              <a:ext cx="18" cy="14"/>
            </a:xfrm>
            <a:custGeom>
              <a:avLst/>
              <a:gdLst>
                <a:gd name="T0" fmla="*/ 1 w 36"/>
                <a:gd name="T1" fmla="*/ 1 h 27"/>
                <a:gd name="T2" fmla="*/ 0 w 36"/>
                <a:gd name="T3" fmla="*/ 1 h 27"/>
                <a:gd name="T4" fmla="*/ 1 w 36"/>
                <a:gd name="T5" fmla="*/ 0 h 27"/>
                <a:gd name="T6" fmla="*/ 1 w 36"/>
                <a:gd name="T7" fmla="*/ 1 h 27"/>
                <a:gd name="T8" fmla="*/ 1 w 3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4" y="27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6" name="Freeform 5741"/>
            <p:cNvSpPr>
              <a:spLocks/>
            </p:cNvSpPr>
            <p:nvPr/>
          </p:nvSpPr>
          <p:spPr bwMode="auto">
            <a:xfrm>
              <a:off x="4856" y="2477"/>
              <a:ext cx="26" cy="15"/>
            </a:xfrm>
            <a:custGeom>
              <a:avLst/>
              <a:gdLst>
                <a:gd name="T0" fmla="*/ 0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0 h 30"/>
                <a:gd name="T8" fmla="*/ 0 w 5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0"/>
                <a:gd name="T17" fmla="*/ 52 w 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0">
                  <a:moveTo>
                    <a:pt x="0" y="16"/>
                  </a:moveTo>
                  <a:lnTo>
                    <a:pt x="23" y="30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7" name="Freeform 5742"/>
            <p:cNvSpPr>
              <a:spLocks/>
            </p:cNvSpPr>
            <p:nvPr/>
          </p:nvSpPr>
          <p:spPr bwMode="auto">
            <a:xfrm>
              <a:off x="4843" y="2484"/>
              <a:ext cx="36" cy="24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0 h 49"/>
                <a:gd name="T4" fmla="*/ 0 w 74"/>
                <a:gd name="T5" fmla="*/ 0 h 49"/>
                <a:gd name="T6" fmla="*/ 0 w 74"/>
                <a:gd name="T7" fmla="*/ 0 h 49"/>
                <a:gd name="T8" fmla="*/ 0 w 74"/>
                <a:gd name="T9" fmla="*/ 0 h 49"/>
                <a:gd name="T10" fmla="*/ 0 w 74"/>
                <a:gd name="T11" fmla="*/ 0 h 49"/>
                <a:gd name="T12" fmla="*/ 0 w 74"/>
                <a:gd name="T13" fmla="*/ 0 h 49"/>
                <a:gd name="T14" fmla="*/ 0 w 74"/>
                <a:gd name="T15" fmla="*/ 0 h 49"/>
                <a:gd name="T16" fmla="*/ 0 w 74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49"/>
                <a:gd name="T29" fmla="*/ 74 w 74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49">
                  <a:moveTo>
                    <a:pt x="74" y="49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7" y="2"/>
                  </a:lnTo>
                  <a:lnTo>
                    <a:pt x="18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74" y="49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8" name="Freeform 5743"/>
            <p:cNvSpPr>
              <a:spLocks/>
            </p:cNvSpPr>
            <p:nvPr/>
          </p:nvSpPr>
          <p:spPr bwMode="auto">
            <a:xfrm>
              <a:off x="4869" y="2500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" name="Freeform 5744"/>
            <p:cNvSpPr>
              <a:spLocks/>
            </p:cNvSpPr>
            <p:nvPr/>
          </p:nvSpPr>
          <p:spPr bwMode="auto">
            <a:xfrm>
              <a:off x="4870" y="2501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5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" name="Freeform 5745"/>
            <p:cNvSpPr>
              <a:spLocks/>
            </p:cNvSpPr>
            <p:nvPr/>
          </p:nvSpPr>
          <p:spPr bwMode="auto">
            <a:xfrm>
              <a:off x="4844" y="2486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1" name="Freeform 5746"/>
            <p:cNvSpPr>
              <a:spLocks/>
            </p:cNvSpPr>
            <p:nvPr/>
          </p:nvSpPr>
          <p:spPr bwMode="auto">
            <a:xfrm>
              <a:off x="4845" y="2487"/>
              <a:ext cx="4" cy="5"/>
            </a:xfrm>
            <a:custGeom>
              <a:avLst/>
              <a:gdLst>
                <a:gd name="T0" fmla="*/ 1 w 8"/>
                <a:gd name="T1" fmla="*/ 0 h 11"/>
                <a:gd name="T2" fmla="*/ 1 w 8"/>
                <a:gd name="T3" fmla="*/ 0 h 11"/>
                <a:gd name="T4" fmla="*/ 1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0 w 8"/>
                <a:gd name="T11" fmla="*/ 0 h 11"/>
                <a:gd name="T12" fmla="*/ 1 w 8"/>
                <a:gd name="T13" fmla="*/ 0 h 11"/>
                <a:gd name="T14" fmla="*/ 1 w 8"/>
                <a:gd name="T15" fmla="*/ 0 h 11"/>
                <a:gd name="T16" fmla="*/ 1 w 8"/>
                <a:gd name="T17" fmla="*/ 0 h 11"/>
                <a:gd name="T18" fmla="*/ 1 w 8"/>
                <a:gd name="T19" fmla="*/ 0 h 11"/>
                <a:gd name="T20" fmla="*/ 1 w 8"/>
                <a:gd name="T21" fmla="*/ 0 h 11"/>
                <a:gd name="T22" fmla="*/ 1 w 8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1"/>
                <a:gd name="T38" fmla="*/ 8 w 8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1">
                  <a:moveTo>
                    <a:pt x="6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2" name="Freeform 5747"/>
            <p:cNvSpPr>
              <a:spLocks/>
            </p:cNvSpPr>
            <p:nvPr/>
          </p:nvSpPr>
          <p:spPr bwMode="auto">
            <a:xfrm>
              <a:off x="4852" y="2486"/>
              <a:ext cx="15" cy="10"/>
            </a:xfrm>
            <a:custGeom>
              <a:avLst/>
              <a:gdLst>
                <a:gd name="T0" fmla="*/ 1 w 29"/>
                <a:gd name="T1" fmla="*/ 0 h 19"/>
                <a:gd name="T2" fmla="*/ 1 w 29"/>
                <a:gd name="T3" fmla="*/ 1 h 19"/>
                <a:gd name="T4" fmla="*/ 1 w 29"/>
                <a:gd name="T5" fmla="*/ 1 h 19"/>
                <a:gd name="T6" fmla="*/ 0 w 29"/>
                <a:gd name="T7" fmla="*/ 1 h 19"/>
                <a:gd name="T8" fmla="*/ 1 w 2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7" y="0"/>
                  </a:moveTo>
                  <a:lnTo>
                    <a:pt x="27" y="10"/>
                  </a:lnTo>
                  <a:lnTo>
                    <a:pt x="29" y="19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3" name="Freeform 5748"/>
            <p:cNvSpPr>
              <a:spLocks/>
            </p:cNvSpPr>
            <p:nvPr/>
          </p:nvSpPr>
          <p:spPr bwMode="auto">
            <a:xfrm>
              <a:off x="4736" y="2539"/>
              <a:ext cx="8" cy="10"/>
            </a:xfrm>
            <a:custGeom>
              <a:avLst/>
              <a:gdLst>
                <a:gd name="T0" fmla="*/ 1 w 14"/>
                <a:gd name="T1" fmla="*/ 1 h 20"/>
                <a:gd name="T2" fmla="*/ 1 w 14"/>
                <a:gd name="T3" fmla="*/ 1 h 20"/>
                <a:gd name="T4" fmla="*/ 0 w 14"/>
                <a:gd name="T5" fmla="*/ 1 h 20"/>
                <a:gd name="T6" fmla="*/ 1 w 14"/>
                <a:gd name="T7" fmla="*/ 1 h 20"/>
                <a:gd name="T8" fmla="*/ 1 w 14"/>
                <a:gd name="T9" fmla="*/ 1 h 20"/>
                <a:gd name="T10" fmla="*/ 1 w 14"/>
                <a:gd name="T11" fmla="*/ 1 h 20"/>
                <a:gd name="T12" fmla="*/ 1 w 14"/>
                <a:gd name="T13" fmla="*/ 1 h 20"/>
                <a:gd name="T14" fmla="*/ 1 w 14"/>
                <a:gd name="T15" fmla="*/ 0 h 20"/>
                <a:gd name="T16" fmla="*/ 1 w 14"/>
                <a:gd name="T17" fmla="*/ 0 h 20"/>
                <a:gd name="T18" fmla="*/ 1 w 14"/>
                <a:gd name="T19" fmla="*/ 0 h 20"/>
                <a:gd name="T20" fmla="*/ 1 w 14"/>
                <a:gd name="T21" fmla="*/ 0 h 20"/>
                <a:gd name="T22" fmla="*/ 1 w 14"/>
                <a:gd name="T23" fmla="*/ 1 h 20"/>
                <a:gd name="T24" fmla="*/ 1 w 14"/>
                <a:gd name="T25" fmla="*/ 1 h 20"/>
                <a:gd name="T26" fmla="*/ 1 w 14"/>
                <a:gd name="T27" fmla="*/ 1 h 20"/>
                <a:gd name="T28" fmla="*/ 1 w 14"/>
                <a:gd name="T29" fmla="*/ 1 h 20"/>
                <a:gd name="T30" fmla="*/ 1 w 14"/>
                <a:gd name="T31" fmla="*/ 1 h 20"/>
                <a:gd name="T32" fmla="*/ 1 w 14"/>
                <a:gd name="T33" fmla="*/ 1 h 20"/>
                <a:gd name="T34" fmla="*/ 1 w 14"/>
                <a:gd name="T35" fmla="*/ 1 h 20"/>
                <a:gd name="T36" fmla="*/ 1 w 14"/>
                <a:gd name="T37" fmla="*/ 1 h 20"/>
                <a:gd name="T38" fmla="*/ 1 w 14"/>
                <a:gd name="T39" fmla="*/ 1 h 20"/>
                <a:gd name="T40" fmla="*/ 1 w 14"/>
                <a:gd name="T41" fmla="*/ 1 h 20"/>
                <a:gd name="T42" fmla="*/ 1 w 14"/>
                <a:gd name="T43" fmla="*/ 1 h 20"/>
                <a:gd name="T44" fmla="*/ 1 w 14"/>
                <a:gd name="T45" fmla="*/ 1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0"/>
                <a:gd name="T71" fmla="*/ 14 w 14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0">
                  <a:moveTo>
                    <a:pt x="3" y="20"/>
                  </a:moveTo>
                  <a:lnTo>
                    <a:pt x="1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4" name="Freeform 5749"/>
            <p:cNvSpPr>
              <a:spLocks/>
            </p:cNvSpPr>
            <p:nvPr/>
          </p:nvSpPr>
          <p:spPr bwMode="auto">
            <a:xfrm>
              <a:off x="4738" y="2535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0 h 7"/>
                <a:gd name="T10" fmla="*/ 1 w 6"/>
                <a:gd name="T11" fmla="*/ 0 h 7"/>
                <a:gd name="T12" fmla="*/ 0 w 6"/>
                <a:gd name="T13" fmla="*/ 1 h 7"/>
                <a:gd name="T14" fmla="*/ 0 w 6"/>
                <a:gd name="T15" fmla="*/ 1 h 7"/>
                <a:gd name="T16" fmla="*/ 1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5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5" name="Freeform 5750"/>
            <p:cNvSpPr>
              <a:spLocks/>
            </p:cNvSpPr>
            <p:nvPr/>
          </p:nvSpPr>
          <p:spPr bwMode="auto">
            <a:xfrm>
              <a:off x="4753" y="2551"/>
              <a:ext cx="7" cy="2"/>
            </a:xfrm>
            <a:custGeom>
              <a:avLst/>
              <a:gdLst>
                <a:gd name="T0" fmla="*/ 1 w 14"/>
                <a:gd name="T1" fmla="*/ 0 h 6"/>
                <a:gd name="T2" fmla="*/ 1 w 14"/>
                <a:gd name="T3" fmla="*/ 0 h 6"/>
                <a:gd name="T4" fmla="*/ 1 w 14"/>
                <a:gd name="T5" fmla="*/ 0 h 6"/>
                <a:gd name="T6" fmla="*/ 1 w 14"/>
                <a:gd name="T7" fmla="*/ 0 h 6"/>
                <a:gd name="T8" fmla="*/ 0 w 14"/>
                <a:gd name="T9" fmla="*/ 0 h 6"/>
                <a:gd name="T10" fmla="*/ 1 w 14"/>
                <a:gd name="T11" fmla="*/ 0 h 6"/>
                <a:gd name="T12" fmla="*/ 1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"/>
                <a:gd name="T23" fmla="*/ 14 w 1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">
                  <a:moveTo>
                    <a:pt x="5" y="4"/>
                  </a:moveTo>
                  <a:lnTo>
                    <a:pt x="11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6" name="Freeform 5751"/>
            <p:cNvSpPr>
              <a:spLocks/>
            </p:cNvSpPr>
            <p:nvPr/>
          </p:nvSpPr>
          <p:spPr bwMode="auto">
            <a:xfrm>
              <a:off x="4749" y="2551"/>
              <a:ext cx="15" cy="4"/>
            </a:xfrm>
            <a:custGeom>
              <a:avLst/>
              <a:gdLst>
                <a:gd name="T0" fmla="*/ 1 w 30"/>
                <a:gd name="T1" fmla="*/ 0 h 9"/>
                <a:gd name="T2" fmla="*/ 0 w 30"/>
                <a:gd name="T3" fmla="*/ 0 h 9"/>
                <a:gd name="T4" fmla="*/ 1 w 30"/>
                <a:gd name="T5" fmla="*/ 0 h 9"/>
                <a:gd name="T6" fmla="*/ 1 w 30"/>
                <a:gd name="T7" fmla="*/ 0 h 9"/>
                <a:gd name="T8" fmla="*/ 1 w 30"/>
                <a:gd name="T9" fmla="*/ 0 h 9"/>
                <a:gd name="T10" fmla="*/ 1 w 30"/>
                <a:gd name="T11" fmla="*/ 0 h 9"/>
                <a:gd name="T12" fmla="*/ 1 w 30"/>
                <a:gd name="T13" fmla="*/ 0 h 9"/>
                <a:gd name="T14" fmla="*/ 1 w 30"/>
                <a:gd name="T15" fmla="*/ 0 h 9"/>
                <a:gd name="T16" fmla="*/ 1 w 30"/>
                <a:gd name="T17" fmla="*/ 0 h 9"/>
                <a:gd name="T18" fmla="*/ 1 w 30"/>
                <a:gd name="T19" fmla="*/ 0 h 9"/>
                <a:gd name="T20" fmla="*/ 1 w 30"/>
                <a:gd name="T21" fmla="*/ 0 h 9"/>
                <a:gd name="T22" fmla="*/ 1 w 30"/>
                <a:gd name="T23" fmla="*/ 0 h 9"/>
                <a:gd name="T24" fmla="*/ 1 w 30"/>
                <a:gd name="T25" fmla="*/ 0 h 9"/>
                <a:gd name="T26" fmla="*/ 1 w 30"/>
                <a:gd name="T27" fmla="*/ 0 h 9"/>
                <a:gd name="T28" fmla="*/ 1 w 30"/>
                <a:gd name="T29" fmla="*/ 0 h 9"/>
                <a:gd name="T30" fmla="*/ 1 w 30"/>
                <a:gd name="T31" fmla="*/ 0 h 9"/>
                <a:gd name="T32" fmla="*/ 1 w 30"/>
                <a:gd name="T33" fmla="*/ 0 h 9"/>
                <a:gd name="T34" fmla="*/ 1 w 30"/>
                <a:gd name="T35" fmla="*/ 0 h 9"/>
                <a:gd name="T36" fmla="*/ 1 w 30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9"/>
                <a:gd name="T59" fmla="*/ 30 w 3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9">
                  <a:moveTo>
                    <a:pt x="2" y="9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1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7" name="Freeform 5752"/>
            <p:cNvSpPr>
              <a:spLocks/>
            </p:cNvSpPr>
            <p:nvPr/>
          </p:nvSpPr>
          <p:spPr bwMode="auto">
            <a:xfrm>
              <a:off x="4761" y="2550"/>
              <a:ext cx="4" cy="2"/>
            </a:xfrm>
            <a:custGeom>
              <a:avLst/>
              <a:gdLst>
                <a:gd name="T0" fmla="*/ 0 w 9"/>
                <a:gd name="T1" fmla="*/ 1 h 3"/>
                <a:gd name="T2" fmla="*/ 0 w 9"/>
                <a:gd name="T3" fmla="*/ 1 h 3"/>
                <a:gd name="T4" fmla="*/ 0 w 9"/>
                <a:gd name="T5" fmla="*/ 1 h 3"/>
                <a:gd name="T6" fmla="*/ 0 w 9"/>
                <a:gd name="T7" fmla="*/ 1 h 3"/>
                <a:gd name="T8" fmla="*/ 0 w 9"/>
                <a:gd name="T9" fmla="*/ 0 h 3"/>
                <a:gd name="T10" fmla="*/ 0 w 9"/>
                <a:gd name="T11" fmla="*/ 0 h 3"/>
                <a:gd name="T12" fmla="*/ 0 w 9"/>
                <a:gd name="T13" fmla="*/ 0 h 3"/>
                <a:gd name="T14" fmla="*/ 0 w 9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8" name="Freeform 5753"/>
            <p:cNvSpPr>
              <a:spLocks/>
            </p:cNvSpPr>
            <p:nvPr/>
          </p:nvSpPr>
          <p:spPr bwMode="auto">
            <a:xfrm>
              <a:off x="4763" y="2550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9" name="Freeform 5754"/>
            <p:cNvSpPr>
              <a:spLocks/>
            </p:cNvSpPr>
            <p:nvPr/>
          </p:nvSpPr>
          <p:spPr bwMode="auto">
            <a:xfrm>
              <a:off x="4759" y="2551"/>
              <a:ext cx="3" cy="1"/>
            </a:xfrm>
            <a:custGeom>
              <a:avLst/>
              <a:gdLst>
                <a:gd name="T0" fmla="*/ 1 w 5"/>
                <a:gd name="T1" fmla="*/ 1 h 2"/>
                <a:gd name="T2" fmla="*/ 1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1" y="2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0" name="Freeform 5755"/>
            <p:cNvSpPr>
              <a:spLocks/>
            </p:cNvSpPr>
            <p:nvPr/>
          </p:nvSpPr>
          <p:spPr bwMode="auto">
            <a:xfrm>
              <a:off x="4753" y="2552"/>
              <a:ext cx="7" cy="1"/>
            </a:xfrm>
            <a:custGeom>
              <a:avLst/>
              <a:gdLst>
                <a:gd name="T0" fmla="*/ 1 w 14"/>
                <a:gd name="T1" fmla="*/ 0 h 4"/>
                <a:gd name="T2" fmla="*/ 1 w 14"/>
                <a:gd name="T3" fmla="*/ 0 h 4"/>
                <a:gd name="T4" fmla="*/ 1 w 14"/>
                <a:gd name="T5" fmla="*/ 0 h 4"/>
                <a:gd name="T6" fmla="*/ 1 w 14"/>
                <a:gd name="T7" fmla="*/ 0 h 4"/>
                <a:gd name="T8" fmla="*/ 1 w 14"/>
                <a:gd name="T9" fmla="*/ 0 h 4"/>
                <a:gd name="T10" fmla="*/ 1 w 14"/>
                <a:gd name="T11" fmla="*/ 0 h 4"/>
                <a:gd name="T12" fmla="*/ 1 w 14"/>
                <a:gd name="T13" fmla="*/ 0 h 4"/>
                <a:gd name="T14" fmla="*/ 1 w 14"/>
                <a:gd name="T15" fmla="*/ 0 h 4"/>
                <a:gd name="T16" fmla="*/ 0 w 14"/>
                <a:gd name="T17" fmla="*/ 0 h 4"/>
                <a:gd name="T18" fmla="*/ 1 w 14"/>
                <a:gd name="T19" fmla="*/ 0 h 4"/>
                <a:gd name="T20" fmla="*/ 1 w 14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4"/>
                <a:gd name="T35" fmla="*/ 14 w 1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4">
                  <a:moveTo>
                    <a:pt x="5" y="2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1" name="Freeform 5756"/>
            <p:cNvSpPr>
              <a:spLocks/>
            </p:cNvSpPr>
            <p:nvPr/>
          </p:nvSpPr>
          <p:spPr bwMode="auto">
            <a:xfrm>
              <a:off x="4754" y="2552"/>
              <a:ext cx="5" cy="1"/>
            </a:xfrm>
            <a:custGeom>
              <a:avLst/>
              <a:gdLst>
                <a:gd name="T0" fmla="*/ 1 w 9"/>
                <a:gd name="T1" fmla="*/ 1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0 h 2"/>
                <a:gd name="T8" fmla="*/ 1 w 9"/>
                <a:gd name="T9" fmla="*/ 1 h 2"/>
                <a:gd name="T10" fmla="*/ 1 w 9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9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2" name="Freeform 5757"/>
            <p:cNvSpPr>
              <a:spLocks/>
            </p:cNvSpPr>
            <p:nvPr/>
          </p:nvSpPr>
          <p:spPr bwMode="auto">
            <a:xfrm>
              <a:off x="4736" y="2553"/>
              <a:ext cx="17" cy="7"/>
            </a:xfrm>
            <a:custGeom>
              <a:avLst/>
              <a:gdLst>
                <a:gd name="T0" fmla="*/ 1 w 34"/>
                <a:gd name="T1" fmla="*/ 1 h 12"/>
                <a:gd name="T2" fmla="*/ 1 w 34"/>
                <a:gd name="T3" fmla="*/ 1 h 12"/>
                <a:gd name="T4" fmla="*/ 1 w 34"/>
                <a:gd name="T5" fmla="*/ 1 h 12"/>
                <a:gd name="T6" fmla="*/ 1 w 34"/>
                <a:gd name="T7" fmla="*/ 0 h 12"/>
                <a:gd name="T8" fmla="*/ 1 w 34"/>
                <a:gd name="T9" fmla="*/ 1 h 12"/>
                <a:gd name="T10" fmla="*/ 1 w 34"/>
                <a:gd name="T11" fmla="*/ 1 h 12"/>
                <a:gd name="T12" fmla="*/ 0 w 34"/>
                <a:gd name="T13" fmla="*/ 1 h 12"/>
                <a:gd name="T14" fmla="*/ 1 w 34"/>
                <a:gd name="T15" fmla="*/ 1 h 12"/>
                <a:gd name="T16" fmla="*/ 1 w 34"/>
                <a:gd name="T17" fmla="*/ 1 h 12"/>
                <a:gd name="T18" fmla="*/ 1 w 34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2"/>
                <a:gd name="T32" fmla="*/ 34 w 3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2">
                  <a:moveTo>
                    <a:pt x="19" y="7"/>
                  </a:moveTo>
                  <a:lnTo>
                    <a:pt x="30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16" y="5"/>
                  </a:lnTo>
                  <a:lnTo>
                    <a:pt x="9" y="9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3" name="Freeform 5758"/>
            <p:cNvSpPr>
              <a:spLocks/>
            </p:cNvSpPr>
            <p:nvPr/>
          </p:nvSpPr>
          <p:spPr bwMode="auto">
            <a:xfrm>
              <a:off x="4742" y="2554"/>
              <a:ext cx="15" cy="6"/>
            </a:xfrm>
            <a:custGeom>
              <a:avLst/>
              <a:gdLst>
                <a:gd name="T0" fmla="*/ 0 w 31"/>
                <a:gd name="T1" fmla="*/ 1 h 10"/>
                <a:gd name="T2" fmla="*/ 0 w 31"/>
                <a:gd name="T3" fmla="*/ 1 h 10"/>
                <a:gd name="T4" fmla="*/ 0 w 31"/>
                <a:gd name="T5" fmla="*/ 0 h 10"/>
                <a:gd name="T6" fmla="*/ 0 w 31"/>
                <a:gd name="T7" fmla="*/ 0 h 10"/>
                <a:gd name="T8" fmla="*/ 0 w 31"/>
                <a:gd name="T9" fmla="*/ 0 h 10"/>
                <a:gd name="T10" fmla="*/ 0 w 31"/>
                <a:gd name="T11" fmla="*/ 1 h 10"/>
                <a:gd name="T12" fmla="*/ 0 w 31"/>
                <a:gd name="T13" fmla="*/ 1 h 10"/>
                <a:gd name="T14" fmla="*/ 0 w 31"/>
                <a:gd name="T15" fmla="*/ 1 h 10"/>
                <a:gd name="T16" fmla="*/ 0 w 31"/>
                <a:gd name="T17" fmla="*/ 1 h 10"/>
                <a:gd name="T18" fmla="*/ 0 w 31"/>
                <a:gd name="T19" fmla="*/ 1 h 10"/>
                <a:gd name="T20" fmla="*/ 0 w 31"/>
                <a:gd name="T21" fmla="*/ 1 h 10"/>
                <a:gd name="T22" fmla="*/ 0 w 31"/>
                <a:gd name="T23" fmla="*/ 1 h 10"/>
                <a:gd name="T24" fmla="*/ 0 w 31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0"/>
                <a:gd name="T41" fmla="*/ 31 w 31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0">
                  <a:moveTo>
                    <a:pt x="9" y="5"/>
                  </a:moveTo>
                  <a:lnTo>
                    <a:pt x="17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4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4" name="Freeform 5759"/>
            <p:cNvSpPr>
              <a:spLocks/>
            </p:cNvSpPr>
            <p:nvPr/>
          </p:nvSpPr>
          <p:spPr bwMode="auto">
            <a:xfrm>
              <a:off x="4739" y="2559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1 w 4"/>
                <a:gd name="T5" fmla="*/ 1 h 3"/>
                <a:gd name="T6" fmla="*/ 0 w 4"/>
                <a:gd name="T7" fmla="*/ 1 h 3"/>
                <a:gd name="T8" fmla="*/ 1 w 4"/>
                <a:gd name="T9" fmla="*/ 1 h 3"/>
                <a:gd name="T10" fmla="*/ 1 w 4"/>
                <a:gd name="T11" fmla="*/ 0 h 3"/>
                <a:gd name="T12" fmla="*/ 1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5" name="Freeform 5760"/>
            <p:cNvSpPr>
              <a:spLocks/>
            </p:cNvSpPr>
            <p:nvPr/>
          </p:nvSpPr>
          <p:spPr bwMode="auto">
            <a:xfrm>
              <a:off x="4735" y="2560"/>
              <a:ext cx="1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1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6" name="Freeform 5761"/>
            <p:cNvSpPr>
              <a:spLocks/>
            </p:cNvSpPr>
            <p:nvPr/>
          </p:nvSpPr>
          <p:spPr bwMode="auto">
            <a:xfrm>
              <a:off x="4735" y="2539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0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9"/>
                <a:gd name="T26" fmla="*/ 5 w 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9">
                  <a:moveTo>
                    <a:pt x="3" y="7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7" name="Freeform 5762"/>
            <p:cNvSpPr>
              <a:spLocks/>
            </p:cNvSpPr>
            <p:nvPr/>
          </p:nvSpPr>
          <p:spPr bwMode="auto">
            <a:xfrm>
              <a:off x="4738" y="2539"/>
              <a:ext cx="1" cy="1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w 2"/>
                <a:gd name="T9" fmla="*/ 1 h 2"/>
                <a:gd name="T10" fmla="*/ 1 w 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8" name="Freeform 5763"/>
            <p:cNvSpPr>
              <a:spLocks/>
            </p:cNvSpPr>
            <p:nvPr/>
          </p:nvSpPr>
          <p:spPr bwMode="auto">
            <a:xfrm>
              <a:off x="4736" y="2543"/>
              <a:ext cx="2" cy="1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1 h 2"/>
                <a:gd name="T10" fmla="*/ 1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9" name="Freeform 5764"/>
            <p:cNvSpPr>
              <a:spLocks/>
            </p:cNvSpPr>
            <p:nvPr/>
          </p:nvSpPr>
          <p:spPr bwMode="auto">
            <a:xfrm>
              <a:off x="4737" y="2543"/>
              <a:ext cx="6" cy="2"/>
            </a:xfrm>
            <a:custGeom>
              <a:avLst/>
              <a:gdLst>
                <a:gd name="T0" fmla="*/ 1 w 11"/>
                <a:gd name="T1" fmla="*/ 1 h 4"/>
                <a:gd name="T2" fmla="*/ 1 w 11"/>
                <a:gd name="T3" fmla="*/ 1 h 4"/>
                <a:gd name="T4" fmla="*/ 1 w 11"/>
                <a:gd name="T5" fmla="*/ 1 h 4"/>
                <a:gd name="T6" fmla="*/ 0 w 11"/>
                <a:gd name="T7" fmla="*/ 1 h 4"/>
                <a:gd name="T8" fmla="*/ 0 w 11"/>
                <a:gd name="T9" fmla="*/ 0 h 4"/>
                <a:gd name="T10" fmla="*/ 1 w 11"/>
                <a:gd name="T11" fmla="*/ 0 h 4"/>
                <a:gd name="T12" fmla="*/ 1 w 11"/>
                <a:gd name="T13" fmla="*/ 1 h 4"/>
                <a:gd name="T14" fmla="*/ 1 w 11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0" name="Freeform 5765"/>
            <p:cNvSpPr>
              <a:spLocks/>
            </p:cNvSpPr>
            <p:nvPr/>
          </p:nvSpPr>
          <p:spPr bwMode="auto">
            <a:xfrm>
              <a:off x="4735" y="2545"/>
              <a:ext cx="5" cy="15"/>
            </a:xfrm>
            <a:custGeom>
              <a:avLst/>
              <a:gdLst>
                <a:gd name="T0" fmla="*/ 1 w 9"/>
                <a:gd name="T1" fmla="*/ 1 h 28"/>
                <a:gd name="T2" fmla="*/ 1 w 9"/>
                <a:gd name="T3" fmla="*/ 1 h 28"/>
                <a:gd name="T4" fmla="*/ 1 w 9"/>
                <a:gd name="T5" fmla="*/ 1 h 28"/>
                <a:gd name="T6" fmla="*/ 1 w 9"/>
                <a:gd name="T7" fmla="*/ 1 h 28"/>
                <a:gd name="T8" fmla="*/ 1 w 9"/>
                <a:gd name="T9" fmla="*/ 1 h 28"/>
                <a:gd name="T10" fmla="*/ 1 w 9"/>
                <a:gd name="T11" fmla="*/ 1 h 28"/>
                <a:gd name="T12" fmla="*/ 1 w 9"/>
                <a:gd name="T13" fmla="*/ 0 h 28"/>
                <a:gd name="T14" fmla="*/ 1 w 9"/>
                <a:gd name="T15" fmla="*/ 1 h 28"/>
                <a:gd name="T16" fmla="*/ 1 w 9"/>
                <a:gd name="T17" fmla="*/ 1 h 28"/>
                <a:gd name="T18" fmla="*/ 0 w 9"/>
                <a:gd name="T19" fmla="*/ 1 h 28"/>
                <a:gd name="T20" fmla="*/ 0 w 9"/>
                <a:gd name="T21" fmla="*/ 1 h 28"/>
                <a:gd name="T22" fmla="*/ 1 w 9"/>
                <a:gd name="T23" fmla="*/ 1 h 28"/>
                <a:gd name="T24" fmla="*/ 1 w 9"/>
                <a:gd name="T25" fmla="*/ 1 h 28"/>
                <a:gd name="T26" fmla="*/ 1 w 9"/>
                <a:gd name="T27" fmla="*/ 1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8"/>
                <a:gd name="T44" fmla="*/ 9 w 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8">
                  <a:moveTo>
                    <a:pt x="5" y="14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1" name="Freeform 5766"/>
            <p:cNvSpPr>
              <a:spLocks/>
            </p:cNvSpPr>
            <p:nvPr/>
          </p:nvSpPr>
          <p:spPr bwMode="auto">
            <a:xfrm>
              <a:off x="4738" y="2546"/>
              <a:ext cx="4" cy="14"/>
            </a:xfrm>
            <a:custGeom>
              <a:avLst/>
              <a:gdLst>
                <a:gd name="T0" fmla="*/ 1 w 7"/>
                <a:gd name="T1" fmla="*/ 1 h 27"/>
                <a:gd name="T2" fmla="*/ 0 w 7"/>
                <a:gd name="T3" fmla="*/ 1 h 27"/>
                <a:gd name="T4" fmla="*/ 0 w 7"/>
                <a:gd name="T5" fmla="*/ 0 h 27"/>
                <a:gd name="T6" fmla="*/ 1 w 7"/>
                <a:gd name="T7" fmla="*/ 0 h 27"/>
                <a:gd name="T8" fmla="*/ 1 w 7"/>
                <a:gd name="T9" fmla="*/ 0 h 27"/>
                <a:gd name="T10" fmla="*/ 1 w 7"/>
                <a:gd name="T11" fmla="*/ 1 h 27"/>
                <a:gd name="T12" fmla="*/ 1 w 7"/>
                <a:gd name="T13" fmla="*/ 1 h 27"/>
                <a:gd name="T14" fmla="*/ 1 w 7"/>
                <a:gd name="T15" fmla="*/ 1 h 27"/>
                <a:gd name="T16" fmla="*/ 1 w 7"/>
                <a:gd name="T17" fmla="*/ 1 h 27"/>
                <a:gd name="T18" fmla="*/ 1 w 7"/>
                <a:gd name="T19" fmla="*/ 1 h 27"/>
                <a:gd name="T20" fmla="*/ 1 w 7"/>
                <a:gd name="T21" fmla="*/ 1 h 27"/>
                <a:gd name="T22" fmla="*/ 1 w 7"/>
                <a:gd name="T23" fmla="*/ 1 h 27"/>
                <a:gd name="T24" fmla="*/ 1 w 7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2" y="1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2" name="Freeform 5767"/>
            <p:cNvSpPr>
              <a:spLocks/>
            </p:cNvSpPr>
            <p:nvPr/>
          </p:nvSpPr>
          <p:spPr bwMode="auto">
            <a:xfrm>
              <a:off x="4735" y="2540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0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1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5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3" name="Freeform 5768"/>
            <p:cNvSpPr>
              <a:spLocks/>
            </p:cNvSpPr>
            <p:nvPr/>
          </p:nvSpPr>
          <p:spPr bwMode="auto">
            <a:xfrm>
              <a:off x="4817" y="2516"/>
              <a:ext cx="7" cy="2"/>
            </a:xfrm>
            <a:custGeom>
              <a:avLst/>
              <a:gdLst>
                <a:gd name="T0" fmla="*/ 1 w 12"/>
                <a:gd name="T1" fmla="*/ 1 h 3"/>
                <a:gd name="T2" fmla="*/ 1 w 12"/>
                <a:gd name="T3" fmla="*/ 1 h 3"/>
                <a:gd name="T4" fmla="*/ 1 w 12"/>
                <a:gd name="T5" fmla="*/ 0 h 3"/>
                <a:gd name="T6" fmla="*/ 1 w 12"/>
                <a:gd name="T7" fmla="*/ 1 h 3"/>
                <a:gd name="T8" fmla="*/ 0 w 12"/>
                <a:gd name="T9" fmla="*/ 1 h 3"/>
                <a:gd name="T10" fmla="*/ 0 w 12"/>
                <a:gd name="T11" fmla="*/ 1 h 3"/>
                <a:gd name="T12" fmla="*/ 1 w 12"/>
                <a:gd name="T13" fmla="*/ 1 h 3"/>
                <a:gd name="T14" fmla="*/ 1 w 12"/>
                <a:gd name="T15" fmla="*/ 1 h 3"/>
                <a:gd name="T16" fmla="*/ 1 w 12"/>
                <a:gd name="T17" fmla="*/ 1 h 3"/>
                <a:gd name="T18" fmla="*/ 1 w 12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"/>
                <a:gd name="T32" fmla="*/ 12 w 1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">
                  <a:moveTo>
                    <a:pt x="5" y="3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4" name="Freeform 5769"/>
            <p:cNvSpPr>
              <a:spLocks/>
            </p:cNvSpPr>
            <p:nvPr/>
          </p:nvSpPr>
          <p:spPr bwMode="auto">
            <a:xfrm>
              <a:off x="4793" y="2524"/>
              <a:ext cx="11" cy="2"/>
            </a:xfrm>
            <a:custGeom>
              <a:avLst/>
              <a:gdLst>
                <a:gd name="T0" fmla="*/ 1 w 22"/>
                <a:gd name="T1" fmla="*/ 0 h 6"/>
                <a:gd name="T2" fmla="*/ 1 w 22"/>
                <a:gd name="T3" fmla="*/ 0 h 6"/>
                <a:gd name="T4" fmla="*/ 0 w 22"/>
                <a:gd name="T5" fmla="*/ 0 h 6"/>
                <a:gd name="T6" fmla="*/ 1 w 22"/>
                <a:gd name="T7" fmla="*/ 0 h 6"/>
                <a:gd name="T8" fmla="*/ 1 w 22"/>
                <a:gd name="T9" fmla="*/ 0 h 6"/>
                <a:gd name="T10" fmla="*/ 1 w 22"/>
                <a:gd name="T11" fmla="*/ 0 h 6"/>
                <a:gd name="T12" fmla="*/ 1 w 22"/>
                <a:gd name="T13" fmla="*/ 0 h 6"/>
                <a:gd name="T14" fmla="*/ 1 w 22"/>
                <a:gd name="T15" fmla="*/ 0 h 6"/>
                <a:gd name="T16" fmla="*/ 1 w 22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"/>
                <a:gd name="T29" fmla="*/ 22 w 2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">
                  <a:moveTo>
                    <a:pt x="20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5" name="Freeform 5770"/>
            <p:cNvSpPr>
              <a:spLocks/>
            </p:cNvSpPr>
            <p:nvPr/>
          </p:nvSpPr>
          <p:spPr bwMode="auto">
            <a:xfrm>
              <a:off x="4817" y="2517"/>
              <a:ext cx="3" cy="2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0 h 3"/>
                <a:gd name="T4" fmla="*/ 0 w 5"/>
                <a:gd name="T5" fmla="*/ 1 h 3"/>
                <a:gd name="T6" fmla="*/ 0 w 5"/>
                <a:gd name="T7" fmla="*/ 1 h 3"/>
                <a:gd name="T8" fmla="*/ 1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6" name="Freeform 5771"/>
            <p:cNvSpPr>
              <a:spLocks/>
            </p:cNvSpPr>
            <p:nvPr/>
          </p:nvSpPr>
          <p:spPr bwMode="auto">
            <a:xfrm>
              <a:off x="4817" y="2517"/>
              <a:ext cx="4" cy="2"/>
            </a:xfrm>
            <a:custGeom>
              <a:avLst/>
              <a:gdLst>
                <a:gd name="T0" fmla="*/ 0 w 7"/>
                <a:gd name="T1" fmla="*/ 1 h 3"/>
                <a:gd name="T2" fmla="*/ 0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0 h 3"/>
                <a:gd name="T10" fmla="*/ 1 w 7"/>
                <a:gd name="T11" fmla="*/ 0 h 3"/>
                <a:gd name="T12" fmla="*/ 0 w 7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1"/>
                  </a:moveTo>
                  <a:lnTo>
                    <a:pt x="0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7" name="Freeform 5772"/>
            <p:cNvSpPr>
              <a:spLocks/>
            </p:cNvSpPr>
            <p:nvPr/>
          </p:nvSpPr>
          <p:spPr bwMode="auto">
            <a:xfrm>
              <a:off x="4798" y="2524"/>
              <a:ext cx="8" cy="2"/>
            </a:xfrm>
            <a:custGeom>
              <a:avLst/>
              <a:gdLst>
                <a:gd name="T0" fmla="*/ 1 w 16"/>
                <a:gd name="T1" fmla="*/ 0 h 6"/>
                <a:gd name="T2" fmla="*/ 1 w 16"/>
                <a:gd name="T3" fmla="*/ 0 h 6"/>
                <a:gd name="T4" fmla="*/ 1 w 16"/>
                <a:gd name="T5" fmla="*/ 0 h 6"/>
                <a:gd name="T6" fmla="*/ 0 w 16"/>
                <a:gd name="T7" fmla="*/ 0 h 6"/>
                <a:gd name="T8" fmla="*/ 1 w 16"/>
                <a:gd name="T9" fmla="*/ 0 h 6"/>
                <a:gd name="T10" fmla="*/ 1 w 16"/>
                <a:gd name="T11" fmla="*/ 0 h 6"/>
                <a:gd name="T12" fmla="*/ 1 w 16"/>
                <a:gd name="T13" fmla="*/ 0 h 6"/>
                <a:gd name="T14" fmla="*/ 1 w 1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6"/>
                <a:gd name="T26" fmla="*/ 16 w 1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6">
                  <a:moveTo>
                    <a:pt x="16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4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8" name="Freeform 5773"/>
            <p:cNvSpPr>
              <a:spLocks/>
            </p:cNvSpPr>
            <p:nvPr/>
          </p:nvSpPr>
          <p:spPr bwMode="auto">
            <a:xfrm>
              <a:off x="4817" y="2517"/>
              <a:ext cx="4" cy="2"/>
            </a:xfrm>
            <a:custGeom>
              <a:avLst/>
              <a:gdLst>
                <a:gd name="T0" fmla="*/ 1 w 7"/>
                <a:gd name="T1" fmla="*/ 1 h 3"/>
                <a:gd name="T2" fmla="*/ 1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3"/>
                <a:gd name="T26" fmla="*/ 7 w 7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3">
                  <a:moveTo>
                    <a:pt x="5" y="1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9" name="Freeform 5774"/>
            <p:cNvSpPr>
              <a:spLocks/>
            </p:cNvSpPr>
            <p:nvPr/>
          </p:nvSpPr>
          <p:spPr bwMode="auto">
            <a:xfrm>
              <a:off x="4819" y="2516"/>
              <a:ext cx="5" cy="2"/>
            </a:xfrm>
            <a:custGeom>
              <a:avLst/>
              <a:gdLst>
                <a:gd name="T0" fmla="*/ 1 w 9"/>
                <a:gd name="T1" fmla="*/ 0 h 3"/>
                <a:gd name="T2" fmla="*/ 1 w 9"/>
                <a:gd name="T3" fmla="*/ 0 h 3"/>
                <a:gd name="T4" fmla="*/ 1 w 9"/>
                <a:gd name="T5" fmla="*/ 1 h 3"/>
                <a:gd name="T6" fmla="*/ 1 w 9"/>
                <a:gd name="T7" fmla="*/ 1 h 3"/>
                <a:gd name="T8" fmla="*/ 0 w 9"/>
                <a:gd name="T9" fmla="*/ 1 h 3"/>
                <a:gd name="T10" fmla="*/ 1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0" name="Freeform 5775"/>
            <p:cNvSpPr>
              <a:spLocks/>
            </p:cNvSpPr>
            <p:nvPr/>
          </p:nvSpPr>
          <p:spPr bwMode="auto">
            <a:xfrm>
              <a:off x="4819" y="2516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0 w 9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3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1" name="Freeform 5776"/>
            <p:cNvSpPr>
              <a:spLocks/>
            </p:cNvSpPr>
            <p:nvPr/>
          </p:nvSpPr>
          <p:spPr bwMode="auto">
            <a:xfrm>
              <a:off x="4816" y="2518"/>
              <a:ext cx="4" cy="2"/>
            </a:xfrm>
            <a:custGeom>
              <a:avLst/>
              <a:gdLst>
                <a:gd name="T0" fmla="*/ 1 w 7"/>
                <a:gd name="T1" fmla="*/ 1 h 4"/>
                <a:gd name="T2" fmla="*/ 1 w 7"/>
                <a:gd name="T3" fmla="*/ 1 h 4"/>
                <a:gd name="T4" fmla="*/ 1 w 7"/>
                <a:gd name="T5" fmla="*/ 0 h 4"/>
                <a:gd name="T6" fmla="*/ 1 w 7"/>
                <a:gd name="T7" fmla="*/ 1 h 4"/>
                <a:gd name="T8" fmla="*/ 1 w 7"/>
                <a:gd name="T9" fmla="*/ 1 h 4"/>
                <a:gd name="T10" fmla="*/ 0 w 7"/>
                <a:gd name="T11" fmla="*/ 1 h 4"/>
                <a:gd name="T12" fmla="*/ 1 w 7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3" y="4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2" name="Freeform 5777"/>
            <p:cNvSpPr>
              <a:spLocks/>
            </p:cNvSpPr>
            <p:nvPr/>
          </p:nvSpPr>
          <p:spPr bwMode="auto">
            <a:xfrm>
              <a:off x="4793" y="2525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1 w 4"/>
                <a:gd name="T7" fmla="*/ 0 h 2"/>
                <a:gd name="T8" fmla="*/ 1 w 4"/>
                <a:gd name="T9" fmla="*/ 0 h 2"/>
                <a:gd name="T10" fmla="*/ 1 w 4"/>
                <a:gd name="T11" fmla="*/ 1 h 2"/>
                <a:gd name="T12" fmla="*/ 1 w 4"/>
                <a:gd name="T13" fmla="*/ 1 h 2"/>
                <a:gd name="T14" fmla="*/ 1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3" name="Freeform 5778"/>
            <p:cNvSpPr>
              <a:spLocks/>
            </p:cNvSpPr>
            <p:nvPr/>
          </p:nvSpPr>
          <p:spPr bwMode="auto">
            <a:xfrm>
              <a:off x="4819" y="2516"/>
              <a:ext cx="5" cy="2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1 h 3"/>
                <a:gd name="T4" fmla="*/ 1 w 9"/>
                <a:gd name="T5" fmla="*/ 0 h 3"/>
                <a:gd name="T6" fmla="*/ 1 w 9"/>
                <a:gd name="T7" fmla="*/ 0 h 3"/>
                <a:gd name="T8" fmla="*/ 1 w 9"/>
                <a:gd name="T9" fmla="*/ 1 h 3"/>
                <a:gd name="T10" fmla="*/ 1 w 9"/>
                <a:gd name="T11" fmla="*/ 1 h 3"/>
                <a:gd name="T12" fmla="*/ 0 w 9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"/>
                <a:gd name="T23" fmla="*/ 9 w 9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">
                  <a:moveTo>
                    <a:pt x="0" y="3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4" name="Freeform 5779"/>
            <p:cNvSpPr>
              <a:spLocks/>
            </p:cNvSpPr>
            <p:nvPr/>
          </p:nvSpPr>
          <p:spPr bwMode="auto">
            <a:xfrm>
              <a:off x="4822" y="2516"/>
              <a:ext cx="2" cy="1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5" name="Freeform 5780"/>
            <p:cNvSpPr>
              <a:spLocks/>
            </p:cNvSpPr>
            <p:nvPr/>
          </p:nvSpPr>
          <p:spPr bwMode="auto">
            <a:xfrm>
              <a:off x="4799" y="2518"/>
              <a:ext cx="21" cy="7"/>
            </a:xfrm>
            <a:custGeom>
              <a:avLst/>
              <a:gdLst>
                <a:gd name="T0" fmla="*/ 1 w 41"/>
                <a:gd name="T1" fmla="*/ 1 h 13"/>
                <a:gd name="T2" fmla="*/ 1 w 41"/>
                <a:gd name="T3" fmla="*/ 1 h 13"/>
                <a:gd name="T4" fmla="*/ 1 w 41"/>
                <a:gd name="T5" fmla="*/ 0 h 13"/>
                <a:gd name="T6" fmla="*/ 1 w 41"/>
                <a:gd name="T7" fmla="*/ 0 h 13"/>
                <a:gd name="T8" fmla="*/ 1 w 41"/>
                <a:gd name="T9" fmla="*/ 1 h 13"/>
                <a:gd name="T10" fmla="*/ 1 w 41"/>
                <a:gd name="T11" fmla="*/ 0 h 13"/>
                <a:gd name="T12" fmla="*/ 1 w 41"/>
                <a:gd name="T13" fmla="*/ 1 h 13"/>
                <a:gd name="T14" fmla="*/ 1 w 41"/>
                <a:gd name="T15" fmla="*/ 1 h 13"/>
                <a:gd name="T16" fmla="*/ 1 w 41"/>
                <a:gd name="T17" fmla="*/ 1 h 13"/>
                <a:gd name="T18" fmla="*/ 1 w 41"/>
                <a:gd name="T19" fmla="*/ 1 h 13"/>
                <a:gd name="T20" fmla="*/ 1 w 41"/>
                <a:gd name="T21" fmla="*/ 1 h 13"/>
                <a:gd name="T22" fmla="*/ 1 w 41"/>
                <a:gd name="T23" fmla="*/ 1 h 13"/>
                <a:gd name="T24" fmla="*/ 1 w 41"/>
                <a:gd name="T25" fmla="*/ 1 h 13"/>
                <a:gd name="T26" fmla="*/ 1 w 41"/>
                <a:gd name="T27" fmla="*/ 1 h 13"/>
                <a:gd name="T28" fmla="*/ 0 w 41"/>
                <a:gd name="T29" fmla="*/ 1 h 13"/>
                <a:gd name="T30" fmla="*/ 1 w 41"/>
                <a:gd name="T31" fmla="*/ 1 h 13"/>
                <a:gd name="T32" fmla="*/ 1 w 41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3"/>
                <a:gd name="T53" fmla="*/ 41 w 41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3">
                  <a:moveTo>
                    <a:pt x="23" y="6"/>
                  </a:moveTo>
                  <a:lnTo>
                    <a:pt x="30" y="2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3" y="8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2" y="8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6" name="Freeform 5781"/>
            <p:cNvSpPr>
              <a:spLocks/>
            </p:cNvSpPr>
            <p:nvPr/>
          </p:nvSpPr>
          <p:spPr bwMode="auto">
            <a:xfrm>
              <a:off x="4806" y="2518"/>
              <a:ext cx="10" cy="4"/>
            </a:xfrm>
            <a:custGeom>
              <a:avLst/>
              <a:gdLst>
                <a:gd name="T0" fmla="*/ 0 w 22"/>
                <a:gd name="T1" fmla="*/ 0 h 8"/>
                <a:gd name="T2" fmla="*/ 0 w 22"/>
                <a:gd name="T3" fmla="*/ 1 h 8"/>
                <a:gd name="T4" fmla="*/ 0 w 22"/>
                <a:gd name="T5" fmla="*/ 1 h 8"/>
                <a:gd name="T6" fmla="*/ 0 w 22"/>
                <a:gd name="T7" fmla="*/ 1 h 8"/>
                <a:gd name="T8" fmla="*/ 0 w 22"/>
                <a:gd name="T9" fmla="*/ 1 h 8"/>
                <a:gd name="T10" fmla="*/ 0 w 22"/>
                <a:gd name="T11" fmla="*/ 1 h 8"/>
                <a:gd name="T12" fmla="*/ 0 w 22"/>
                <a:gd name="T13" fmla="*/ 1 h 8"/>
                <a:gd name="T14" fmla="*/ 0 w 22"/>
                <a:gd name="T15" fmla="*/ 1 h 8"/>
                <a:gd name="T16" fmla="*/ 0 w 22"/>
                <a:gd name="T17" fmla="*/ 1 h 8"/>
                <a:gd name="T18" fmla="*/ 0 w 22"/>
                <a:gd name="T19" fmla="*/ 1 h 8"/>
                <a:gd name="T20" fmla="*/ 0 w 22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8"/>
                <a:gd name="T35" fmla="*/ 22 w 2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8">
                  <a:moveTo>
                    <a:pt x="22" y="0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7" name="Freeform 5782"/>
            <p:cNvSpPr>
              <a:spLocks/>
            </p:cNvSpPr>
            <p:nvPr/>
          </p:nvSpPr>
          <p:spPr bwMode="auto">
            <a:xfrm>
              <a:off x="4810" y="2520"/>
              <a:ext cx="7" cy="2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0 w 15"/>
                <a:gd name="T5" fmla="*/ 1 h 4"/>
                <a:gd name="T6" fmla="*/ 0 w 15"/>
                <a:gd name="T7" fmla="*/ 1 h 4"/>
                <a:gd name="T8" fmla="*/ 0 w 15"/>
                <a:gd name="T9" fmla="*/ 1 h 4"/>
                <a:gd name="T10" fmla="*/ 0 w 15"/>
                <a:gd name="T11" fmla="*/ 1 h 4"/>
                <a:gd name="T12" fmla="*/ 0 w 15"/>
                <a:gd name="T13" fmla="*/ 1 h 4"/>
                <a:gd name="T14" fmla="*/ 0 w 15"/>
                <a:gd name="T15" fmla="*/ 1 h 4"/>
                <a:gd name="T16" fmla="*/ 0 w 15"/>
                <a:gd name="T17" fmla="*/ 1 h 4"/>
                <a:gd name="T18" fmla="*/ 0 w 15"/>
                <a:gd name="T19" fmla="*/ 0 h 4"/>
                <a:gd name="T20" fmla="*/ 0 w 15"/>
                <a:gd name="T21" fmla="*/ 0 h 4"/>
                <a:gd name="T22" fmla="*/ 0 w 15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4"/>
                <a:gd name="T38" fmla="*/ 15 w 1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4">
                  <a:moveTo>
                    <a:pt x="13" y="0"/>
                  </a:moveTo>
                  <a:lnTo>
                    <a:pt x="11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8" name="Freeform 5783"/>
            <p:cNvSpPr>
              <a:spLocks/>
            </p:cNvSpPr>
            <p:nvPr/>
          </p:nvSpPr>
          <p:spPr bwMode="auto">
            <a:xfrm>
              <a:off x="4797" y="2519"/>
              <a:ext cx="2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1 h 16"/>
                <a:gd name="T4" fmla="*/ 0 w 6"/>
                <a:gd name="T5" fmla="*/ 1 h 16"/>
                <a:gd name="T6" fmla="*/ 0 w 6"/>
                <a:gd name="T7" fmla="*/ 1 h 16"/>
                <a:gd name="T8" fmla="*/ 0 w 6"/>
                <a:gd name="T9" fmla="*/ 1 h 16"/>
                <a:gd name="T10" fmla="*/ 0 w 6"/>
                <a:gd name="T11" fmla="*/ 1 h 16"/>
                <a:gd name="T12" fmla="*/ 0 w 6"/>
                <a:gd name="T13" fmla="*/ 1 h 16"/>
                <a:gd name="T14" fmla="*/ 0 w 6"/>
                <a:gd name="T15" fmla="*/ 1 h 16"/>
                <a:gd name="T16" fmla="*/ 0 w 6"/>
                <a:gd name="T17" fmla="*/ 1 h 16"/>
                <a:gd name="T18" fmla="*/ 0 w 6"/>
                <a:gd name="T19" fmla="*/ 1 h 16"/>
                <a:gd name="T20" fmla="*/ 0 w 6"/>
                <a:gd name="T21" fmla="*/ 0 h 16"/>
                <a:gd name="T22" fmla="*/ 0 w 6"/>
                <a:gd name="T23" fmla="*/ 0 h 16"/>
                <a:gd name="T24" fmla="*/ 0 w 6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6"/>
                <a:gd name="T41" fmla="*/ 6 w 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6">
                  <a:moveTo>
                    <a:pt x="6" y="2"/>
                  </a:moveTo>
                  <a:lnTo>
                    <a:pt x="4" y="6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9" name="Freeform 5784"/>
            <p:cNvSpPr>
              <a:spLocks/>
            </p:cNvSpPr>
            <p:nvPr/>
          </p:nvSpPr>
          <p:spPr bwMode="auto">
            <a:xfrm>
              <a:off x="4793" y="2518"/>
              <a:ext cx="4" cy="7"/>
            </a:xfrm>
            <a:custGeom>
              <a:avLst/>
              <a:gdLst>
                <a:gd name="T0" fmla="*/ 1 w 7"/>
                <a:gd name="T1" fmla="*/ 0 h 15"/>
                <a:gd name="T2" fmla="*/ 0 w 7"/>
                <a:gd name="T3" fmla="*/ 0 h 15"/>
                <a:gd name="T4" fmla="*/ 1 w 7"/>
                <a:gd name="T5" fmla="*/ 0 h 15"/>
                <a:gd name="T6" fmla="*/ 1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1 w 7"/>
                <a:gd name="T13" fmla="*/ 0 h 15"/>
                <a:gd name="T14" fmla="*/ 1 w 7"/>
                <a:gd name="T15" fmla="*/ 0 h 15"/>
                <a:gd name="T16" fmla="*/ 1 w 7"/>
                <a:gd name="T17" fmla="*/ 0 h 15"/>
                <a:gd name="T18" fmla="*/ 1 w 7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0" name="Freeform 5785"/>
            <p:cNvSpPr>
              <a:spLocks/>
            </p:cNvSpPr>
            <p:nvPr/>
          </p:nvSpPr>
          <p:spPr bwMode="auto">
            <a:xfrm>
              <a:off x="4799" y="2506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"/>
                <a:gd name="T23" fmla="*/ 5 w 5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">
                  <a:moveTo>
                    <a:pt x="5" y="9"/>
                  </a:moveTo>
                  <a:lnTo>
                    <a:pt x="3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1" name="Freeform 5786"/>
            <p:cNvSpPr>
              <a:spLocks/>
            </p:cNvSpPr>
            <p:nvPr/>
          </p:nvSpPr>
          <p:spPr bwMode="auto">
            <a:xfrm>
              <a:off x="4797" y="2501"/>
              <a:ext cx="4" cy="6"/>
            </a:xfrm>
            <a:custGeom>
              <a:avLst/>
              <a:gdLst>
                <a:gd name="T0" fmla="*/ 0 w 9"/>
                <a:gd name="T1" fmla="*/ 1 h 11"/>
                <a:gd name="T2" fmla="*/ 0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0 w 9"/>
                <a:gd name="T9" fmla="*/ 0 h 11"/>
                <a:gd name="T10" fmla="*/ 0 w 9"/>
                <a:gd name="T11" fmla="*/ 1 h 11"/>
                <a:gd name="T12" fmla="*/ 0 w 9"/>
                <a:gd name="T13" fmla="*/ 1 h 11"/>
                <a:gd name="T14" fmla="*/ 0 w 9"/>
                <a:gd name="T15" fmla="*/ 1 h 11"/>
                <a:gd name="T16" fmla="*/ 0 w 9"/>
                <a:gd name="T17" fmla="*/ 1 h 11"/>
                <a:gd name="T18" fmla="*/ 0 w 9"/>
                <a:gd name="T19" fmla="*/ 1 h 11"/>
                <a:gd name="T20" fmla="*/ 0 w 9"/>
                <a:gd name="T21" fmla="*/ 1 h 11"/>
                <a:gd name="T22" fmla="*/ 0 w 9"/>
                <a:gd name="T23" fmla="*/ 1 h 11"/>
                <a:gd name="T24" fmla="*/ 0 w 9"/>
                <a:gd name="T25" fmla="*/ 1 h 11"/>
                <a:gd name="T26" fmla="*/ 0 w 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1"/>
                <a:gd name="T44" fmla="*/ 9 w 9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1">
                  <a:moveTo>
                    <a:pt x="7" y="9"/>
                  </a:moveTo>
                  <a:lnTo>
                    <a:pt x="9" y="9"/>
                  </a:lnTo>
                  <a:lnTo>
                    <a:pt x="9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7"/>
                  </a:lnTo>
                  <a:lnTo>
                    <a:pt x="6" y="11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2" name="Freeform 5787"/>
            <p:cNvSpPr>
              <a:spLocks/>
            </p:cNvSpPr>
            <p:nvPr/>
          </p:nvSpPr>
          <p:spPr bwMode="auto">
            <a:xfrm>
              <a:off x="4798" y="2504"/>
              <a:ext cx="1" cy="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0 w 4"/>
                <a:gd name="T11" fmla="*/ 0 h 7"/>
                <a:gd name="T12" fmla="*/ 0 w 4"/>
                <a:gd name="T13" fmla="*/ 0 h 7"/>
                <a:gd name="T14" fmla="*/ 0 w 4"/>
                <a:gd name="T15" fmla="*/ 0 h 7"/>
                <a:gd name="T16" fmla="*/ 0 w 4"/>
                <a:gd name="T17" fmla="*/ 0 h 7"/>
                <a:gd name="T18" fmla="*/ 0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3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3" name="Freeform 5788"/>
            <p:cNvSpPr>
              <a:spLocks/>
            </p:cNvSpPr>
            <p:nvPr/>
          </p:nvSpPr>
          <p:spPr bwMode="auto">
            <a:xfrm>
              <a:off x="4798" y="2502"/>
              <a:ext cx="2" cy="4"/>
            </a:xfrm>
            <a:custGeom>
              <a:avLst/>
              <a:gdLst>
                <a:gd name="T0" fmla="*/ 1 w 3"/>
                <a:gd name="T1" fmla="*/ 1 h 7"/>
                <a:gd name="T2" fmla="*/ 1 w 3"/>
                <a:gd name="T3" fmla="*/ 1 h 7"/>
                <a:gd name="T4" fmla="*/ 1 w 3"/>
                <a:gd name="T5" fmla="*/ 1 h 7"/>
                <a:gd name="T6" fmla="*/ 1 w 3"/>
                <a:gd name="T7" fmla="*/ 1 h 7"/>
                <a:gd name="T8" fmla="*/ 1 w 3"/>
                <a:gd name="T9" fmla="*/ 0 h 7"/>
                <a:gd name="T10" fmla="*/ 1 w 3"/>
                <a:gd name="T11" fmla="*/ 0 h 7"/>
                <a:gd name="T12" fmla="*/ 1 w 3"/>
                <a:gd name="T13" fmla="*/ 1 h 7"/>
                <a:gd name="T14" fmla="*/ 0 w 3"/>
                <a:gd name="T15" fmla="*/ 1 h 7"/>
                <a:gd name="T16" fmla="*/ 0 w 3"/>
                <a:gd name="T17" fmla="*/ 1 h 7"/>
                <a:gd name="T18" fmla="*/ 0 w 3"/>
                <a:gd name="T19" fmla="*/ 1 h 7"/>
                <a:gd name="T20" fmla="*/ 0 w 3"/>
                <a:gd name="T21" fmla="*/ 1 h 7"/>
                <a:gd name="T22" fmla="*/ 1 w 3"/>
                <a:gd name="T23" fmla="*/ 1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7"/>
                <a:gd name="T38" fmla="*/ 3 w 3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7">
                  <a:moveTo>
                    <a:pt x="2" y="7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4" name="Freeform 5789"/>
            <p:cNvSpPr>
              <a:spLocks/>
            </p:cNvSpPr>
            <p:nvPr/>
          </p:nvSpPr>
          <p:spPr bwMode="auto">
            <a:xfrm>
              <a:off x="4797" y="2525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0 h 3"/>
                <a:gd name="T18" fmla="*/ 0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2" y="0"/>
                  </a:moveTo>
                  <a:lnTo>
                    <a:pt x="4" y="2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5" name="Freeform 5790"/>
            <p:cNvSpPr>
              <a:spLocks/>
            </p:cNvSpPr>
            <p:nvPr/>
          </p:nvSpPr>
          <p:spPr bwMode="auto">
            <a:xfrm>
              <a:off x="4792" y="2524"/>
              <a:ext cx="2" cy="2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1 w 4"/>
                <a:gd name="T7" fmla="*/ 0 h 6"/>
                <a:gd name="T8" fmla="*/ 1 w 4"/>
                <a:gd name="T9" fmla="*/ 0 h 6"/>
                <a:gd name="T10" fmla="*/ 0 w 4"/>
                <a:gd name="T11" fmla="*/ 0 h 6"/>
                <a:gd name="T12" fmla="*/ 1 w 4"/>
                <a:gd name="T13" fmla="*/ 0 h 6"/>
                <a:gd name="T14" fmla="*/ 1 w 4"/>
                <a:gd name="T15" fmla="*/ 0 h 6"/>
                <a:gd name="T16" fmla="*/ 1 w 4"/>
                <a:gd name="T17" fmla="*/ 0 h 6"/>
                <a:gd name="T18" fmla="*/ 1 w 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2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6" name="Freeform 5791"/>
            <p:cNvSpPr>
              <a:spLocks/>
            </p:cNvSpPr>
            <p:nvPr/>
          </p:nvSpPr>
          <p:spPr bwMode="auto">
            <a:xfrm>
              <a:off x="4793" y="2506"/>
              <a:ext cx="8" cy="15"/>
            </a:xfrm>
            <a:custGeom>
              <a:avLst/>
              <a:gdLst>
                <a:gd name="T0" fmla="*/ 1 w 16"/>
                <a:gd name="T1" fmla="*/ 0 h 31"/>
                <a:gd name="T2" fmla="*/ 1 w 16"/>
                <a:gd name="T3" fmla="*/ 0 h 31"/>
                <a:gd name="T4" fmla="*/ 1 w 16"/>
                <a:gd name="T5" fmla="*/ 0 h 31"/>
                <a:gd name="T6" fmla="*/ 1 w 16"/>
                <a:gd name="T7" fmla="*/ 0 h 31"/>
                <a:gd name="T8" fmla="*/ 1 w 16"/>
                <a:gd name="T9" fmla="*/ 0 h 31"/>
                <a:gd name="T10" fmla="*/ 1 w 16"/>
                <a:gd name="T11" fmla="*/ 0 h 31"/>
                <a:gd name="T12" fmla="*/ 1 w 16"/>
                <a:gd name="T13" fmla="*/ 0 h 31"/>
                <a:gd name="T14" fmla="*/ 1 w 16"/>
                <a:gd name="T15" fmla="*/ 0 h 31"/>
                <a:gd name="T16" fmla="*/ 1 w 16"/>
                <a:gd name="T17" fmla="*/ 0 h 31"/>
                <a:gd name="T18" fmla="*/ 1 w 16"/>
                <a:gd name="T19" fmla="*/ 0 h 31"/>
                <a:gd name="T20" fmla="*/ 1 w 16"/>
                <a:gd name="T21" fmla="*/ 0 h 31"/>
                <a:gd name="T22" fmla="*/ 1 w 16"/>
                <a:gd name="T23" fmla="*/ 0 h 31"/>
                <a:gd name="T24" fmla="*/ 1 w 16"/>
                <a:gd name="T25" fmla="*/ 0 h 31"/>
                <a:gd name="T26" fmla="*/ 1 w 16"/>
                <a:gd name="T27" fmla="*/ 0 h 31"/>
                <a:gd name="T28" fmla="*/ 1 w 16"/>
                <a:gd name="T29" fmla="*/ 0 h 31"/>
                <a:gd name="T30" fmla="*/ 1 w 16"/>
                <a:gd name="T31" fmla="*/ 0 h 31"/>
                <a:gd name="T32" fmla="*/ 1 w 16"/>
                <a:gd name="T33" fmla="*/ 0 h 31"/>
                <a:gd name="T34" fmla="*/ 1 w 16"/>
                <a:gd name="T35" fmla="*/ 0 h 31"/>
                <a:gd name="T36" fmla="*/ 1 w 16"/>
                <a:gd name="T37" fmla="*/ 0 h 31"/>
                <a:gd name="T38" fmla="*/ 0 w 16"/>
                <a:gd name="T39" fmla="*/ 0 h 31"/>
                <a:gd name="T40" fmla="*/ 1 w 16"/>
                <a:gd name="T41" fmla="*/ 0 h 31"/>
                <a:gd name="T42" fmla="*/ 1 w 16"/>
                <a:gd name="T43" fmla="*/ 0 h 31"/>
                <a:gd name="T44" fmla="*/ 1 w 16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7" y="13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14" y="25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7" name="Freeform 5792"/>
            <p:cNvSpPr>
              <a:spLocks/>
            </p:cNvSpPr>
            <p:nvPr/>
          </p:nvSpPr>
          <p:spPr bwMode="auto">
            <a:xfrm>
              <a:off x="4799" y="2509"/>
              <a:ext cx="3" cy="6"/>
            </a:xfrm>
            <a:custGeom>
              <a:avLst/>
              <a:gdLst>
                <a:gd name="T0" fmla="*/ 1 w 5"/>
                <a:gd name="T1" fmla="*/ 1 h 11"/>
                <a:gd name="T2" fmla="*/ 1 w 5"/>
                <a:gd name="T3" fmla="*/ 1 h 11"/>
                <a:gd name="T4" fmla="*/ 1 w 5"/>
                <a:gd name="T5" fmla="*/ 1 h 11"/>
                <a:gd name="T6" fmla="*/ 1 w 5"/>
                <a:gd name="T7" fmla="*/ 1 h 11"/>
                <a:gd name="T8" fmla="*/ 1 w 5"/>
                <a:gd name="T9" fmla="*/ 1 h 11"/>
                <a:gd name="T10" fmla="*/ 1 w 5"/>
                <a:gd name="T11" fmla="*/ 1 h 11"/>
                <a:gd name="T12" fmla="*/ 0 w 5"/>
                <a:gd name="T13" fmla="*/ 1 h 11"/>
                <a:gd name="T14" fmla="*/ 1 w 5"/>
                <a:gd name="T15" fmla="*/ 1 h 11"/>
                <a:gd name="T16" fmla="*/ 0 w 5"/>
                <a:gd name="T17" fmla="*/ 1 h 11"/>
                <a:gd name="T18" fmla="*/ 1 w 5"/>
                <a:gd name="T19" fmla="*/ 1 h 11"/>
                <a:gd name="T20" fmla="*/ 1 w 5"/>
                <a:gd name="T21" fmla="*/ 1 h 11"/>
                <a:gd name="T22" fmla="*/ 1 w 5"/>
                <a:gd name="T23" fmla="*/ 1 h 11"/>
                <a:gd name="T24" fmla="*/ 1 w 5"/>
                <a:gd name="T25" fmla="*/ 1 h 11"/>
                <a:gd name="T26" fmla="*/ 1 w 5"/>
                <a:gd name="T27" fmla="*/ 0 h 11"/>
                <a:gd name="T28" fmla="*/ 1 w 5"/>
                <a:gd name="T29" fmla="*/ 1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11"/>
                <a:gd name="T47" fmla="*/ 5 w 5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11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8" name="Freeform 5793"/>
            <p:cNvSpPr>
              <a:spLocks/>
            </p:cNvSpPr>
            <p:nvPr/>
          </p:nvSpPr>
          <p:spPr bwMode="auto">
            <a:xfrm>
              <a:off x="4794" y="2506"/>
              <a:ext cx="3" cy="10"/>
            </a:xfrm>
            <a:custGeom>
              <a:avLst/>
              <a:gdLst>
                <a:gd name="T0" fmla="*/ 1 w 5"/>
                <a:gd name="T1" fmla="*/ 0 h 20"/>
                <a:gd name="T2" fmla="*/ 1 w 5"/>
                <a:gd name="T3" fmla="*/ 1 h 20"/>
                <a:gd name="T4" fmla="*/ 1 w 5"/>
                <a:gd name="T5" fmla="*/ 1 h 20"/>
                <a:gd name="T6" fmla="*/ 1 w 5"/>
                <a:gd name="T7" fmla="*/ 1 h 20"/>
                <a:gd name="T8" fmla="*/ 1 w 5"/>
                <a:gd name="T9" fmla="*/ 1 h 20"/>
                <a:gd name="T10" fmla="*/ 1 w 5"/>
                <a:gd name="T11" fmla="*/ 1 h 20"/>
                <a:gd name="T12" fmla="*/ 1 w 5"/>
                <a:gd name="T13" fmla="*/ 1 h 20"/>
                <a:gd name="T14" fmla="*/ 1 w 5"/>
                <a:gd name="T15" fmla="*/ 1 h 20"/>
                <a:gd name="T16" fmla="*/ 1 w 5"/>
                <a:gd name="T17" fmla="*/ 1 h 20"/>
                <a:gd name="T18" fmla="*/ 1 w 5"/>
                <a:gd name="T19" fmla="*/ 1 h 20"/>
                <a:gd name="T20" fmla="*/ 0 w 5"/>
                <a:gd name="T21" fmla="*/ 1 h 20"/>
                <a:gd name="T22" fmla="*/ 1 w 5"/>
                <a:gd name="T23" fmla="*/ 1 h 20"/>
                <a:gd name="T24" fmla="*/ 1 w 5"/>
                <a:gd name="T25" fmla="*/ 0 h 20"/>
                <a:gd name="T26" fmla="*/ 1 w 5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20"/>
                <a:gd name="T44" fmla="*/ 5 w 5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20">
                  <a:moveTo>
                    <a:pt x="5" y="0"/>
                  </a:moveTo>
                  <a:lnTo>
                    <a:pt x="5" y="2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9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9" name="Freeform 5794"/>
            <p:cNvSpPr>
              <a:spLocks/>
            </p:cNvSpPr>
            <p:nvPr/>
          </p:nvSpPr>
          <p:spPr bwMode="auto">
            <a:xfrm>
              <a:off x="4702" y="2511"/>
              <a:ext cx="14" cy="5"/>
            </a:xfrm>
            <a:custGeom>
              <a:avLst/>
              <a:gdLst>
                <a:gd name="T0" fmla="*/ 1 w 27"/>
                <a:gd name="T1" fmla="*/ 0 h 11"/>
                <a:gd name="T2" fmla="*/ 1 w 27"/>
                <a:gd name="T3" fmla="*/ 0 h 11"/>
                <a:gd name="T4" fmla="*/ 0 w 27"/>
                <a:gd name="T5" fmla="*/ 0 h 11"/>
                <a:gd name="T6" fmla="*/ 1 w 27"/>
                <a:gd name="T7" fmla="*/ 0 h 11"/>
                <a:gd name="T8" fmla="*/ 1 w 27"/>
                <a:gd name="T9" fmla="*/ 0 h 11"/>
                <a:gd name="T10" fmla="*/ 1 w 27"/>
                <a:gd name="T11" fmla="*/ 0 h 11"/>
                <a:gd name="T12" fmla="*/ 1 w 27"/>
                <a:gd name="T13" fmla="*/ 0 h 11"/>
                <a:gd name="T14" fmla="*/ 1 w 2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1"/>
                <a:gd name="T26" fmla="*/ 27 w 2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1">
                  <a:moveTo>
                    <a:pt x="11" y="7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7" y="7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0" name="Freeform 5795"/>
            <p:cNvSpPr>
              <a:spLocks/>
            </p:cNvSpPr>
            <p:nvPr/>
          </p:nvSpPr>
          <p:spPr bwMode="auto">
            <a:xfrm>
              <a:off x="4703" y="2511"/>
              <a:ext cx="15" cy="5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"/>
                <a:gd name="T35" fmla="*/ 31 w 31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">
                  <a:moveTo>
                    <a:pt x="31" y="0"/>
                  </a:moveTo>
                  <a:lnTo>
                    <a:pt x="27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1" name="Freeform 5796"/>
            <p:cNvSpPr>
              <a:spLocks/>
            </p:cNvSpPr>
            <p:nvPr/>
          </p:nvSpPr>
          <p:spPr bwMode="auto">
            <a:xfrm>
              <a:off x="4713" y="2508"/>
              <a:ext cx="13" cy="4"/>
            </a:xfrm>
            <a:custGeom>
              <a:avLst/>
              <a:gdLst>
                <a:gd name="T0" fmla="*/ 1 w 25"/>
                <a:gd name="T1" fmla="*/ 0 h 7"/>
                <a:gd name="T2" fmla="*/ 1 w 25"/>
                <a:gd name="T3" fmla="*/ 1 h 7"/>
                <a:gd name="T4" fmla="*/ 1 w 25"/>
                <a:gd name="T5" fmla="*/ 1 h 7"/>
                <a:gd name="T6" fmla="*/ 1 w 25"/>
                <a:gd name="T7" fmla="*/ 1 h 7"/>
                <a:gd name="T8" fmla="*/ 0 w 25"/>
                <a:gd name="T9" fmla="*/ 1 h 7"/>
                <a:gd name="T10" fmla="*/ 1 w 25"/>
                <a:gd name="T11" fmla="*/ 1 h 7"/>
                <a:gd name="T12" fmla="*/ 1 w 25"/>
                <a:gd name="T13" fmla="*/ 1 h 7"/>
                <a:gd name="T14" fmla="*/ 1 w 25"/>
                <a:gd name="T15" fmla="*/ 1 h 7"/>
                <a:gd name="T16" fmla="*/ 1 w 25"/>
                <a:gd name="T17" fmla="*/ 1 h 7"/>
                <a:gd name="T18" fmla="*/ 1 w 25"/>
                <a:gd name="T19" fmla="*/ 1 h 7"/>
                <a:gd name="T20" fmla="*/ 1 w 25"/>
                <a:gd name="T21" fmla="*/ 1 h 7"/>
                <a:gd name="T22" fmla="*/ 1 w 25"/>
                <a:gd name="T23" fmla="*/ 1 h 7"/>
                <a:gd name="T24" fmla="*/ 1 w 25"/>
                <a:gd name="T25" fmla="*/ 1 h 7"/>
                <a:gd name="T26" fmla="*/ 1 w 25"/>
                <a:gd name="T27" fmla="*/ 0 h 7"/>
                <a:gd name="T28" fmla="*/ 1 w 25"/>
                <a:gd name="T29" fmla="*/ 0 h 7"/>
                <a:gd name="T30" fmla="*/ 1 w 25"/>
                <a:gd name="T31" fmla="*/ 0 h 7"/>
                <a:gd name="T32" fmla="*/ 1 w 25"/>
                <a:gd name="T33" fmla="*/ 0 h 7"/>
                <a:gd name="T34" fmla="*/ 1 w 25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7"/>
                <a:gd name="T56" fmla="*/ 25 w 25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7">
                  <a:moveTo>
                    <a:pt x="16" y="0"/>
                  </a:moveTo>
                  <a:lnTo>
                    <a:pt x="11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11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7" y="7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2" name="Freeform 5797"/>
            <p:cNvSpPr>
              <a:spLocks/>
            </p:cNvSpPr>
            <p:nvPr/>
          </p:nvSpPr>
          <p:spPr bwMode="auto">
            <a:xfrm>
              <a:off x="4721" y="2507"/>
              <a:ext cx="5" cy="1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0 h 2"/>
                <a:gd name="T4" fmla="*/ 0 w 11"/>
                <a:gd name="T5" fmla="*/ 0 h 2"/>
                <a:gd name="T6" fmla="*/ 0 w 11"/>
                <a:gd name="T7" fmla="*/ 0 h 2"/>
                <a:gd name="T8" fmla="*/ 0 w 11"/>
                <a:gd name="T9" fmla="*/ 1 h 2"/>
                <a:gd name="T10" fmla="*/ 0 w 11"/>
                <a:gd name="T11" fmla="*/ 1 h 2"/>
                <a:gd name="T12" fmla="*/ 0 w 11"/>
                <a:gd name="T13" fmla="*/ 1 h 2"/>
                <a:gd name="T14" fmla="*/ 0 w 1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"/>
                <a:gd name="T26" fmla="*/ 11 w 1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">
                  <a:moveTo>
                    <a:pt x="11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3" name="Freeform 5798"/>
            <p:cNvSpPr>
              <a:spLocks/>
            </p:cNvSpPr>
            <p:nvPr/>
          </p:nvSpPr>
          <p:spPr bwMode="auto">
            <a:xfrm>
              <a:off x="4722" y="2507"/>
              <a:ext cx="4" cy="1"/>
            </a:xfrm>
            <a:custGeom>
              <a:avLst/>
              <a:gdLst>
                <a:gd name="T0" fmla="*/ 0 w 9"/>
                <a:gd name="T1" fmla="*/ 1 h 2"/>
                <a:gd name="T2" fmla="*/ 0 w 9"/>
                <a:gd name="T3" fmla="*/ 1 h 2"/>
                <a:gd name="T4" fmla="*/ 0 w 9"/>
                <a:gd name="T5" fmla="*/ 0 h 2"/>
                <a:gd name="T6" fmla="*/ 0 w 9"/>
                <a:gd name="T7" fmla="*/ 0 h 2"/>
                <a:gd name="T8" fmla="*/ 0 w 9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4" name="Freeform 5799"/>
            <p:cNvSpPr>
              <a:spLocks/>
            </p:cNvSpPr>
            <p:nvPr/>
          </p:nvSpPr>
          <p:spPr bwMode="auto">
            <a:xfrm>
              <a:off x="4721" y="2507"/>
              <a:ext cx="5" cy="1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0 h 2"/>
                <a:gd name="T4" fmla="*/ 0 w 11"/>
                <a:gd name="T5" fmla="*/ 0 h 2"/>
                <a:gd name="T6" fmla="*/ 0 w 11"/>
                <a:gd name="T7" fmla="*/ 0 h 2"/>
                <a:gd name="T8" fmla="*/ 0 w 11"/>
                <a:gd name="T9" fmla="*/ 0 h 2"/>
                <a:gd name="T10" fmla="*/ 0 w 11"/>
                <a:gd name="T11" fmla="*/ 1 h 2"/>
                <a:gd name="T12" fmla="*/ 0 w 11"/>
                <a:gd name="T13" fmla="*/ 1 h 2"/>
                <a:gd name="T14" fmla="*/ 0 w 11"/>
                <a:gd name="T15" fmla="*/ 1 h 2"/>
                <a:gd name="T16" fmla="*/ 0 w 1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"/>
                <a:gd name="T29" fmla="*/ 11 w 1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">
                  <a:moveTo>
                    <a:pt x="5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5" name="Freeform 5800"/>
            <p:cNvSpPr>
              <a:spLocks/>
            </p:cNvSpPr>
            <p:nvPr/>
          </p:nvSpPr>
          <p:spPr bwMode="auto">
            <a:xfrm>
              <a:off x="4725" y="2507"/>
              <a:ext cx="1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1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6" name="Freeform 5801"/>
            <p:cNvSpPr>
              <a:spLocks/>
            </p:cNvSpPr>
            <p:nvPr/>
          </p:nvSpPr>
          <p:spPr bwMode="auto">
            <a:xfrm>
              <a:off x="4725" y="2507"/>
              <a:ext cx="1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7" name="Freeform 5802"/>
            <p:cNvSpPr>
              <a:spLocks/>
            </p:cNvSpPr>
            <p:nvPr/>
          </p:nvSpPr>
          <p:spPr bwMode="auto">
            <a:xfrm>
              <a:off x="4701" y="2493"/>
              <a:ext cx="2" cy="1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" name="Freeform 5803"/>
            <p:cNvSpPr>
              <a:spLocks/>
            </p:cNvSpPr>
            <p:nvPr/>
          </p:nvSpPr>
          <p:spPr bwMode="auto">
            <a:xfrm>
              <a:off x="4702" y="2516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" name="Freeform 5804"/>
            <p:cNvSpPr>
              <a:spLocks/>
            </p:cNvSpPr>
            <p:nvPr/>
          </p:nvSpPr>
          <p:spPr bwMode="auto">
            <a:xfrm>
              <a:off x="4700" y="25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1 w 3"/>
                <a:gd name="T9" fmla="*/ 0 h 2"/>
                <a:gd name="T10" fmla="*/ 1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0" name="Freeform 5805"/>
            <p:cNvSpPr>
              <a:spLocks/>
            </p:cNvSpPr>
            <p:nvPr/>
          </p:nvSpPr>
          <p:spPr bwMode="auto">
            <a:xfrm>
              <a:off x="4699" y="2502"/>
              <a:ext cx="4" cy="14"/>
            </a:xfrm>
            <a:custGeom>
              <a:avLst/>
              <a:gdLst>
                <a:gd name="T0" fmla="*/ 1 w 7"/>
                <a:gd name="T1" fmla="*/ 1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0 w 7"/>
                <a:gd name="T11" fmla="*/ 1 h 27"/>
                <a:gd name="T12" fmla="*/ 0 w 7"/>
                <a:gd name="T13" fmla="*/ 1 h 27"/>
                <a:gd name="T14" fmla="*/ 1 w 7"/>
                <a:gd name="T15" fmla="*/ 1 h 27"/>
                <a:gd name="T16" fmla="*/ 1 w 7"/>
                <a:gd name="T17" fmla="*/ 0 h 27"/>
                <a:gd name="T18" fmla="*/ 1 w 7"/>
                <a:gd name="T19" fmla="*/ 1 h 27"/>
                <a:gd name="T20" fmla="*/ 1 w 7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27"/>
                <a:gd name="T35" fmla="*/ 7 w 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27">
                  <a:moveTo>
                    <a:pt x="7" y="20"/>
                  </a:moveTo>
                  <a:lnTo>
                    <a:pt x="7" y="23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1" name="Freeform 5806"/>
            <p:cNvSpPr>
              <a:spLocks/>
            </p:cNvSpPr>
            <p:nvPr/>
          </p:nvSpPr>
          <p:spPr bwMode="auto">
            <a:xfrm>
              <a:off x="4701" y="2503"/>
              <a:ext cx="4" cy="13"/>
            </a:xfrm>
            <a:custGeom>
              <a:avLst/>
              <a:gdLst>
                <a:gd name="T0" fmla="*/ 1 w 8"/>
                <a:gd name="T1" fmla="*/ 0 h 27"/>
                <a:gd name="T2" fmla="*/ 1 w 8"/>
                <a:gd name="T3" fmla="*/ 0 h 27"/>
                <a:gd name="T4" fmla="*/ 1 w 8"/>
                <a:gd name="T5" fmla="*/ 0 h 27"/>
                <a:gd name="T6" fmla="*/ 1 w 8"/>
                <a:gd name="T7" fmla="*/ 0 h 27"/>
                <a:gd name="T8" fmla="*/ 1 w 8"/>
                <a:gd name="T9" fmla="*/ 0 h 27"/>
                <a:gd name="T10" fmla="*/ 1 w 8"/>
                <a:gd name="T11" fmla="*/ 0 h 27"/>
                <a:gd name="T12" fmla="*/ 1 w 8"/>
                <a:gd name="T13" fmla="*/ 0 h 27"/>
                <a:gd name="T14" fmla="*/ 1 w 8"/>
                <a:gd name="T15" fmla="*/ 0 h 27"/>
                <a:gd name="T16" fmla="*/ 1 w 8"/>
                <a:gd name="T17" fmla="*/ 0 h 27"/>
                <a:gd name="T18" fmla="*/ 1 w 8"/>
                <a:gd name="T19" fmla="*/ 0 h 27"/>
                <a:gd name="T20" fmla="*/ 0 w 8"/>
                <a:gd name="T21" fmla="*/ 0 h 27"/>
                <a:gd name="T22" fmla="*/ 0 w 8"/>
                <a:gd name="T23" fmla="*/ 0 h 27"/>
                <a:gd name="T24" fmla="*/ 1 w 8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7"/>
                <a:gd name="T41" fmla="*/ 8 w 8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7">
                  <a:moveTo>
                    <a:pt x="6" y="0"/>
                  </a:moveTo>
                  <a:lnTo>
                    <a:pt x="8" y="3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2" name="Freeform 5807"/>
            <p:cNvSpPr>
              <a:spLocks/>
            </p:cNvSpPr>
            <p:nvPr/>
          </p:nvSpPr>
          <p:spPr bwMode="auto">
            <a:xfrm>
              <a:off x="4699" y="2497"/>
              <a:ext cx="9" cy="8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1 h 16"/>
                <a:gd name="T4" fmla="*/ 0 w 16"/>
                <a:gd name="T5" fmla="*/ 1 h 16"/>
                <a:gd name="T6" fmla="*/ 0 w 16"/>
                <a:gd name="T7" fmla="*/ 1 h 16"/>
                <a:gd name="T8" fmla="*/ 0 w 16"/>
                <a:gd name="T9" fmla="*/ 1 h 16"/>
                <a:gd name="T10" fmla="*/ 0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1 h 16"/>
                <a:gd name="T38" fmla="*/ 1 w 16"/>
                <a:gd name="T39" fmla="*/ 0 h 16"/>
                <a:gd name="T40" fmla="*/ 1 w 16"/>
                <a:gd name="T41" fmla="*/ 0 h 16"/>
                <a:gd name="T42" fmla="*/ 1 w 16"/>
                <a:gd name="T43" fmla="*/ 0 h 16"/>
                <a:gd name="T44" fmla="*/ 1 w 16"/>
                <a:gd name="T45" fmla="*/ 0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6"/>
                <a:gd name="T71" fmla="*/ 16 w 16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3" name="Freeform 5808"/>
            <p:cNvSpPr>
              <a:spLocks/>
            </p:cNvSpPr>
            <p:nvPr/>
          </p:nvSpPr>
          <p:spPr bwMode="auto">
            <a:xfrm>
              <a:off x="4701" y="2493"/>
              <a:ext cx="2" cy="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1 h 9"/>
                <a:gd name="T4" fmla="*/ 0 w 4"/>
                <a:gd name="T5" fmla="*/ 1 h 9"/>
                <a:gd name="T6" fmla="*/ 1 w 4"/>
                <a:gd name="T7" fmla="*/ 1 h 9"/>
                <a:gd name="T8" fmla="*/ 1 w 4"/>
                <a:gd name="T9" fmla="*/ 1 h 9"/>
                <a:gd name="T10" fmla="*/ 1 w 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4" name="Freeform 5809"/>
            <p:cNvSpPr>
              <a:spLocks/>
            </p:cNvSpPr>
            <p:nvPr/>
          </p:nvSpPr>
          <p:spPr bwMode="auto">
            <a:xfrm>
              <a:off x="4702" y="2493"/>
              <a:ext cx="1" cy="5"/>
            </a:xfrm>
            <a:custGeom>
              <a:avLst/>
              <a:gdLst>
                <a:gd name="T0" fmla="*/ 0 w 2"/>
                <a:gd name="T1" fmla="*/ 1 h 9"/>
                <a:gd name="T2" fmla="*/ 1 w 2"/>
                <a:gd name="T3" fmla="*/ 1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0 h 9"/>
                <a:gd name="T10" fmla="*/ 0 w 2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9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5" name="Freeform 5810"/>
            <p:cNvSpPr>
              <a:spLocks/>
            </p:cNvSpPr>
            <p:nvPr/>
          </p:nvSpPr>
          <p:spPr bwMode="auto">
            <a:xfrm>
              <a:off x="4701" y="2493"/>
              <a:ext cx="2" cy="5"/>
            </a:xfrm>
            <a:custGeom>
              <a:avLst/>
              <a:gdLst>
                <a:gd name="T0" fmla="*/ 1 w 4"/>
                <a:gd name="T1" fmla="*/ 1 h 9"/>
                <a:gd name="T2" fmla="*/ 1 w 4"/>
                <a:gd name="T3" fmla="*/ 1 h 9"/>
                <a:gd name="T4" fmla="*/ 1 w 4"/>
                <a:gd name="T5" fmla="*/ 1 h 9"/>
                <a:gd name="T6" fmla="*/ 1 w 4"/>
                <a:gd name="T7" fmla="*/ 0 h 9"/>
                <a:gd name="T8" fmla="*/ 0 w 4"/>
                <a:gd name="T9" fmla="*/ 1 h 9"/>
                <a:gd name="T10" fmla="*/ 0 w 4"/>
                <a:gd name="T11" fmla="*/ 1 h 9"/>
                <a:gd name="T12" fmla="*/ 1 w 4"/>
                <a:gd name="T13" fmla="*/ 1 h 9"/>
                <a:gd name="T14" fmla="*/ 1 w 4"/>
                <a:gd name="T15" fmla="*/ 1 h 9"/>
                <a:gd name="T16" fmla="*/ 1 w 4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7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6" name="Freeform 5811"/>
            <p:cNvSpPr>
              <a:spLocks/>
            </p:cNvSpPr>
            <p:nvPr/>
          </p:nvSpPr>
          <p:spPr bwMode="auto">
            <a:xfrm>
              <a:off x="4704" y="2505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1 h 4"/>
                <a:gd name="T4" fmla="*/ 0 w 2"/>
                <a:gd name="T5" fmla="*/ 1 h 4"/>
                <a:gd name="T6" fmla="*/ 0 w 2"/>
                <a:gd name="T7" fmla="*/ 1 h 4"/>
                <a:gd name="T8" fmla="*/ 1 w 2"/>
                <a:gd name="T9" fmla="*/ 0 h 4"/>
                <a:gd name="T10" fmla="*/ 0 w 2"/>
                <a:gd name="T11" fmla="*/ 1 h 4"/>
                <a:gd name="T12" fmla="*/ 0 w 2"/>
                <a:gd name="T13" fmla="*/ 0 h 4"/>
                <a:gd name="T14" fmla="*/ 1 w 2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7" name="Freeform 5812"/>
            <p:cNvSpPr>
              <a:spLocks/>
            </p:cNvSpPr>
            <p:nvPr/>
          </p:nvSpPr>
          <p:spPr bwMode="auto">
            <a:xfrm>
              <a:off x="4702" y="2497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8" name="Freeform 5813"/>
            <p:cNvSpPr>
              <a:spLocks/>
            </p:cNvSpPr>
            <p:nvPr/>
          </p:nvSpPr>
          <p:spPr bwMode="auto">
            <a:xfrm>
              <a:off x="4701" y="2497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9" name="Freeform 5814"/>
            <p:cNvSpPr>
              <a:spLocks/>
            </p:cNvSpPr>
            <p:nvPr/>
          </p:nvSpPr>
          <p:spPr bwMode="auto">
            <a:xfrm>
              <a:off x="4701" y="2493"/>
              <a:ext cx="2" cy="1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0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0" name="Freeform 5815"/>
            <p:cNvSpPr>
              <a:spLocks/>
            </p:cNvSpPr>
            <p:nvPr/>
          </p:nvSpPr>
          <p:spPr bwMode="auto">
            <a:xfrm>
              <a:off x="4703" y="249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0 h 3"/>
                <a:gd name="T6" fmla="*/ 0 w 2"/>
                <a:gd name="T7" fmla="*/ 1 h 3"/>
                <a:gd name="T8" fmla="*/ 0 w 2"/>
                <a:gd name="T9" fmla="*/ 1 h 3"/>
                <a:gd name="T10" fmla="*/ 1 w 2"/>
                <a:gd name="T11" fmla="*/ 1 h 3"/>
                <a:gd name="T12" fmla="*/ 0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1" name="Freeform 5816"/>
            <p:cNvSpPr>
              <a:spLocks/>
            </p:cNvSpPr>
            <p:nvPr/>
          </p:nvSpPr>
          <p:spPr bwMode="auto">
            <a:xfrm>
              <a:off x="4993" y="2612"/>
              <a:ext cx="55" cy="30"/>
            </a:xfrm>
            <a:custGeom>
              <a:avLst/>
              <a:gdLst>
                <a:gd name="T0" fmla="*/ 0 w 109"/>
                <a:gd name="T1" fmla="*/ 1 h 59"/>
                <a:gd name="T2" fmla="*/ 1 w 109"/>
                <a:gd name="T3" fmla="*/ 1 h 59"/>
                <a:gd name="T4" fmla="*/ 1 w 109"/>
                <a:gd name="T5" fmla="*/ 1 h 59"/>
                <a:gd name="T6" fmla="*/ 1 w 109"/>
                <a:gd name="T7" fmla="*/ 0 h 59"/>
                <a:gd name="T8" fmla="*/ 0 w 109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9"/>
                <a:gd name="T17" fmla="*/ 109 w 10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9">
                  <a:moveTo>
                    <a:pt x="0" y="16"/>
                  </a:moveTo>
                  <a:lnTo>
                    <a:pt x="73" y="59"/>
                  </a:lnTo>
                  <a:lnTo>
                    <a:pt x="109" y="39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2" name="Freeform 5817"/>
            <p:cNvSpPr>
              <a:spLocks/>
            </p:cNvSpPr>
            <p:nvPr/>
          </p:nvSpPr>
          <p:spPr bwMode="auto">
            <a:xfrm>
              <a:off x="4994" y="2606"/>
              <a:ext cx="24" cy="11"/>
            </a:xfrm>
            <a:custGeom>
              <a:avLst/>
              <a:gdLst>
                <a:gd name="T0" fmla="*/ 0 w 49"/>
                <a:gd name="T1" fmla="*/ 0 h 24"/>
                <a:gd name="T2" fmla="*/ 0 w 49"/>
                <a:gd name="T3" fmla="*/ 0 h 24"/>
                <a:gd name="T4" fmla="*/ 0 w 49"/>
                <a:gd name="T5" fmla="*/ 0 h 24"/>
                <a:gd name="T6" fmla="*/ 0 w 49"/>
                <a:gd name="T7" fmla="*/ 0 h 24"/>
                <a:gd name="T8" fmla="*/ 0 w 4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6"/>
                  </a:moveTo>
                  <a:lnTo>
                    <a:pt x="18" y="24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3" name="Freeform 5818"/>
            <p:cNvSpPr>
              <a:spLocks/>
            </p:cNvSpPr>
            <p:nvPr/>
          </p:nvSpPr>
          <p:spPr bwMode="auto">
            <a:xfrm>
              <a:off x="5029" y="2624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4" name="Freeform 5819"/>
            <p:cNvSpPr>
              <a:spLocks/>
            </p:cNvSpPr>
            <p:nvPr/>
          </p:nvSpPr>
          <p:spPr bwMode="auto">
            <a:xfrm>
              <a:off x="5021" y="2619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0" y="18"/>
                  </a:moveTo>
                  <a:lnTo>
                    <a:pt x="17" y="31"/>
                  </a:lnTo>
                  <a:lnTo>
                    <a:pt x="49" y="11"/>
                  </a:lnTo>
                  <a:lnTo>
                    <a:pt x="3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5" name="Freeform 5820"/>
            <p:cNvSpPr>
              <a:spLocks/>
            </p:cNvSpPr>
            <p:nvPr/>
          </p:nvSpPr>
          <p:spPr bwMode="auto">
            <a:xfrm>
              <a:off x="5019" y="2614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" y="29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34" y="1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6" name="Freeform 5821"/>
            <p:cNvSpPr>
              <a:spLocks/>
            </p:cNvSpPr>
            <p:nvPr/>
          </p:nvSpPr>
          <p:spPr bwMode="auto">
            <a:xfrm>
              <a:off x="5006" y="2607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7" name="Freeform 5822"/>
            <p:cNvSpPr>
              <a:spLocks/>
            </p:cNvSpPr>
            <p:nvPr/>
          </p:nvSpPr>
          <p:spPr bwMode="auto">
            <a:xfrm>
              <a:off x="4994" y="2614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0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2"/>
                  </a:lnTo>
                  <a:lnTo>
                    <a:pt x="54" y="29"/>
                  </a:lnTo>
                  <a:lnTo>
                    <a:pt x="51" y="17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8" name="Freeform 5823"/>
            <p:cNvSpPr>
              <a:spLocks/>
            </p:cNvSpPr>
            <p:nvPr/>
          </p:nvSpPr>
          <p:spPr bwMode="auto">
            <a:xfrm>
              <a:off x="5020" y="2631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7" y="5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9" name="Freeform 5824"/>
            <p:cNvSpPr>
              <a:spLocks/>
            </p:cNvSpPr>
            <p:nvPr/>
          </p:nvSpPr>
          <p:spPr bwMode="auto">
            <a:xfrm>
              <a:off x="5020" y="2632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0" name="Freeform 5825"/>
            <p:cNvSpPr>
              <a:spLocks/>
            </p:cNvSpPr>
            <p:nvPr/>
          </p:nvSpPr>
          <p:spPr bwMode="auto">
            <a:xfrm>
              <a:off x="4996" y="2616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7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1" name="Freeform 5826"/>
            <p:cNvSpPr>
              <a:spLocks/>
            </p:cNvSpPr>
            <p:nvPr/>
          </p:nvSpPr>
          <p:spPr bwMode="auto">
            <a:xfrm>
              <a:off x="4996" y="2617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2" name="Freeform 5827"/>
            <p:cNvSpPr>
              <a:spLocks/>
            </p:cNvSpPr>
            <p:nvPr/>
          </p:nvSpPr>
          <p:spPr bwMode="auto">
            <a:xfrm>
              <a:off x="5004" y="2616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3" name="Freeform 5828"/>
            <p:cNvSpPr>
              <a:spLocks/>
            </p:cNvSpPr>
            <p:nvPr/>
          </p:nvSpPr>
          <p:spPr bwMode="auto">
            <a:xfrm>
              <a:off x="4962" y="2629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4" name="Freeform 5829"/>
            <p:cNvSpPr>
              <a:spLocks/>
            </p:cNvSpPr>
            <p:nvPr/>
          </p:nvSpPr>
          <p:spPr bwMode="auto">
            <a:xfrm>
              <a:off x="4964" y="2623"/>
              <a:ext cx="23" cy="12"/>
            </a:xfrm>
            <a:custGeom>
              <a:avLst/>
              <a:gdLst>
                <a:gd name="T0" fmla="*/ 0 w 47"/>
                <a:gd name="T1" fmla="*/ 0 h 26"/>
                <a:gd name="T2" fmla="*/ 0 w 47"/>
                <a:gd name="T3" fmla="*/ 0 h 26"/>
                <a:gd name="T4" fmla="*/ 0 w 47"/>
                <a:gd name="T5" fmla="*/ 0 h 26"/>
                <a:gd name="T6" fmla="*/ 0 w 47"/>
                <a:gd name="T7" fmla="*/ 0 h 26"/>
                <a:gd name="T8" fmla="*/ 0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8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5" name="Freeform 5830"/>
            <p:cNvSpPr>
              <a:spLocks/>
            </p:cNvSpPr>
            <p:nvPr/>
          </p:nvSpPr>
          <p:spPr bwMode="auto">
            <a:xfrm>
              <a:off x="4999" y="2642"/>
              <a:ext cx="17" cy="15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6" name="Freeform 5831"/>
            <p:cNvSpPr>
              <a:spLocks/>
            </p:cNvSpPr>
            <p:nvPr/>
          </p:nvSpPr>
          <p:spPr bwMode="auto">
            <a:xfrm>
              <a:off x="4990" y="2636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7" name="Freeform 5832"/>
            <p:cNvSpPr>
              <a:spLocks/>
            </p:cNvSpPr>
            <p:nvPr/>
          </p:nvSpPr>
          <p:spPr bwMode="auto">
            <a:xfrm>
              <a:off x="4988" y="2632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7"/>
                  </a:lnTo>
                  <a:lnTo>
                    <a:pt x="28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8" name="Freeform 5833"/>
            <p:cNvSpPr>
              <a:spLocks/>
            </p:cNvSpPr>
            <p:nvPr/>
          </p:nvSpPr>
          <p:spPr bwMode="auto">
            <a:xfrm>
              <a:off x="4977" y="2625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4" y="29"/>
                  </a:lnTo>
                  <a:lnTo>
                    <a:pt x="52" y="12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9" name="Freeform 5834"/>
            <p:cNvSpPr>
              <a:spLocks/>
            </p:cNvSpPr>
            <p:nvPr/>
          </p:nvSpPr>
          <p:spPr bwMode="auto">
            <a:xfrm>
              <a:off x="4963" y="2632"/>
              <a:ext cx="37" cy="25"/>
            </a:xfrm>
            <a:custGeom>
              <a:avLst/>
              <a:gdLst>
                <a:gd name="T0" fmla="*/ 1 w 74"/>
                <a:gd name="T1" fmla="*/ 0 h 51"/>
                <a:gd name="T2" fmla="*/ 1 w 74"/>
                <a:gd name="T3" fmla="*/ 0 h 51"/>
                <a:gd name="T4" fmla="*/ 1 w 74"/>
                <a:gd name="T5" fmla="*/ 0 h 51"/>
                <a:gd name="T6" fmla="*/ 1 w 74"/>
                <a:gd name="T7" fmla="*/ 0 h 51"/>
                <a:gd name="T8" fmla="*/ 1 w 74"/>
                <a:gd name="T9" fmla="*/ 0 h 51"/>
                <a:gd name="T10" fmla="*/ 1 w 74"/>
                <a:gd name="T11" fmla="*/ 0 h 51"/>
                <a:gd name="T12" fmla="*/ 1 w 74"/>
                <a:gd name="T13" fmla="*/ 0 h 51"/>
                <a:gd name="T14" fmla="*/ 0 w 74"/>
                <a:gd name="T15" fmla="*/ 0 h 51"/>
                <a:gd name="T16" fmla="*/ 1 w 74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1"/>
                <a:gd name="T29" fmla="*/ 74 w 74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1">
                  <a:moveTo>
                    <a:pt x="74" y="51"/>
                  </a:moveTo>
                  <a:lnTo>
                    <a:pt x="72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7" y="2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8"/>
                  </a:lnTo>
                  <a:lnTo>
                    <a:pt x="74" y="51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0" name="Freeform 5835"/>
            <p:cNvSpPr>
              <a:spLocks/>
            </p:cNvSpPr>
            <p:nvPr/>
          </p:nvSpPr>
          <p:spPr bwMode="auto">
            <a:xfrm>
              <a:off x="4989" y="2648"/>
              <a:ext cx="5" cy="7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1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1" name="Freeform 5836"/>
            <p:cNvSpPr>
              <a:spLocks/>
            </p:cNvSpPr>
            <p:nvPr/>
          </p:nvSpPr>
          <p:spPr bwMode="auto">
            <a:xfrm>
              <a:off x="4990" y="2649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1 h 10"/>
                <a:gd name="T4" fmla="*/ 1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6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2" name="Freeform 5837"/>
            <p:cNvSpPr>
              <a:spLocks/>
            </p:cNvSpPr>
            <p:nvPr/>
          </p:nvSpPr>
          <p:spPr bwMode="auto">
            <a:xfrm>
              <a:off x="4965" y="2633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3" name="Freeform 5838"/>
            <p:cNvSpPr>
              <a:spLocks/>
            </p:cNvSpPr>
            <p:nvPr/>
          </p:nvSpPr>
          <p:spPr bwMode="auto">
            <a:xfrm>
              <a:off x="4966" y="2634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w 7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1"/>
                <a:gd name="T41" fmla="*/ 7 w 7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1">
                  <a:moveTo>
                    <a:pt x="5" y="5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4" name="Freeform 5839"/>
            <p:cNvSpPr>
              <a:spLocks/>
            </p:cNvSpPr>
            <p:nvPr/>
          </p:nvSpPr>
          <p:spPr bwMode="auto">
            <a:xfrm>
              <a:off x="4973" y="2633"/>
              <a:ext cx="14" cy="11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0 w 29"/>
                <a:gd name="T5" fmla="*/ 1 h 22"/>
                <a:gd name="T6" fmla="*/ 0 w 29"/>
                <a:gd name="T7" fmla="*/ 1 h 22"/>
                <a:gd name="T8" fmla="*/ 0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7" y="0"/>
                  </a:moveTo>
                  <a:lnTo>
                    <a:pt x="27" y="11"/>
                  </a:lnTo>
                  <a:lnTo>
                    <a:pt x="29" y="2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5" name="Freeform 5840"/>
            <p:cNvSpPr>
              <a:spLocks/>
            </p:cNvSpPr>
            <p:nvPr/>
          </p:nvSpPr>
          <p:spPr bwMode="auto">
            <a:xfrm>
              <a:off x="4932" y="2647"/>
              <a:ext cx="55" cy="30"/>
            </a:xfrm>
            <a:custGeom>
              <a:avLst/>
              <a:gdLst>
                <a:gd name="T0" fmla="*/ 0 w 112"/>
                <a:gd name="T1" fmla="*/ 1 h 59"/>
                <a:gd name="T2" fmla="*/ 0 w 112"/>
                <a:gd name="T3" fmla="*/ 1 h 59"/>
                <a:gd name="T4" fmla="*/ 0 w 112"/>
                <a:gd name="T5" fmla="*/ 1 h 59"/>
                <a:gd name="T6" fmla="*/ 0 w 112"/>
                <a:gd name="T7" fmla="*/ 0 h 59"/>
                <a:gd name="T8" fmla="*/ 0 w 112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9"/>
                <a:gd name="T17" fmla="*/ 112 w 11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9">
                  <a:moveTo>
                    <a:pt x="0" y="16"/>
                  </a:moveTo>
                  <a:lnTo>
                    <a:pt x="74" y="59"/>
                  </a:lnTo>
                  <a:lnTo>
                    <a:pt x="112" y="38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6" name="Freeform 5841"/>
            <p:cNvSpPr>
              <a:spLocks/>
            </p:cNvSpPr>
            <p:nvPr/>
          </p:nvSpPr>
          <p:spPr bwMode="auto">
            <a:xfrm>
              <a:off x="4933" y="2641"/>
              <a:ext cx="24" cy="11"/>
            </a:xfrm>
            <a:custGeom>
              <a:avLst/>
              <a:gdLst>
                <a:gd name="T0" fmla="*/ 0 w 47"/>
                <a:gd name="T1" fmla="*/ 0 h 24"/>
                <a:gd name="T2" fmla="*/ 1 w 47"/>
                <a:gd name="T3" fmla="*/ 0 h 24"/>
                <a:gd name="T4" fmla="*/ 1 w 47"/>
                <a:gd name="T5" fmla="*/ 0 h 24"/>
                <a:gd name="T6" fmla="*/ 1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7" name="Freeform 5842"/>
            <p:cNvSpPr>
              <a:spLocks/>
            </p:cNvSpPr>
            <p:nvPr/>
          </p:nvSpPr>
          <p:spPr bwMode="auto">
            <a:xfrm>
              <a:off x="4969" y="2660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8" name="Freeform 5843"/>
            <p:cNvSpPr>
              <a:spLocks/>
            </p:cNvSpPr>
            <p:nvPr/>
          </p:nvSpPr>
          <p:spPr bwMode="auto">
            <a:xfrm>
              <a:off x="4960" y="2653"/>
              <a:ext cx="25" cy="16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9"/>
                  </a:moveTo>
                  <a:lnTo>
                    <a:pt x="18" y="30"/>
                  </a:lnTo>
                  <a:lnTo>
                    <a:pt x="50" y="12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9" name="Freeform 5844"/>
            <p:cNvSpPr>
              <a:spLocks/>
            </p:cNvSpPr>
            <p:nvPr/>
          </p:nvSpPr>
          <p:spPr bwMode="auto">
            <a:xfrm>
              <a:off x="4959" y="2649"/>
              <a:ext cx="17" cy="14"/>
            </a:xfrm>
            <a:custGeom>
              <a:avLst/>
              <a:gdLst>
                <a:gd name="T0" fmla="*/ 1 w 34"/>
                <a:gd name="T1" fmla="*/ 1 h 28"/>
                <a:gd name="T2" fmla="*/ 0 w 34"/>
                <a:gd name="T3" fmla="*/ 1 h 28"/>
                <a:gd name="T4" fmla="*/ 1 w 34"/>
                <a:gd name="T5" fmla="*/ 0 h 28"/>
                <a:gd name="T6" fmla="*/ 1 w 34"/>
                <a:gd name="T7" fmla="*/ 1 h 28"/>
                <a:gd name="T8" fmla="*/ 1 w 3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2" y="28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0" name="Freeform 5845"/>
            <p:cNvSpPr>
              <a:spLocks/>
            </p:cNvSpPr>
            <p:nvPr/>
          </p:nvSpPr>
          <p:spPr bwMode="auto">
            <a:xfrm>
              <a:off x="4946" y="2642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1" name="Freeform 5846"/>
            <p:cNvSpPr>
              <a:spLocks/>
            </p:cNvSpPr>
            <p:nvPr/>
          </p:nvSpPr>
          <p:spPr bwMode="auto">
            <a:xfrm>
              <a:off x="4933" y="2649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2" y="28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2" name="Freeform 5847"/>
            <p:cNvSpPr>
              <a:spLocks/>
            </p:cNvSpPr>
            <p:nvPr/>
          </p:nvSpPr>
          <p:spPr bwMode="auto">
            <a:xfrm>
              <a:off x="4959" y="2666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1 h 12"/>
                <a:gd name="T10" fmla="*/ 0 w 11"/>
                <a:gd name="T11" fmla="*/ 1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3" name="Freeform 5848"/>
            <p:cNvSpPr>
              <a:spLocks/>
            </p:cNvSpPr>
            <p:nvPr/>
          </p:nvSpPr>
          <p:spPr bwMode="auto">
            <a:xfrm>
              <a:off x="4960" y="2667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w 7"/>
                <a:gd name="T19" fmla="*/ 0 h 9"/>
                <a:gd name="T20" fmla="*/ 0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5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4" name="Freeform 5849"/>
            <p:cNvSpPr>
              <a:spLocks/>
            </p:cNvSpPr>
            <p:nvPr/>
          </p:nvSpPr>
          <p:spPr bwMode="auto">
            <a:xfrm>
              <a:off x="4934" y="2651"/>
              <a:ext cx="6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0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1 h 14"/>
                <a:gd name="T10" fmla="*/ 1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4"/>
                <a:gd name="T38" fmla="*/ 10 w 1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5" name="Freeform 5850"/>
            <p:cNvSpPr>
              <a:spLocks/>
            </p:cNvSpPr>
            <p:nvPr/>
          </p:nvSpPr>
          <p:spPr bwMode="auto">
            <a:xfrm>
              <a:off x="4935" y="2652"/>
              <a:ext cx="4" cy="5"/>
            </a:xfrm>
            <a:custGeom>
              <a:avLst/>
              <a:gdLst>
                <a:gd name="T0" fmla="*/ 1 w 8"/>
                <a:gd name="T1" fmla="*/ 1 h 9"/>
                <a:gd name="T2" fmla="*/ 1 w 8"/>
                <a:gd name="T3" fmla="*/ 0 h 9"/>
                <a:gd name="T4" fmla="*/ 1 w 8"/>
                <a:gd name="T5" fmla="*/ 0 h 9"/>
                <a:gd name="T6" fmla="*/ 0 w 8"/>
                <a:gd name="T7" fmla="*/ 0 h 9"/>
                <a:gd name="T8" fmla="*/ 0 w 8"/>
                <a:gd name="T9" fmla="*/ 1 h 9"/>
                <a:gd name="T10" fmla="*/ 1 w 8"/>
                <a:gd name="T11" fmla="*/ 1 h 9"/>
                <a:gd name="T12" fmla="*/ 1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1 w 8"/>
                <a:gd name="T19" fmla="*/ 1 h 9"/>
                <a:gd name="T20" fmla="*/ 1 w 8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6" name="Freeform 5851"/>
            <p:cNvSpPr>
              <a:spLocks/>
            </p:cNvSpPr>
            <p:nvPr/>
          </p:nvSpPr>
          <p:spPr bwMode="auto">
            <a:xfrm>
              <a:off x="4942" y="2651"/>
              <a:ext cx="16" cy="10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1 h 20"/>
                <a:gd name="T4" fmla="*/ 1 w 30"/>
                <a:gd name="T5" fmla="*/ 1 h 20"/>
                <a:gd name="T6" fmla="*/ 0 w 30"/>
                <a:gd name="T7" fmla="*/ 1 h 20"/>
                <a:gd name="T8" fmla="*/ 1 w 3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0"/>
                <a:gd name="T17" fmla="*/ 30 w 3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0">
                  <a:moveTo>
                    <a:pt x="7" y="0"/>
                  </a:moveTo>
                  <a:lnTo>
                    <a:pt x="27" y="9"/>
                  </a:lnTo>
                  <a:lnTo>
                    <a:pt x="30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7" name="Freeform 5852"/>
            <p:cNvSpPr>
              <a:spLocks/>
            </p:cNvSpPr>
            <p:nvPr/>
          </p:nvSpPr>
          <p:spPr bwMode="auto">
            <a:xfrm>
              <a:off x="4902" y="2664"/>
              <a:ext cx="55" cy="31"/>
            </a:xfrm>
            <a:custGeom>
              <a:avLst/>
              <a:gdLst>
                <a:gd name="T0" fmla="*/ 0 w 110"/>
                <a:gd name="T1" fmla="*/ 1 h 61"/>
                <a:gd name="T2" fmla="*/ 1 w 110"/>
                <a:gd name="T3" fmla="*/ 1 h 61"/>
                <a:gd name="T4" fmla="*/ 1 w 110"/>
                <a:gd name="T5" fmla="*/ 1 h 61"/>
                <a:gd name="T6" fmla="*/ 1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8" name="Freeform 5853"/>
            <p:cNvSpPr>
              <a:spLocks/>
            </p:cNvSpPr>
            <p:nvPr/>
          </p:nvSpPr>
          <p:spPr bwMode="auto">
            <a:xfrm>
              <a:off x="4903" y="2658"/>
              <a:ext cx="24" cy="12"/>
            </a:xfrm>
            <a:custGeom>
              <a:avLst/>
              <a:gdLst>
                <a:gd name="T0" fmla="*/ 0 w 48"/>
                <a:gd name="T1" fmla="*/ 0 h 25"/>
                <a:gd name="T2" fmla="*/ 1 w 48"/>
                <a:gd name="T3" fmla="*/ 0 h 25"/>
                <a:gd name="T4" fmla="*/ 1 w 48"/>
                <a:gd name="T5" fmla="*/ 0 h 25"/>
                <a:gd name="T6" fmla="*/ 1 w 48"/>
                <a:gd name="T7" fmla="*/ 0 h 25"/>
                <a:gd name="T8" fmla="*/ 0 w 4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5"/>
                <a:gd name="T17" fmla="*/ 48 w 4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5">
                  <a:moveTo>
                    <a:pt x="0" y="18"/>
                  </a:moveTo>
                  <a:lnTo>
                    <a:pt x="18" y="25"/>
                  </a:lnTo>
                  <a:lnTo>
                    <a:pt x="48" y="7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9" name="Freeform 5854"/>
            <p:cNvSpPr>
              <a:spLocks/>
            </p:cNvSpPr>
            <p:nvPr/>
          </p:nvSpPr>
          <p:spPr bwMode="auto">
            <a:xfrm>
              <a:off x="4938" y="2677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0" name="Freeform 5855"/>
            <p:cNvSpPr>
              <a:spLocks/>
            </p:cNvSpPr>
            <p:nvPr/>
          </p:nvSpPr>
          <p:spPr bwMode="auto">
            <a:xfrm>
              <a:off x="4930" y="2671"/>
              <a:ext cx="24" cy="16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1 h 30"/>
                <a:gd name="T4" fmla="*/ 1 w 48"/>
                <a:gd name="T5" fmla="*/ 1 h 30"/>
                <a:gd name="T6" fmla="*/ 1 w 48"/>
                <a:gd name="T7" fmla="*/ 0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0" y="18"/>
                  </a:moveTo>
                  <a:lnTo>
                    <a:pt x="16" y="30"/>
                  </a:lnTo>
                  <a:lnTo>
                    <a:pt x="48" y="1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1" name="Freeform 5856"/>
            <p:cNvSpPr>
              <a:spLocks/>
            </p:cNvSpPr>
            <p:nvPr/>
          </p:nvSpPr>
          <p:spPr bwMode="auto">
            <a:xfrm>
              <a:off x="4928" y="2667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2" name="Freeform 5857"/>
            <p:cNvSpPr>
              <a:spLocks/>
            </p:cNvSpPr>
            <p:nvPr/>
          </p:nvSpPr>
          <p:spPr bwMode="auto">
            <a:xfrm>
              <a:off x="4915" y="2660"/>
              <a:ext cx="27" cy="15"/>
            </a:xfrm>
            <a:custGeom>
              <a:avLst/>
              <a:gdLst>
                <a:gd name="T0" fmla="*/ 0 w 52"/>
                <a:gd name="T1" fmla="*/ 0 h 31"/>
                <a:gd name="T2" fmla="*/ 1 w 52"/>
                <a:gd name="T3" fmla="*/ 0 h 31"/>
                <a:gd name="T4" fmla="*/ 1 w 52"/>
                <a:gd name="T5" fmla="*/ 0 h 31"/>
                <a:gd name="T6" fmla="*/ 1 w 52"/>
                <a:gd name="T7" fmla="*/ 0 h 31"/>
                <a:gd name="T8" fmla="*/ 0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0" y="16"/>
                  </a:moveTo>
                  <a:lnTo>
                    <a:pt x="25" y="31"/>
                  </a:lnTo>
                  <a:lnTo>
                    <a:pt x="52" y="15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3" name="Freeform 5858"/>
            <p:cNvSpPr>
              <a:spLocks/>
            </p:cNvSpPr>
            <p:nvPr/>
          </p:nvSpPr>
          <p:spPr bwMode="auto">
            <a:xfrm>
              <a:off x="4903" y="2667"/>
              <a:ext cx="36" cy="24"/>
            </a:xfrm>
            <a:custGeom>
              <a:avLst/>
              <a:gdLst>
                <a:gd name="T0" fmla="*/ 1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0 w 72"/>
                <a:gd name="T13" fmla="*/ 0 h 48"/>
                <a:gd name="T14" fmla="*/ 0 w 72"/>
                <a:gd name="T15" fmla="*/ 1 h 48"/>
                <a:gd name="T16" fmla="*/ 1 w 72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8"/>
                <a:gd name="T29" fmla="*/ 72 w 7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8">
                  <a:moveTo>
                    <a:pt x="72" y="48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1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4" name="Freeform 5859"/>
            <p:cNvSpPr>
              <a:spLocks/>
            </p:cNvSpPr>
            <p:nvPr/>
          </p:nvSpPr>
          <p:spPr bwMode="auto">
            <a:xfrm>
              <a:off x="4929" y="2683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7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5" name="Freeform 5860"/>
            <p:cNvSpPr>
              <a:spLocks/>
            </p:cNvSpPr>
            <p:nvPr/>
          </p:nvSpPr>
          <p:spPr bwMode="auto">
            <a:xfrm>
              <a:off x="4929" y="2684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1 w 7"/>
                <a:gd name="T9" fmla="*/ 0 h 11"/>
                <a:gd name="T10" fmla="*/ 0 w 7"/>
                <a:gd name="T11" fmla="*/ 0 h 11"/>
                <a:gd name="T12" fmla="*/ 1 w 7"/>
                <a:gd name="T13" fmla="*/ 0 h 11"/>
                <a:gd name="T14" fmla="*/ 1 w 7"/>
                <a:gd name="T15" fmla="*/ 0 h 11"/>
                <a:gd name="T16" fmla="*/ 1 w 7"/>
                <a:gd name="T17" fmla="*/ 0 h 11"/>
                <a:gd name="T18" fmla="*/ 1 w 7"/>
                <a:gd name="T19" fmla="*/ 0 h 11"/>
                <a:gd name="T20" fmla="*/ 1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1"/>
                <a:gd name="T41" fmla="*/ 7 w 7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1">
                  <a:moveTo>
                    <a:pt x="7" y="3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6" name="Freeform 5861"/>
            <p:cNvSpPr>
              <a:spLocks/>
            </p:cNvSpPr>
            <p:nvPr/>
          </p:nvSpPr>
          <p:spPr bwMode="auto">
            <a:xfrm>
              <a:off x="4905" y="2669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7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7" name="Freeform 5862"/>
            <p:cNvSpPr>
              <a:spLocks/>
            </p:cNvSpPr>
            <p:nvPr/>
          </p:nvSpPr>
          <p:spPr bwMode="auto">
            <a:xfrm>
              <a:off x="4905" y="2669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8" name="Freeform 5863"/>
            <p:cNvSpPr>
              <a:spLocks/>
            </p:cNvSpPr>
            <p:nvPr/>
          </p:nvSpPr>
          <p:spPr bwMode="auto">
            <a:xfrm>
              <a:off x="4913" y="2669"/>
              <a:ext cx="14" cy="9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0 h 20"/>
                <a:gd name="T4" fmla="*/ 0 w 29"/>
                <a:gd name="T5" fmla="*/ 0 h 20"/>
                <a:gd name="T6" fmla="*/ 0 w 29"/>
                <a:gd name="T7" fmla="*/ 0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6" y="11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9" name="Freeform 5864"/>
            <p:cNvSpPr>
              <a:spLocks/>
            </p:cNvSpPr>
            <p:nvPr/>
          </p:nvSpPr>
          <p:spPr bwMode="auto">
            <a:xfrm>
              <a:off x="4930" y="2575"/>
              <a:ext cx="55" cy="31"/>
            </a:xfrm>
            <a:custGeom>
              <a:avLst/>
              <a:gdLst>
                <a:gd name="T0" fmla="*/ 0 w 109"/>
                <a:gd name="T1" fmla="*/ 1 h 61"/>
                <a:gd name="T2" fmla="*/ 1 w 109"/>
                <a:gd name="T3" fmla="*/ 1 h 61"/>
                <a:gd name="T4" fmla="*/ 1 w 109"/>
                <a:gd name="T5" fmla="*/ 1 h 61"/>
                <a:gd name="T6" fmla="*/ 1 w 109"/>
                <a:gd name="T7" fmla="*/ 0 h 61"/>
                <a:gd name="T8" fmla="*/ 0 w 109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1"/>
                <a:gd name="T17" fmla="*/ 109 w 10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1">
                  <a:moveTo>
                    <a:pt x="0" y="18"/>
                  </a:moveTo>
                  <a:lnTo>
                    <a:pt x="73" y="61"/>
                  </a:lnTo>
                  <a:lnTo>
                    <a:pt x="109" y="40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0" name="Freeform 5865"/>
            <p:cNvSpPr>
              <a:spLocks/>
            </p:cNvSpPr>
            <p:nvPr/>
          </p:nvSpPr>
          <p:spPr bwMode="auto">
            <a:xfrm>
              <a:off x="4932" y="2570"/>
              <a:ext cx="23" cy="11"/>
            </a:xfrm>
            <a:custGeom>
              <a:avLst/>
              <a:gdLst>
                <a:gd name="T0" fmla="*/ 0 w 47"/>
                <a:gd name="T1" fmla="*/ 0 h 24"/>
                <a:gd name="T2" fmla="*/ 0 w 47"/>
                <a:gd name="T3" fmla="*/ 0 h 24"/>
                <a:gd name="T4" fmla="*/ 0 w 47"/>
                <a:gd name="T5" fmla="*/ 0 h 24"/>
                <a:gd name="T6" fmla="*/ 0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6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1" name="Freeform 5866"/>
            <p:cNvSpPr>
              <a:spLocks/>
            </p:cNvSpPr>
            <p:nvPr/>
          </p:nvSpPr>
          <p:spPr bwMode="auto">
            <a:xfrm>
              <a:off x="4966" y="2588"/>
              <a:ext cx="17" cy="15"/>
            </a:xfrm>
            <a:custGeom>
              <a:avLst/>
              <a:gdLst>
                <a:gd name="T0" fmla="*/ 1 w 34"/>
                <a:gd name="T1" fmla="*/ 1 h 29"/>
                <a:gd name="T2" fmla="*/ 0 w 34"/>
                <a:gd name="T3" fmla="*/ 1 h 29"/>
                <a:gd name="T4" fmla="*/ 1 w 34"/>
                <a:gd name="T5" fmla="*/ 0 h 29"/>
                <a:gd name="T6" fmla="*/ 1 w 34"/>
                <a:gd name="T7" fmla="*/ 1 h 29"/>
                <a:gd name="T8" fmla="*/ 1 w 3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1" y="29"/>
                  </a:moveTo>
                  <a:lnTo>
                    <a:pt x="0" y="18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2" name="Freeform 5867"/>
            <p:cNvSpPr>
              <a:spLocks/>
            </p:cNvSpPr>
            <p:nvPr/>
          </p:nvSpPr>
          <p:spPr bwMode="auto">
            <a:xfrm>
              <a:off x="4958" y="2582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7" y="31"/>
                  </a:lnTo>
                  <a:lnTo>
                    <a:pt x="51" y="13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3" name="Freeform 5868"/>
            <p:cNvSpPr>
              <a:spLocks/>
            </p:cNvSpPr>
            <p:nvPr/>
          </p:nvSpPr>
          <p:spPr bwMode="auto">
            <a:xfrm>
              <a:off x="4956" y="2578"/>
              <a:ext cx="18" cy="13"/>
            </a:xfrm>
            <a:custGeom>
              <a:avLst/>
              <a:gdLst>
                <a:gd name="T0" fmla="*/ 1 w 36"/>
                <a:gd name="T1" fmla="*/ 0 h 27"/>
                <a:gd name="T2" fmla="*/ 0 w 36"/>
                <a:gd name="T3" fmla="*/ 0 h 27"/>
                <a:gd name="T4" fmla="*/ 1 w 36"/>
                <a:gd name="T5" fmla="*/ 0 h 27"/>
                <a:gd name="T6" fmla="*/ 1 w 36"/>
                <a:gd name="T7" fmla="*/ 0 h 27"/>
                <a:gd name="T8" fmla="*/ 1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3" y="27"/>
                  </a:moveTo>
                  <a:lnTo>
                    <a:pt x="0" y="17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4" name="Freeform 5869"/>
            <p:cNvSpPr>
              <a:spLocks/>
            </p:cNvSpPr>
            <p:nvPr/>
          </p:nvSpPr>
          <p:spPr bwMode="auto">
            <a:xfrm>
              <a:off x="4943" y="2571"/>
              <a:ext cx="27" cy="15"/>
            </a:xfrm>
            <a:custGeom>
              <a:avLst/>
              <a:gdLst>
                <a:gd name="T0" fmla="*/ 0 w 54"/>
                <a:gd name="T1" fmla="*/ 1 h 29"/>
                <a:gd name="T2" fmla="*/ 1 w 54"/>
                <a:gd name="T3" fmla="*/ 1 h 29"/>
                <a:gd name="T4" fmla="*/ 1 w 54"/>
                <a:gd name="T5" fmla="*/ 1 h 29"/>
                <a:gd name="T6" fmla="*/ 1 w 54"/>
                <a:gd name="T7" fmla="*/ 0 h 29"/>
                <a:gd name="T8" fmla="*/ 0 w 54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"/>
                <a:gd name="T17" fmla="*/ 54 w 5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">
                  <a:moveTo>
                    <a:pt x="0" y="14"/>
                  </a:moveTo>
                  <a:lnTo>
                    <a:pt x="25" y="29"/>
                  </a:lnTo>
                  <a:lnTo>
                    <a:pt x="54" y="12"/>
                  </a:lnTo>
                  <a:lnTo>
                    <a:pt x="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5" name="Freeform 5870"/>
            <p:cNvSpPr>
              <a:spLocks/>
            </p:cNvSpPr>
            <p:nvPr/>
          </p:nvSpPr>
          <p:spPr bwMode="auto">
            <a:xfrm>
              <a:off x="4931" y="2578"/>
              <a:ext cx="36" cy="25"/>
            </a:xfrm>
            <a:custGeom>
              <a:avLst/>
              <a:gdLst>
                <a:gd name="T0" fmla="*/ 1 w 72"/>
                <a:gd name="T1" fmla="*/ 0 h 51"/>
                <a:gd name="T2" fmla="*/ 1 w 72"/>
                <a:gd name="T3" fmla="*/ 0 h 51"/>
                <a:gd name="T4" fmla="*/ 1 w 72"/>
                <a:gd name="T5" fmla="*/ 0 h 51"/>
                <a:gd name="T6" fmla="*/ 1 w 72"/>
                <a:gd name="T7" fmla="*/ 0 h 51"/>
                <a:gd name="T8" fmla="*/ 1 w 72"/>
                <a:gd name="T9" fmla="*/ 0 h 51"/>
                <a:gd name="T10" fmla="*/ 1 w 72"/>
                <a:gd name="T11" fmla="*/ 0 h 51"/>
                <a:gd name="T12" fmla="*/ 1 w 72"/>
                <a:gd name="T13" fmla="*/ 0 h 51"/>
                <a:gd name="T14" fmla="*/ 0 w 72"/>
                <a:gd name="T15" fmla="*/ 0 h 51"/>
                <a:gd name="T16" fmla="*/ 1 w 7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1"/>
                <a:gd name="T29" fmla="*/ 72 w 7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1">
                  <a:moveTo>
                    <a:pt x="72" y="51"/>
                  </a:moveTo>
                  <a:lnTo>
                    <a:pt x="71" y="40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26" y="2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9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6" name="Freeform 5871"/>
            <p:cNvSpPr>
              <a:spLocks/>
            </p:cNvSpPr>
            <p:nvPr/>
          </p:nvSpPr>
          <p:spPr bwMode="auto">
            <a:xfrm>
              <a:off x="4957" y="2594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7" name="Freeform 5872"/>
            <p:cNvSpPr>
              <a:spLocks/>
            </p:cNvSpPr>
            <p:nvPr/>
          </p:nvSpPr>
          <p:spPr bwMode="auto">
            <a:xfrm>
              <a:off x="4958" y="2596"/>
              <a:ext cx="2" cy="4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w 6"/>
                <a:gd name="T19" fmla="*/ 0 h 9"/>
                <a:gd name="T20" fmla="*/ 0 w 6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9"/>
                <a:gd name="T35" fmla="*/ 6 w 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9">
                  <a:moveTo>
                    <a:pt x="6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8" name="Freeform 5873"/>
            <p:cNvSpPr>
              <a:spLocks/>
            </p:cNvSpPr>
            <p:nvPr/>
          </p:nvSpPr>
          <p:spPr bwMode="auto">
            <a:xfrm>
              <a:off x="4933" y="2579"/>
              <a:ext cx="4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1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7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9" name="Freeform 5874"/>
            <p:cNvSpPr>
              <a:spLocks/>
            </p:cNvSpPr>
            <p:nvPr/>
          </p:nvSpPr>
          <p:spPr bwMode="auto">
            <a:xfrm>
              <a:off x="4933" y="2581"/>
              <a:ext cx="3" cy="5"/>
            </a:xfrm>
            <a:custGeom>
              <a:avLst/>
              <a:gdLst>
                <a:gd name="T0" fmla="*/ 1 w 5"/>
                <a:gd name="T1" fmla="*/ 1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0 w 5"/>
                <a:gd name="T9" fmla="*/ 1 h 9"/>
                <a:gd name="T10" fmla="*/ 0 w 5"/>
                <a:gd name="T11" fmla="*/ 1 h 9"/>
                <a:gd name="T12" fmla="*/ 1 w 5"/>
                <a:gd name="T13" fmla="*/ 1 h 9"/>
                <a:gd name="T14" fmla="*/ 1 w 5"/>
                <a:gd name="T15" fmla="*/ 1 h 9"/>
                <a:gd name="T16" fmla="*/ 1 w 5"/>
                <a:gd name="T17" fmla="*/ 1 h 9"/>
                <a:gd name="T18" fmla="*/ 1 w 5"/>
                <a:gd name="T19" fmla="*/ 1 h 9"/>
                <a:gd name="T20" fmla="*/ 1 w 5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0" name="Freeform 5875"/>
            <p:cNvSpPr>
              <a:spLocks/>
            </p:cNvSpPr>
            <p:nvPr/>
          </p:nvSpPr>
          <p:spPr bwMode="auto">
            <a:xfrm>
              <a:off x="4941" y="2580"/>
              <a:ext cx="14" cy="10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7" y="0"/>
                  </a:moveTo>
                  <a:lnTo>
                    <a:pt x="25" y="9"/>
                  </a:lnTo>
                  <a:lnTo>
                    <a:pt x="29" y="20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1" name="Freeform 5876"/>
            <p:cNvSpPr>
              <a:spLocks/>
            </p:cNvSpPr>
            <p:nvPr/>
          </p:nvSpPr>
          <p:spPr bwMode="auto">
            <a:xfrm>
              <a:off x="4899" y="2593"/>
              <a:ext cx="55" cy="30"/>
            </a:xfrm>
            <a:custGeom>
              <a:avLst/>
              <a:gdLst>
                <a:gd name="T0" fmla="*/ 0 w 110"/>
                <a:gd name="T1" fmla="*/ 1 h 59"/>
                <a:gd name="T2" fmla="*/ 1 w 110"/>
                <a:gd name="T3" fmla="*/ 1 h 59"/>
                <a:gd name="T4" fmla="*/ 1 w 110"/>
                <a:gd name="T5" fmla="*/ 1 h 59"/>
                <a:gd name="T6" fmla="*/ 1 w 110"/>
                <a:gd name="T7" fmla="*/ 0 h 59"/>
                <a:gd name="T8" fmla="*/ 0 w 11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9"/>
                <a:gd name="T17" fmla="*/ 110 w 11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9">
                  <a:moveTo>
                    <a:pt x="0" y="16"/>
                  </a:moveTo>
                  <a:lnTo>
                    <a:pt x="74" y="59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2" name="Freeform 5877"/>
            <p:cNvSpPr>
              <a:spLocks/>
            </p:cNvSpPr>
            <p:nvPr/>
          </p:nvSpPr>
          <p:spPr bwMode="auto">
            <a:xfrm>
              <a:off x="4901" y="2587"/>
              <a:ext cx="23" cy="12"/>
            </a:xfrm>
            <a:custGeom>
              <a:avLst/>
              <a:gdLst>
                <a:gd name="T0" fmla="*/ 0 w 47"/>
                <a:gd name="T1" fmla="*/ 0 h 26"/>
                <a:gd name="T2" fmla="*/ 0 w 47"/>
                <a:gd name="T3" fmla="*/ 0 h 26"/>
                <a:gd name="T4" fmla="*/ 0 w 47"/>
                <a:gd name="T5" fmla="*/ 0 h 26"/>
                <a:gd name="T6" fmla="*/ 0 w 47"/>
                <a:gd name="T7" fmla="*/ 0 h 26"/>
                <a:gd name="T8" fmla="*/ 0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0" y="17"/>
                  </a:moveTo>
                  <a:lnTo>
                    <a:pt x="16" y="26"/>
                  </a:lnTo>
                  <a:lnTo>
                    <a:pt x="47" y="8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3" name="Freeform 5878"/>
            <p:cNvSpPr>
              <a:spLocks/>
            </p:cNvSpPr>
            <p:nvPr/>
          </p:nvSpPr>
          <p:spPr bwMode="auto">
            <a:xfrm>
              <a:off x="4936" y="2606"/>
              <a:ext cx="17" cy="14"/>
            </a:xfrm>
            <a:custGeom>
              <a:avLst/>
              <a:gdLst>
                <a:gd name="T0" fmla="*/ 1 w 34"/>
                <a:gd name="T1" fmla="*/ 0 h 29"/>
                <a:gd name="T2" fmla="*/ 0 w 34"/>
                <a:gd name="T3" fmla="*/ 0 h 29"/>
                <a:gd name="T4" fmla="*/ 1 w 34"/>
                <a:gd name="T5" fmla="*/ 0 h 29"/>
                <a:gd name="T6" fmla="*/ 1 w 34"/>
                <a:gd name="T7" fmla="*/ 0 h 29"/>
                <a:gd name="T8" fmla="*/ 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2" y="29"/>
                  </a:moveTo>
                  <a:lnTo>
                    <a:pt x="0" y="20"/>
                  </a:lnTo>
                  <a:lnTo>
                    <a:pt x="33" y="0"/>
                  </a:lnTo>
                  <a:lnTo>
                    <a:pt x="34" y="11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4" name="Freeform 5879"/>
            <p:cNvSpPr>
              <a:spLocks/>
            </p:cNvSpPr>
            <p:nvPr/>
          </p:nvSpPr>
          <p:spPr bwMode="auto">
            <a:xfrm>
              <a:off x="4927" y="2600"/>
              <a:ext cx="25" cy="15"/>
            </a:xfrm>
            <a:custGeom>
              <a:avLst/>
              <a:gdLst>
                <a:gd name="T0" fmla="*/ 0 w 51"/>
                <a:gd name="T1" fmla="*/ 0 h 31"/>
                <a:gd name="T2" fmla="*/ 0 w 51"/>
                <a:gd name="T3" fmla="*/ 0 h 31"/>
                <a:gd name="T4" fmla="*/ 0 w 51"/>
                <a:gd name="T5" fmla="*/ 0 h 31"/>
                <a:gd name="T6" fmla="*/ 0 w 51"/>
                <a:gd name="T7" fmla="*/ 0 h 31"/>
                <a:gd name="T8" fmla="*/ 0 w 5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1"/>
                <a:gd name="T17" fmla="*/ 51 w 5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1">
                  <a:moveTo>
                    <a:pt x="0" y="18"/>
                  </a:moveTo>
                  <a:lnTo>
                    <a:pt x="18" y="31"/>
                  </a:lnTo>
                  <a:lnTo>
                    <a:pt x="51" y="11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5" name="Freeform 5880"/>
            <p:cNvSpPr>
              <a:spLocks/>
            </p:cNvSpPr>
            <p:nvPr/>
          </p:nvSpPr>
          <p:spPr bwMode="auto">
            <a:xfrm>
              <a:off x="4926" y="2596"/>
              <a:ext cx="17" cy="13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0 h 27"/>
                <a:gd name="T4" fmla="*/ 0 w 35"/>
                <a:gd name="T5" fmla="*/ 0 h 27"/>
                <a:gd name="T6" fmla="*/ 0 w 35"/>
                <a:gd name="T7" fmla="*/ 0 h 27"/>
                <a:gd name="T8" fmla="*/ 0 w 3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2" y="27"/>
                  </a:moveTo>
                  <a:lnTo>
                    <a:pt x="0" y="15"/>
                  </a:lnTo>
                  <a:lnTo>
                    <a:pt x="27" y="0"/>
                  </a:lnTo>
                  <a:lnTo>
                    <a:pt x="35" y="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6" name="Freeform 5881"/>
            <p:cNvSpPr>
              <a:spLocks/>
            </p:cNvSpPr>
            <p:nvPr/>
          </p:nvSpPr>
          <p:spPr bwMode="auto">
            <a:xfrm>
              <a:off x="4914" y="2588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5" y="29"/>
                  </a:lnTo>
                  <a:lnTo>
                    <a:pt x="52" y="14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7" name="Freeform 5882"/>
            <p:cNvSpPr>
              <a:spLocks/>
            </p:cNvSpPr>
            <p:nvPr/>
          </p:nvSpPr>
          <p:spPr bwMode="auto">
            <a:xfrm>
              <a:off x="4901" y="2595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41"/>
                  </a:lnTo>
                  <a:lnTo>
                    <a:pt x="52" y="28"/>
                  </a:lnTo>
                  <a:lnTo>
                    <a:pt x="50" y="16"/>
                  </a:lnTo>
                  <a:lnTo>
                    <a:pt x="25" y="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8" name="Freeform 5883"/>
            <p:cNvSpPr>
              <a:spLocks/>
            </p:cNvSpPr>
            <p:nvPr/>
          </p:nvSpPr>
          <p:spPr bwMode="auto">
            <a:xfrm>
              <a:off x="4926" y="2612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1 w 11"/>
                <a:gd name="T5" fmla="*/ 0 h 14"/>
                <a:gd name="T6" fmla="*/ 1 w 11"/>
                <a:gd name="T7" fmla="*/ 0 h 14"/>
                <a:gd name="T8" fmla="*/ 0 w 11"/>
                <a:gd name="T9" fmla="*/ 0 h 14"/>
                <a:gd name="T10" fmla="*/ 0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9" name="Freeform 5884"/>
            <p:cNvSpPr>
              <a:spLocks/>
            </p:cNvSpPr>
            <p:nvPr/>
          </p:nvSpPr>
          <p:spPr bwMode="auto">
            <a:xfrm>
              <a:off x="4927" y="2613"/>
              <a:ext cx="4" cy="5"/>
            </a:xfrm>
            <a:custGeom>
              <a:avLst/>
              <a:gdLst>
                <a:gd name="T0" fmla="*/ 1 w 7"/>
                <a:gd name="T1" fmla="*/ 1 h 10"/>
                <a:gd name="T2" fmla="*/ 1 w 7"/>
                <a:gd name="T3" fmla="*/ 0 h 10"/>
                <a:gd name="T4" fmla="*/ 1 w 7"/>
                <a:gd name="T5" fmla="*/ 0 h 10"/>
                <a:gd name="T6" fmla="*/ 0 w 7"/>
                <a:gd name="T7" fmla="*/ 0 h 10"/>
                <a:gd name="T8" fmla="*/ 0 w 7"/>
                <a:gd name="T9" fmla="*/ 1 h 10"/>
                <a:gd name="T10" fmla="*/ 0 w 7"/>
                <a:gd name="T11" fmla="*/ 1 h 10"/>
                <a:gd name="T12" fmla="*/ 1 w 7"/>
                <a:gd name="T13" fmla="*/ 1 h 10"/>
                <a:gd name="T14" fmla="*/ 1 w 7"/>
                <a:gd name="T15" fmla="*/ 1 h 10"/>
                <a:gd name="T16" fmla="*/ 1 w 7"/>
                <a:gd name="T17" fmla="*/ 1 h 10"/>
                <a:gd name="T18" fmla="*/ 1 w 7"/>
                <a:gd name="T19" fmla="*/ 1 h 10"/>
                <a:gd name="T20" fmla="*/ 1 w 7"/>
                <a:gd name="T21" fmla="*/ 1 h 10"/>
                <a:gd name="T22" fmla="*/ 1 w 7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0"/>
                <a:gd name="T38" fmla="*/ 7 w 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0">
                  <a:moveTo>
                    <a:pt x="6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0" name="Freeform 5885"/>
            <p:cNvSpPr>
              <a:spLocks/>
            </p:cNvSpPr>
            <p:nvPr/>
          </p:nvSpPr>
          <p:spPr bwMode="auto">
            <a:xfrm>
              <a:off x="4902" y="2597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0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1" name="Freeform 5886"/>
            <p:cNvSpPr>
              <a:spLocks/>
            </p:cNvSpPr>
            <p:nvPr/>
          </p:nvSpPr>
          <p:spPr bwMode="auto">
            <a:xfrm>
              <a:off x="4903" y="2598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1 h 11"/>
                <a:gd name="T10" fmla="*/ 0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0 w 7"/>
                <a:gd name="T19" fmla="*/ 1 h 11"/>
                <a:gd name="T20" fmla="*/ 0 w 7"/>
                <a:gd name="T21" fmla="*/ 1 h 11"/>
                <a:gd name="T22" fmla="*/ 0 w 7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5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2" name="Freeform 5887"/>
            <p:cNvSpPr>
              <a:spLocks/>
            </p:cNvSpPr>
            <p:nvPr/>
          </p:nvSpPr>
          <p:spPr bwMode="auto">
            <a:xfrm>
              <a:off x="4910" y="2597"/>
              <a:ext cx="15" cy="10"/>
            </a:xfrm>
            <a:custGeom>
              <a:avLst/>
              <a:gdLst>
                <a:gd name="T0" fmla="*/ 0 w 31"/>
                <a:gd name="T1" fmla="*/ 0 h 20"/>
                <a:gd name="T2" fmla="*/ 0 w 31"/>
                <a:gd name="T3" fmla="*/ 1 h 20"/>
                <a:gd name="T4" fmla="*/ 0 w 31"/>
                <a:gd name="T5" fmla="*/ 1 h 20"/>
                <a:gd name="T6" fmla="*/ 0 w 31"/>
                <a:gd name="T7" fmla="*/ 1 h 20"/>
                <a:gd name="T8" fmla="*/ 0 w 3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7" y="0"/>
                  </a:moveTo>
                  <a:lnTo>
                    <a:pt x="27" y="11"/>
                  </a:lnTo>
                  <a:lnTo>
                    <a:pt x="31" y="2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3" name="Freeform 5888"/>
            <p:cNvSpPr>
              <a:spLocks/>
            </p:cNvSpPr>
            <p:nvPr/>
          </p:nvSpPr>
          <p:spPr bwMode="auto">
            <a:xfrm>
              <a:off x="4870" y="2610"/>
              <a:ext cx="54" cy="31"/>
            </a:xfrm>
            <a:custGeom>
              <a:avLst/>
              <a:gdLst>
                <a:gd name="T0" fmla="*/ 0 w 110"/>
                <a:gd name="T1" fmla="*/ 1 h 61"/>
                <a:gd name="T2" fmla="*/ 0 w 110"/>
                <a:gd name="T3" fmla="*/ 1 h 61"/>
                <a:gd name="T4" fmla="*/ 0 w 110"/>
                <a:gd name="T5" fmla="*/ 1 h 61"/>
                <a:gd name="T6" fmla="*/ 0 w 110"/>
                <a:gd name="T7" fmla="*/ 0 h 61"/>
                <a:gd name="T8" fmla="*/ 0 w 11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1"/>
                <a:gd name="T17" fmla="*/ 110 w 11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1">
                  <a:moveTo>
                    <a:pt x="0" y="16"/>
                  </a:moveTo>
                  <a:lnTo>
                    <a:pt x="74" y="61"/>
                  </a:lnTo>
                  <a:lnTo>
                    <a:pt x="110" y="40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4" name="Freeform 5889"/>
            <p:cNvSpPr>
              <a:spLocks/>
            </p:cNvSpPr>
            <p:nvPr/>
          </p:nvSpPr>
          <p:spPr bwMode="auto">
            <a:xfrm>
              <a:off x="4870" y="2605"/>
              <a:ext cx="24" cy="11"/>
            </a:xfrm>
            <a:custGeom>
              <a:avLst/>
              <a:gdLst>
                <a:gd name="T0" fmla="*/ 0 w 47"/>
                <a:gd name="T1" fmla="*/ 0 h 24"/>
                <a:gd name="T2" fmla="*/ 1 w 47"/>
                <a:gd name="T3" fmla="*/ 0 h 24"/>
                <a:gd name="T4" fmla="*/ 1 w 47"/>
                <a:gd name="T5" fmla="*/ 0 h 24"/>
                <a:gd name="T6" fmla="*/ 1 w 47"/>
                <a:gd name="T7" fmla="*/ 0 h 24"/>
                <a:gd name="T8" fmla="*/ 0 w 4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0" y="17"/>
                  </a:moveTo>
                  <a:lnTo>
                    <a:pt x="16" y="24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5" name="Freeform 5890"/>
            <p:cNvSpPr>
              <a:spLocks/>
            </p:cNvSpPr>
            <p:nvPr/>
          </p:nvSpPr>
          <p:spPr bwMode="auto">
            <a:xfrm>
              <a:off x="4906" y="2623"/>
              <a:ext cx="17" cy="15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0 h 31"/>
                <a:gd name="T4" fmla="*/ 1 w 34"/>
                <a:gd name="T5" fmla="*/ 0 h 31"/>
                <a:gd name="T6" fmla="*/ 1 w 34"/>
                <a:gd name="T7" fmla="*/ 0 h 31"/>
                <a:gd name="T8" fmla="*/ 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2" y="31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B20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6" name="Freeform 5891"/>
            <p:cNvSpPr>
              <a:spLocks/>
            </p:cNvSpPr>
            <p:nvPr/>
          </p:nvSpPr>
          <p:spPr bwMode="auto">
            <a:xfrm>
              <a:off x="4897" y="2617"/>
              <a:ext cx="25" cy="16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1 h 30"/>
                <a:gd name="T4" fmla="*/ 1 w 48"/>
                <a:gd name="T5" fmla="*/ 1 h 30"/>
                <a:gd name="T6" fmla="*/ 1 w 48"/>
                <a:gd name="T7" fmla="*/ 0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0" y="18"/>
                  </a:moveTo>
                  <a:lnTo>
                    <a:pt x="16" y="30"/>
                  </a:lnTo>
                  <a:lnTo>
                    <a:pt x="48" y="1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7" name="Freeform 5892"/>
            <p:cNvSpPr>
              <a:spLocks/>
            </p:cNvSpPr>
            <p:nvPr/>
          </p:nvSpPr>
          <p:spPr bwMode="auto">
            <a:xfrm>
              <a:off x="4896" y="2613"/>
              <a:ext cx="17" cy="13"/>
            </a:xfrm>
            <a:custGeom>
              <a:avLst/>
              <a:gdLst>
                <a:gd name="T0" fmla="*/ 1 w 34"/>
                <a:gd name="T1" fmla="*/ 0 h 27"/>
                <a:gd name="T2" fmla="*/ 0 w 34"/>
                <a:gd name="T3" fmla="*/ 0 h 27"/>
                <a:gd name="T4" fmla="*/ 1 w 34"/>
                <a:gd name="T5" fmla="*/ 0 h 27"/>
                <a:gd name="T6" fmla="*/ 1 w 34"/>
                <a:gd name="T7" fmla="*/ 0 h 27"/>
                <a:gd name="T8" fmla="*/ 1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4" y="27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8" name="Freeform 5893"/>
            <p:cNvSpPr>
              <a:spLocks/>
            </p:cNvSpPr>
            <p:nvPr/>
          </p:nvSpPr>
          <p:spPr bwMode="auto">
            <a:xfrm>
              <a:off x="4883" y="2606"/>
              <a:ext cx="26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0 w 5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4"/>
                  </a:moveTo>
                  <a:lnTo>
                    <a:pt x="25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9" name="Freeform 5894"/>
            <p:cNvSpPr>
              <a:spLocks/>
            </p:cNvSpPr>
            <p:nvPr/>
          </p:nvSpPr>
          <p:spPr bwMode="auto">
            <a:xfrm>
              <a:off x="4870" y="2613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0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0" y="39"/>
                  </a:lnTo>
                  <a:lnTo>
                    <a:pt x="54" y="27"/>
                  </a:lnTo>
                  <a:lnTo>
                    <a:pt x="50" y="16"/>
                  </a:lnTo>
                  <a:lnTo>
                    <a:pt x="25" y="1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0" name="Freeform 5895"/>
            <p:cNvSpPr>
              <a:spLocks/>
            </p:cNvSpPr>
            <p:nvPr/>
          </p:nvSpPr>
          <p:spPr bwMode="auto">
            <a:xfrm>
              <a:off x="4896" y="2629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1" name="Freeform 5896"/>
            <p:cNvSpPr>
              <a:spLocks/>
            </p:cNvSpPr>
            <p:nvPr/>
          </p:nvSpPr>
          <p:spPr bwMode="auto">
            <a:xfrm>
              <a:off x="4897" y="2630"/>
              <a:ext cx="3" cy="5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w 7"/>
                <a:gd name="T11" fmla="*/ 0 h 11"/>
                <a:gd name="T12" fmla="*/ 0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"/>
                <a:gd name="T38" fmla="*/ 7 w 7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">
                  <a:moveTo>
                    <a:pt x="7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2" name="Freeform 5897"/>
            <p:cNvSpPr>
              <a:spLocks/>
            </p:cNvSpPr>
            <p:nvPr/>
          </p:nvSpPr>
          <p:spPr bwMode="auto">
            <a:xfrm>
              <a:off x="4871" y="2615"/>
              <a:ext cx="6" cy="7"/>
            </a:xfrm>
            <a:custGeom>
              <a:avLst/>
              <a:gdLst>
                <a:gd name="T0" fmla="*/ 1 w 10"/>
                <a:gd name="T1" fmla="*/ 0 h 15"/>
                <a:gd name="T2" fmla="*/ 1 w 10"/>
                <a:gd name="T3" fmla="*/ 0 h 15"/>
                <a:gd name="T4" fmla="*/ 1 w 10"/>
                <a:gd name="T5" fmla="*/ 0 h 15"/>
                <a:gd name="T6" fmla="*/ 1 w 10"/>
                <a:gd name="T7" fmla="*/ 0 h 15"/>
                <a:gd name="T8" fmla="*/ 1 w 10"/>
                <a:gd name="T9" fmla="*/ 0 h 15"/>
                <a:gd name="T10" fmla="*/ 0 w 10"/>
                <a:gd name="T11" fmla="*/ 0 h 15"/>
                <a:gd name="T12" fmla="*/ 1 w 10"/>
                <a:gd name="T13" fmla="*/ 0 h 15"/>
                <a:gd name="T14" fmla="*/ 1 w 10"/>
                <a:gd name="T15" fmla="*/ 0 h 15"/>
                <a:gd name="T16" fmla="*/ 1 w 10"/>
                <a:gd name="T17" fmla="*/ 0 h 15"/>
                <a:gd name="T18" fmla="*/ 1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5"/>
                <a:gd name="T41" fmla="*/ 10 w 1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5">
                  <a:moveTo>
                    <a:pt x="9" y="6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3" name="Freeform 5898"/>
            <p:cNvSpPr>
              <a:spLocks/>
            </p:cNvSpPr>
            <p:nvPr/>
          </p:nvSpPr>
          <p:spPr bwMode="auto">
            <a:xfrm>
              <a:off x="4872" y="2615"/>
              <a:ext cx="4" cy="6"/>
            </a:xfrm>
            <a:custGeom>
              <a:avLst/>
              <a:gdLst>
                <a:gd name="T0" fmla="*/ 1 w 8"/>
                <a:gd name="T1" fmla="*/ 1 h 11"/>
                <a:gd name="T2" fmla="*/ 1 w 8"/>
                <a:gd name="T3" fmla="*/ 1 h 11"/>
                <a:gd name="T4" fmla="*/ 1 w 8"/>
                <a:gd name="T5" fmla="*/ 0 h 11"/>
                <a:gd name="T6" fmla="*/ 1 w 8"/>
                <a:gd name="T7" fmla="*/ 0 h 11"/>
                <a:gd name="T8" fmla="*/ 0 w 8"/>
                <a:gd name="T9" fmla="*/ 1 h 11"/>
                <a:gd name="T10" fmla="*/ 0 w 8"/>
                <a:gd name="T11" fmla="*/ 1 h 11"/>
                <a:gd name="T12" fmla="*/ 1 w 8"/>
                <a:gd name="T13" fmla="*/ 1 h 11"/>
                <a:gd name="T14" fmla="*/ 1 w 8"/>
                <a:gd name="T15" fmla="*/ 1 h 11"/>
                <a:gd name="T16" fmla="*/ 1 w 8"/>
                <a:gd name="T17" fmla="*/ 1 h 11"/>
                <a:gd name="T18" fmla="*/ 1 w 8"/>
                <a:gd name="T19" fmla="*/ 1 h 11"/>
                <a:gd name="T20" fmla="*/ 1 w 8"/>
                <a:gd name="T21" fmla="*/ 1 h 11"/>
                <a:gd name="T22" fmla="*/ 1 w 8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1"/>
                <a:gd name="T38" fmla="*/ 8 w 8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1">
                  <a:moveTo>
                    <a:pt x="8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4" name="Freeform 5899"/>
            <p:cNvSpPr>
              <a:spLocks/>
            </p:cNvSpPr>
            <p:nvPr/>
          </p:nvSpPr>
          <p:spPr bwMode="auto">
            <a:xfrm>
              <a:off x="4880" y="2615"/>
              <a:ext cx="15" cy="10"/>
            </a:xfrm>
            <a:custGeom>
              <a:avLst/>
              <a:gdLst>
                <a:gd name="T0" fmla="*/ 1 w 28"/>
                <a:gd name="T1" fmla="*/ 0 h 22"/>
                <a:gd name="T2" fmla="*/ 1 w 28"/>
                <a:gd name="T3" fmla="*/ 0 h 22"/>
                <a:gd name="T4" fmla="*/ 1 w 28"/>
                <a:gd name="T5" fmla="*/ 0 h 22"/>
                <a:gd name="T6" fmla="*/ 0 w 28"/>
                <a:gd name="T7" fmla="*/ 0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7" y="0"/>
                  </a:moveTo>
                  <a:lnTo>
                    <a:pt x="25" y="11"/>
                  </a:lnTo>
                  <a:lnTo>
                    <a:pt x="28" y="2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5" name="Freeform 5900"/>
            <p:cNvSpPr>
              <a:spLocks/>
            </p:cNvSpPr>
            <p:nvPr/>
          </p:nvSpPr>
          <p:spPr bwMode="auto">
            <a:xfrm>
              <a:off x="4839" y="2628"/>
              <a:ext cx="55" cy="30"/>
            </a:xfrm>
            <a:custGeom>
              <a:avLst/>
              <a:gdLst>
                <a:gd name="T0" fmla="*/ 0 w 110"/>
                <a:gd name="T1" fmla="*/ 1 h 60"/>
                <a:gd name="T2" fmla="*/ 1 w 110"/>
                <a:gd name="T3" fmla="*/ 1 h 60"/>
                <a:gd name="T4" fmla="*/ 1 w 110"/>
                <a:gd name="T5" fmla="*/ 1 h 60"/>
                <a:gd name="T6" fmla="*/ 1 w 110"/>
                <a:gd name="T7" fmla="*/ 0 h 60"/>
                <a:gd name="T8" fmla="*/ 0 w 110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0"/>
                <a:gd name="T17" fmla="*/ 110 w 11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0">
                  <a:moveTo>
                    <a:pt x="0" y="16"/>
                  </a:moveTo>
                  <a:lnTo>
                    <a:pt x="74" y="60"/>
                  </a:lnTo>
                  <a:lnTo>
                    <a:pt x="110" y="40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6" name="Freeform 5901"/>
            <p:cNvSpPr>
              <a:spLocks/>
            </p:cNvSpPr>
            <p:nvPr/>
          </p:nvSpPr>
          <p:spPr bwMode="auto">
            <a:xfrm>
              <a:off x="4841" y="2622"/>
              <a:ext cx="23" cy="11"/>
            </a:xfrm>
            <a:custGeom>
              <a:avLst/>
              <a:gdLst>
                <a:gd name="T0" fmla="*/ 0 w 47"/>
                <a:gd name="T1" fmla="*/ 0 h 23"/>
                <a:gd name="T2" fmla="*/ 0 w 47"/>
                <a:gd name="T3" fmla="*/ 0 h 23"/>
                <a:gd name="T4" fmla="*/ 0 w 47"/>
                <a:gd name="T5" fmla="*/ 0 h 23"/>
                <a:gd name="T6" fmla="*/ 0 w 47"/>
                <a:gd name="T7" fmla="*/ 0 h 23"/>
                <a:gd name="T8" fmla="*/ 0 w 4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3"/>
                <a:gd name="T17" fmla="*/ 47 w 4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3">
                  <a:moveTo>
                    <a:pt x="0" y="16"/>
                  </a:moveTo>
                  <a:lnTo>
                    <a:pt x="17" y="23"/>
                  </a:lnTo>
                  <a:lnTo>
                    <a:pt x="47" y="7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7" name="Freeform 5902"/>
            <p:cNvSpPr>
              <a:spLocks/>
            </p:cNvSpPr>
            <p:nvPr/>
          </p:nvSpPr>
          <p:spPr bwMode="auto">
            <a:xfrm>
              <a:off x="4876" y="2641"/>
              <a:ext cx="16" cy="14"/>
            </a:xfrm>
            <a:custGeom>
              <a:avLst/>
              <a:gdLst>
                <a:gd name="T0" fmla="*/ 0 w 32"/>
                <a:gd name="T1" fmla="*/ 0 h 29"/>
                <a:gd name="T2" fmla="*/ 0 w 32"/>
                <a:gd name="T3" fmla="*/ 0 h 29"/>
                <a:gd name="T4" fmla="*/ 1 w 32"/>
                <a:gd name="T5" fmla="*/ 0 h 29"/>
                <a:gd name="T6" fmla="*/ 1 w 32"/>
                <a:gd name="T7" fmla="*/ 0 h 29"/>
                <a:gd name="T8" fmla="*/ 0 w 3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9"/>
                <a:gd name="T17" fmla="*/ 32 w 3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9">
                  <a:moveTo>
                    <a:pt x="0" y="29"/>
                  </a:moveTo>
                  <a:lnTo>
                    <a:pt x="0" y="20"/>
                  </a:lnTo>
                  <a:lnTo>
                    <a:pt x="32" y="0"/>
                  </a:lnTo>
                  <a:lnTo>
                    <a:pt x="32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8" name="Freeform 5903"/>
            <p:cNvSpPr>
              <a:spLocks/>
            </p:cNvSpPr>
            <p:nvPr/>
          </p:nvSpPr>
          <p:spPr bwMode="auto">
            <a:xfrm>
              <a:off x="4867" y="2635"/>
              <a:ext cx="25" cy="16"/>
            </a:xfrm>
            <a:custGeom>
              <a:avLst/>
              <a:gdLst>
                <a:gd name="T0" fmla="*/ 0 w 50"/>
                <a:gd name="T1" fmla="*/ 1 h 30"/>
                <a:gd name="T2" fmla="*/ 1 w 50"/>
                <a:gd name="T3" fmla="*/ 1 h 30"/>
                <a:gd name="T4" fmla="*/ 1 w 50"/>
                <a:gd name="T5" fmla="*/ 1 h 30"/>
                <a:gd name="T6" fmla="*/ 1 w 50"/>
                <a:gd name="T7" fmla="*/ 0 h 30"/>
                <a:gd name="T8" fmla="*/ 0 w 50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0"/>
                <a:gd name="T17" fmla="*/ 50 w 5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0">
                  <a:moveTo>
                    <a:pt x="0" y="18"/>
                  </a:moveTo>
                  <a:lnTo>
                    <a:pt x="18" y="30"/>
                  </a:lnTo>
                  <a:lnTo>
                    <a:pt x="50" y="1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9" name="Freeform 5904"/>
            <p:cNvSpPr>
              <a:spLocks/>
            </p:cNvSpPr>
            <p:nvPr/>
          </p:nvSpPr>
          <p:spPr bwMode="auto">
            <a:xfrm>
              <a:off x="4865" y="2630"/>
              <a:ext cx="18" cy="14"/>
            </a:xfrm>
            <a:custGeom>
              <a:avLst/>
              <a:gdLst>
                <a:gd name="T0" fmla="*/ 1 w 36"/>
                <a:gd name="T1" fmla="*/ 0 h 29"/>
                <a:gd name="T2" fmla="*/ 0 w 36"/>
                <a:gd name="T3" fmla="*/ 0 h 29"/>
                <a:gd name="T4" fmla="*/ 1 w 36"/>
                <a:gd name="T5" fmla="*/ 0 h 29"/>
                <a:gd name="T6" fmla="*/ 1 w 36"/>
                <a:gd name="T7" fmla="*/ 0 h 29"/>
                <a:gd name="T8" fmla="*/ 1 w 3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4" y="29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36" y="1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" name="Freeform 5905"/>
            <p:cNvSpPr>
              <a:spLocks/>
            </p:cNvSpPr>
            <p:nvPr/>
          </p:nvSpPr>
          <p:spPr bwMode="auto">
            <a:xfrm>
              <a:off x="4853" y="2624"/>
              <a:ext cx="26" cy="14"/>
            </a:xfrm>
            <a:custGeom>
              <a:avLst/>
              <a:gdLst>
                <a:gd name="T0" fmla="*/ 0 w 52"/>
                <a:gd name="T1" fmla="*/ 0 h 29"/>
                <a:gd name="T2" fmla="*/ 1 w 52"/>
                <a:gd name="T3" fmla="*/ 0 h 29"/>
                <a:gd name="T4" fmla="*/ 1 w 52"/>
                <a:gd name="T5" fmla="*/ 0 h 29"/>
                <a:gd name="T6" fmla="*/ 1 w 52"/>
                <a:gd name="T7" fmla="*/ 0 h 29"/>
                <a:gd name="T8" fmla="*/ 0 w 5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6"/>
                  </a:moveTo>
                  <a:lnTo>
                    <a:pt x="23" y="29"/>
                  </a:lnTo>
                  <a:lnTo>
                    <a:pt x="52" y="1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" name="Freeform 5906"/>
            <p:cNvSpPr>
              <a:spLocks/>
            </p:cNvSpPr>
            <p:nvPr/>
          </p:nvSpPr>
          <p:spPr bwMode="auto">
            <a:xfrm>
              <a:off x="4840" y="2630"/>
              <a:ext cx="36" cy="25"/>
            </a:xfrm>
            <a:custGeom>
              <a:avLst/>
              <a:gdLst>
                <a:gd name="T0" fmla="*/ 1 w 72"/>
                <a:gd name="T1" fmla="*/ 1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0 h 50"/>
                <a:gd name="T14" fmla="*/ 0 w 72"/>
                <a:gd name="T15" fmla="*/ 1 h 50"/>
                <a:gd name="T16" fmla="*/ 1 w 72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72" y="50"/>
                  </a:moveTo>
                  <a:lnTo>
                    <a:pt x="72" y="41"/>
                  </a:lnTo>
                  <a:lnTo>
                    <a:pt x="54" y="29"/>
                  </a:lnTo>
                  <a:lnTo>
                    <a:pt x="50" y="16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" y="0"/>
                  </a:lnTo>
                  <a:lnTo>
                    <a:pt x="0" y="9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2" name="Freeform 5907"/>
            <p:cNvSpPr>
              <a:spLocks/>
            </p:cNvSpPr>
            <p:nvPr/>
          </p:nvSpPr>
          <p:spPr bwMode="auto">
            <a:xfrm>
              <a:off x="4866" y="2647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3" name="Freeform 5908"/>
            <p:cNvSpPr>
              <a:spLocks/>
            </p:cNvSpPr>
            <p:nvPr/>
          </p:nvSpPr>
          <p:spPr bwMode="auto">
            <a:xfrm>
              <a:off x="4867" y="2648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1 w 5"/>
                <a:gd name="T19" fmla="*/ 0 h 9"/>
                <a:gd name="T20" fmla="*/ 1 w 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4" name="Freeform 5909"/>
            <p:cNvSpPr>
              <a:spLocks/>
            </p:cNvSpPr>
            <p:nvPr/>
          </p:nvSpPr>
          <p:spPr bwMode="auto">
            <a:xfrm>
              <a:off x="4842" y="2633"/>
              <a:ext cx="4" cy="7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w 9"/>
                <a:gd name="T19" fmla="*/ 0 h 15"/>
                <a:gd name="T20" fmla="*/ 0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9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5" name="Freeform 5910"/>
            <p:cNvSpPr>
              <a:spLocks/>
            </p:cNvSpPr>
            <p:nvPr/>
          </p:nvSpPr>
          <p:spPr bwMode="auto">
            <a:xfrm>
              <a:off x="4843" y="2633"/>
              <a:ext cx="2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0 w 5"/>
                <a:gd name="T15" fmla="*/ 1 h 9"/>
                <a:gd name="T16" fmla="*/ 0 w 5"/>
                <a:gd name="T17" fmla="*/ 1 h 9"/>
                <a:gd name="T18" fmla="*/ 0 w 5"/>
                <a:gd name="T19" fmla="*/ 1 h 9"/>
                <a:gd name="T20" fmla="*/ 0 w 5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6" name="Freeform 5911"/>
            <p:cNvSpPr>
              <a:spLocks/>
            </p:cNvSpPr>
            <p:nvPr/>
          </p:nvSpPr>
          <p:spPr bwMode="auto">
            <a:xfrm>
              <a:off x="4850" y="2633"/>
              <a:ext cx="14" cy="9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0 h 20"/>
                <a:gd name="T4" fmla="*/ 0 w 29"/>
                <a:gd name="T5" fmla="*/ 0 h 20"/>
                <a:gd name="T6" fmla="*/ 0 w 29"/>
                <a:gd name="T7" fmla="*/ 0 h 20"/>
                <a:gd name="T8" fmla="*/ 0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8" y="0"/>
                  </a:moveTo>
                  <a:lnTo>
                    <a:pt x="27" y="9"/>
                  </a:lnTo>
                  <a:lnTo>
                    <a:pt x="29" y="2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7" name="Freeform 5912"/>
            <p:cNvSpPr>
              <a:spLocks/>
            </p:cNvSpPr>
            <p:nvPr/>
          </p:nvSpPr>
          <p:spPr bwMode="auto">
            <a:xfrm>
              <a:off x="4963" y="260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1 h 6"/>
                <a:gd name="T6" fmla="*/ 1 w 4"/>
                <a:gd name="T7" fmla="*/ 1 h 6"/>
                <a:gd name="T8" fmla="*/ 1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8" name="Freeform 5913"/>
            <p:cNvSpPr>
              <a:spLocks/>
            </p:cNvSpPr>
            <p:nvPr/>
          </p:nvSpPr>
          <p:spPr bwMode="auto">
            <a:xfrm>
              <a:off x="4964" y="2600"/>
              <a:ext cx="1" cy="4"/>
            </a:xfrm>
            <a:custGeom>
              <a:avLst/>
              <a:gdLst>
                <a:gd name="T0" fmla="*/ 0 w 2"/>
                <a:gd name="T1" fmla="*/ 1 h 8"/>
                <a:gd name="T2" fmla="*/ 1 w 2"/>
                <a:gd name="T3" fmla="*/ 1 h 8"/>
                <a:gd name="T4" fmla="*/ 1 w 2"/>
                <a:gd name="T5" fmla="*/ 1 h 8"/>
                <a:gd name="T6" fmla="*/ 1 w 2"/>
                <a:gd name="T7" fmla="*/ 1 h 8"/>
                <a:gd name="T8" fmla="*/ 1 w 2"/>
                <a:gd name="T9" fmla="*/ 0 h 8"/>
                <a:gd name="T10" fmla="*/ 0 w 2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0" y="6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9" name="Freeform 5914"/>
            <p:cNvSpPr>
              <a:spLocks/>
            </p:cNvSpPr>
            <p:nvPr/>
          </p:nvSpPr>
          <p:spPr bwMode="auto">
            <a:xfrm>
              <a:off x="4964" y="2598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0 h 5"/>
                <a:gd name="T6" fmla="*/ 0 w 4"/>
                <a:gd name="T7" fmla="*/ 1 h 5"/>
                <a:gd name="T8" fmla="*/ 0 w 4"/>
                <a:gd name="T9" fmla="*/ 1 h 5"/>
                <a:gd name="T10" fmla="*/ 1 w 4"/>
                <a:gd name="T11" fmla="*/ 1 h 5"/>
                <a:gd name="T12" fmla="*/ 1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0" name="Freeform 5915"/>
            <p:cNvSpPr>
              <a:spLocks/>
            </p:cNvSpPr>
            <p:nvPr/>
          </p:nvSpPr>
          <p:spPr bwMode="auto">
            <a:xfrm>
              <a:off x="4965" y="2597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0 h 7"/>
                <a:gd name="T8" fmla="*/ 0 w 2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0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1" name="Freeform 5916"/>
            <p:cNvSpPr>
              <a:spLocks/>
            </p:cNvSpPr>
            <p:nvPr/>
          </p:nvSpPr>
          <p:spPr bwMode="auto">
            <a:xfrm>
              <a:off x="4902" y="2634"/>
              <a:ext cx="7" cy="10"/>
            </a:xfrm>
            <a:custGeom>
              <a:avLst/>
              <a:gdLst>
                <a:gd name="T0" fmla="*/ 1 w 14"/>
                <a:gd name="T1" fmla="*/ 1 h 20"/>
                <a:gd name="T2" fmla="*/ 1 w 14"/>
                <a:gd name="T3" fmla="*/ 1 h 20"/>
                <a:gd name="T4" fmla="*/ 0 w 14"/>
                <a:gd name="T5" fmla="*/ 1 h 20"/>
                <a:gd name="T6" fmla="*/ 1 w 14"/>
                <a:gd name="T7" fmla="*/ 1 h 20"/>
                <a:gd name="T8" fmla="*/ 1 w 14"/>
                <a:gd name="T9" fmla="*/ 1 h 20"/>
                <a:gd name="T10" fmla="*/ 1 w 14"/>
                <a:gd name="T11" fmla="*/ 1 h 20"/>
                <a:gd name="T12" fmla="*/ 1 w 14"/>
                <a:gd name="T13" fmla="*/ 1 h 20"/>
                <a:gd name="T14" fmla="*/ 1 w 14"/>
                <a:gd name="T15" fmla="*/ 0 h 20"/>
                <a:gd name="T16" fmla="*/ 1 w 14"/>
                <a:gd name="T17" fmla="*/ 0 h 20"/>
                <a:gd name="T18" fmla="*/ 1 w 14"/>
                <a:gd name="T19" fmla="*/ 0 h 20"/>
                <a:gd name="T20" fmla="*/ 1 w 14"/>
                <a:gd name="T21" fmla="*/ 1 h 20"/>
                <a:gd name="T22" fmla="*/ 1 w 14"/>
                <a:gd name="T23" fmla="*/ 1 h 20"/>
                <a:gd name="T24" fmla="*/ 1 w 14"/>
                <a:gd name="T25" fmla="*/ 1 h 20"/>
                <a:gd name="T26" fmla="*/ 1 w 14"/>
                <a:gd name="T27" fmla="*/ 1 h 20"/>
                <a:gd name="T28" fmla="*/ 1 w 14"/>
                <a:gd name="T29" fmla="*/ 1 h 20"/>
                <a:gd name="T30" fmla="*/ 1 w 14"/>
                <a:gd name="T31" fmla="*/ 1 h 20"/>
                <a:gd name="T32" fmla="*/ 1 w 14"/>
                <a:gd name="T33" fmla="*/ 1 h 20"/>
                <a:gd name="T34" fmla="*/ 1 w 14"/>
                <a:gd name="T35" fmla="*/ 1 h 20"/>
                <a:gd name="T36" fmla="*/ 1 w 14"/>
                <a:gd name="T37" fmla="*/ 1 h 20"/>
                <a:gd name="T38" fmla="*/ 1 w 14"/>
                <a:gd name="T39" fmla="*/ 1 h 20"/>
                <a:gd name="T40" fmla="*/ 1 w 14"/>
                <a:gd name="T41" fmla="*/ 1 h 20"/>
                <a:gd name="T42" fmla="*/ 1 w 14"/>
                <a:gd name="T43" fmla="*/ 1 h 20"/>
                <a:gd name="T44" fmla="*/ 1 w 14"/>
                <a:gd name="T45" fmla="*/ 1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0"/>
                <a:gd name="T71" fmla="*/ 14 w 14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0">
                  <a:moveTo>
                    <a:pt x="3" y="20"/>
                  </a:moveTo>
                  <a:lnTo>
                    <a:pt x="2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2" name="Freeform 5917"/>
            <p:cNvSpPr>
              <a:spLocks/>
            </p:cNvSpPr>
            <p:nvPr/>
          </p:nvSpPr>
          <p:spPr bwMode="auto">
            <a:xfrm>
              <a:off x="4904" y="2632"/>
              <a:ext cx="2" cy="3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w 6"/>
                <a:gd name="T15" fmla="*/ 0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2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3" name="Freeform 5918"/>
            <p:cNvSpPr>
              <a:spLocks/>
            </p:cNvSpPr>
            <p:nvPr/>
          </p:nvSpPr>
          <p:spPr bwMode="auto">
            <a:xfrm>
              <a:off x="4906" y="2632"/>
              <a:ext cx="1" cy="1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1 w 2"/>
                <a:gd name="T9" fmla="*/ 0 h 4"/>
                <a:gd name="T10" fmla="*/ 1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4" name="Freeform 5919"/>
            <p:cNvSpPr>
              <a:spLocks/>
            </p:cNvSpPr>
            <p:nvPr/>
          </p:nvSpPr>
          <p:spPr bwMode="auto">
            <a:xfrm>
              <a:off x="4906" y="2655"/>
              <a:ext cx="2" cy="1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1 h 2"/>
                <a:gd name="T6" fmla="*/ 0 w 5"/>
                <a:gd name="T7" fmla="*/ 0 h 2"/>
                <a:gd name="T8" fmla="*/ 0 w 5"/>
                <a:gd name="T9" fmla="*/ 0 h 2"/>
                <a:gd name="T10" fmla="*/ 0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5" name="Freeform 5920"/>
            <p:cNvSpPr>
              <a:spLocks/>
            </p:cNvSpPr>
            <p:nvPr/>
          </p:nvSpPr>
          <p:spPr bwMode="auto">
            <a:xfrm>
              <a:off x="4900" y="2655"/>
              <a:ext cx="3" cy="1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1 w 6"/>
                <a:gd name="T9" fmla="*/ 0 h 2"/>
                <a:gd name="T10" fmla="*/ 1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6" name="Freeform 5921"/>
            <p:cNvSpPr>
              <a:spLocks/>
            </p:cNvSpPr>
            <p:nvPr/>
          </p:nvSpPr>
          <p:spPr bwMode="auto">
            <a:xfrm>
              <a:off x="4919" y="2647"/>
              <a:ext cx="6" cy="2"/>
            </a:xfrm>
            <a:custGeom>
              <a:avLst/>
              <a:gdLst>
                <a:gd name="T0" fmla="*/ 0 w 13"/>
                <a:gd name="T1" fmla="*/ 1 h 4"/>
                <a:gd name="T2" fmla="*/ 0 w 13"/>
                <a:gd name="T3" fmla="*/ 0 h 4"/>
                <a:gd name="T4" fmla="*/ 0 w 13"/>
                <a:gd name="T5" fmla="*/ 0 h 4"/>
                <a:gd name="T6" fmla="*/ 0 w 13"/>
                <a:gd name="T7" fmla="*/ 1 h 4"/>
                <a:gd name="T8" fmla="*/ 0 w 13"/>
                <a:gd name="T9" fmla="*/ 1 h 4"/>
                <a:gd name="T10" fmla="*/ 0 w 1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"/>
                <a:gd name="T20" fmla="*/ 13 w 1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">
                  <a:moveTo>
                    <a:pt x="4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7" name="Freeform 5922"/>
            <p:cNvSpPr>
              <a:spLocks/>
            </p:cNvSpPr>
            <p:nvPr/>
          </p:nvSpPr>
          <p:spPr bwMode="auto">
            <a:xfrm>
              <a:off x="4915" y="2647"/>
              <a:ext cx="15" cy="4"/>
            </a:xfrm>
            <a:custGeom>
              <a:avLst/>
              <a:gdLst>
                <a:gd name="T0" fmla="*/ 0 w 29"/>
                <a:gd name="T1" fmla="*/ 0 h 9"/>
                <a:gd name="T2" fmla="*/ 1 w 29"/>
                <a:gd name="T3" fmla="*/ 0 h 9"/>
                <a:gd name="T4" fmla="*/ 1 w 29"/>
                <a:gd name="T5" fmla="*/ 0 h 9"/>
                <a:gd name="T6" fmla="*/ 1 w 29"/>
                <a:gd name="T7" fmla="*/ 0 h 9"/>
                <a:gd name="T8" fmla="*/ 1 w 29"/>
                <a:gd name="T9" fmla="*/ 0 h 9"/>
                <a:gd name="T10" fmla="*/ 1 w 29"/>
                <a:gd name="T11" fmla="*/ 0 h 9"/>
                <a:gd name="T12" fmla="*/ 1 w 29"/>
                <a:gd name="T13" fmla="*/ 0 h 9"/>
                <a:gd name="T14" fmla="*/ 1 w 29"/>
                <a:gd name="T15" fmla="*/ 0 h 9"/>
                <a:gd name="T16" fmla="*/ 1 w 29"/>
                <a:gd name="T17" fmla="*/ 0 h 9"/>
                <a:gd name="T18" fmla="*/ 1 w 29"/>
                <a:gd name="T19" fmla="*/ 0 h 9"/>
                <a:gd name="T20" fmla="*/ 1 w 29"/>
                <a:gd name="T21" fmla="*/ 0 h 9"/>
                <a:gd name="T22" fmla="*/ 1 w 29"/>
                <a:gd name="T23" fmla="*/ 0 h 9"/>
                <a:gd name="T24" fmla="*/ 1 w 29"/>
                <a:gd name="T25" fmla="*/ 0 h 9"/>
                <a:gd name="T26" fmla="*/ 1 w 29"/>
                <a:gd name="T27" fmla="*/ 0 h 9"/>
                <a:gd name="T28" fmla="*/ 1 w 29"/>
                <a:gd name="T29" fmla="*/ 0 h 9"/>
                <a:gd name="T30" fmla="*/ 1 w 29"/>
                <a:gd name="T31" fmla="*/ 0 h 9"/>
                <a:gd name="T32" fmla="*/ 0 w 29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"/>
                <a:gd name="T53" fmla="*/ 29 w 2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">
                  <a:moveTo>
                    <a:pt x="0" y="7"/>
                  </a:moveTo>
                  <a:lnTo>
                    <a:pt x="3" y="5"/>
                  </a:lnTo>
                  <a:lnTo>
                    <a:pt x="7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9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8" name="Freeform 5923"/>
            <p:cNvSpPr>
              <a:spLocks/>
            </p:cNvSpPr>
            <p:nvPr/>
          </p:nvSpPr>
          <p:spPr bwMode="auto">
            <a:xfrm>
              <a:off x="4926" y="2645"/>
              <a:ext cx="6" cy="2"/>
            </a:xfrm>
            <a:custGeom>
              <a:avLst/>
              <a:gdLst>
                <a:gd name="T0" fmla="*/ 0 w 11"/>
                <a:gd name="T1" fmla="*/ 1 h 4"/>
                <a:gd name="T2" fmla="*/ 1 w 11"/>
                <a:gd name="T3" fmla="*/ 1 h 4"/>
                <a:gd name="T4" fmla="*/ 1 w 11"/>
                <a:gd name="T5" fmla="*/ 1 h 4"/>
                <a:gd name="T6" fmla="*/ 1 w 11"/>
                <a:gd name="T7" fmla="*/ 1 h 4"/>
                <a:gd name="T8" fmla="*/ 1 w 11"/>
                <a:gd name="T9" fmla="*/ 1 h 4"/>
                <a:gd name="T10" fmla="*/ 1 w 11"/>
                <a:gd name="T11" fmla="*/ 1 h 4"/>
                <a:gd name="T12" fmla="*/ 1 w 11"/>
                <a:gd name="T13" fmla="*/ 0 h 4"/>
                <a:gd name="T14" fmla="*/ 1 w 11"/>
                <a:gd name="T15" fmla="*/ 0 h 4"/>
                <a:gd name="T16" fmla="*/ 1 w 11"/>
                <a:gd name="T17" fmla="*/ 0 h 4"/>
                <a:gd name="T18" fmla="*/ 0 w 11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0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19" name="Freeform 5924"/>
            <p:cNvSpPr>
              <a:spLocks/>
            </p:cNvSpPr>
            <p:nvPr/>
          </p:nvSpPr>
          <p:spPr bwMode="auto">
            <a:xfrm>
              <a:off x="4918" y="2647"/>
              <a:ext cx="7" cy="2"/>
            </a:xfrm>
            <a:custGeom>
              <a:avLst/>
              <a:gdLst>
                <a:gd name="T0" fmla="*/ 0 w 15"/>
                <a:gd name="T1" fmla="*/ 1 h 4"/>
                <a:gd name="T2" fmla="*/ 0 w 15"/>
                <a:gd name="T3" fmla="*/ 1 h 4"/>
                <a:gd name="T4" fmla="*/ 0 w 15"/>
                <a:gd name="T5" fmla="*/ 0 h 4"/>
                <a:gd name="T6" fmla="*/ 0 w 15"/>
                <a:gd name="T7" fmla="*/ 0 h 4"/>
                <a:gd name="T8" fmla="*/ 0 w 15"/>
                <a:gd name="T9" fmla="*/ 0 h 4"/>
                <a:gd name="T10" fmla="*/ 0 w 15"/>
                <a:gd name="T11" fmla="*/ 1 h 4"/>
                <a:gd name="T12" fmla="*/ 0 w 15"/>
                <a:gd name="T13" fmla="*/ 1 h 4"/>
                <a:gd name="T14" fmla="*/ 0 w 15"/>
                <a:gd name="T15" fmla="*/ 1 h 4"/>
                <a:gd name="T16" fmla="*/ 0 w 15"/>
                <a:gd name="T17" fmla="*/ 1 h 4"/>
                <a:gd name="T18" fmla="*/ 0 w 15"/>
                <a:gd name="T19" fmla="*/ 1 h 4"/>
                <a:gd name="T20" fmla="*/ 0 w 15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4"/>
                <a:gd name="T35" fmla="*/ 15 w 1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4">
                  <a:moveTo>
                    <a:pt x="7" y="2"/>
                  </a:moveTo>
                  <a:lnTo>
                    <a:pt x="11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0" name="Freeform 5925"/>
            <p:cNvSpPr>
              <a:spLocks/>
            </p:cNvSpPr>
            <p:nvPr/>
          </p:nvSpPr>
          <p:spPr bwMode="auto">
            <a:xfrm>
              <a:off x="4920" y="2649"/>
              <a:ext cx="4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1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0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9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1" name="Freeform 5926"/>
            <p:cNvSpPr>
              <a:spLocks/>
            </p:cNvSpPr>
            <p:nvPr/>
          </p:nvSpPr>
          <p:spPr bwMode="auto">
            <a:xfrm>
              <a:off x="4902" y="2650"/>
              <a:ext cx="18" cy="5"/>
            </a:xfrm>
            <a:custGeom>
              <a:avLst/>
              <a:gdLst>
                <a:gd name="T0" fmla="*/ 1 w 36"/>
                <a:gd name="T1" fmla="*/ 0 h 11"/>
                <a:gd name="T2" fmla="*/ 1 w 36"/>
                <a:gd name="T3" fmla="*/ 0 h 11"/>
                <a:gd name="T4" fmla="*/ 1 w 36"/>
                <a:gd name="T5" fmla="*/ 0 h 11"/>
                <a:gd name="T6" fmla="*/ 1 w 36"/>
                <a:gd name="T7" fmla="*/ 0 h 11"/>
                <a:gd name="T8" fmla="*/ 1 w 36"/>
                <a:gd name="T9" fmla="*/ 0 h 11"/>
                <a:gd name="T10" fmla="*/ 1 w 36"/>
                <a:gd name="T11" fmla="*/ 0 h 11"/>
                <a:gd name="T12" fmla="*/ 1 w 36"/>
                <a:gd name="T13" fmla="*/ 0 h 11"/>
                <a:gd name="T14" fmla="*/ 1 w 36"/>
                <a:gd name="T15" fmla="*/ 0 h 11"/>
                <a:gd name="T16" fmla="*/ 0 w 36"/>
                <a:gd name="T17" fmla="*/ 0 h 11"/>
                <a:gd name="T18" fmla="*/ 1 w 36"/>
                <a:gd name="T19" fmla="*/ 0 h 11"/>
                <a:gd name="T20" fmla="*/ 1 w 36"/>
                <a:gd name="T21" fmla="*/ 0 h 11"/>
                <a:gd name="T22" fmla="*/ 1 w 36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1"/>
                <a:gd name="T38" fmla="*/ 36 w 3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1">
                  <a:moveTo>
                    <a:pt x="21" y="6"/>
                  </a:moveTo>
                  <a:lnTo>
                    <a:pt x="30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16" y="6"/>
                  </a:lnTo>
                  <a:lnTo>
                    <a:pt x="11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9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2" name="Freeform 5927"/>
            <p:cNvSpPr>
              <a:spLocks/>
            </p:cNvSpPr>
            <p:nvPr/>
          </p:nvSpPr>
          <p:spPr bwMode="auto">
            <a:xfrm>
              <a:off x="4907" y="2650"/>
              <a:ext cx="16" cy="5"/>
            </a:xfrm>
            <a:custGeom>
              <a:avLst/>
              <a:gdLst>
                <a:gd name="T0" fmla="*/ 1 w 30"/>
                <a:gd name="T1" fmla="*/ 0 h 11"/>
                <a:gd name="T2" fmla="*/ 1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1 w 30"/>
                <a:gd name="T13" fmla="*/ 0 h 11"/>
                <a:gd name="T14" fmla="*/ 1 w 30"/>
                <a:gd name="T15" fmla="*/ 0 h 11"/>
                <a:gd name="T16" fmla="*/ 1 w 30"/>
                <a:gd name="T17" fmla="*/ 0 h 11"/>
                <a:gd name="T18" fmla="*/ 0 w 30"/>
                <a:gd name="T19" fmla="*/ 0 h 11"/>
                <a:gd name="T20" fmla="*/ 1 w 30"/>
                <a:gd name="T21" fmla="*/ 0 h 11"/>
                <a:gd name="T22" fmla="*/ 1 w 30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11"/>
                <a:gd name="T38" fmla="*/ 30 w 30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11">
                  <a:moveTo>
                    <a:pt x="9" y="6"/>
                  </a:moveTo>
                  <a:lnTo>
                    <a:pt x="16" y="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2" y="6"/>
                  </a:lnTo>
                  <a:lnTo>
                    <a:pt x="7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3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3" name="Freeform 5928"/>
            <p:cNvSpPr>
              <a:spLocks/>
            </p:cNvSpPr>
            <p:nvPr/>
          </p:nvSpPr>
          <p:spPr bwMode="auto">
            <a:xfrm>
              <a:off x="4906" y="2655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4" name="Freeform 5929"/>
            <p:cNvSpPr>
              <a:spLocks/>
            </p:cNvSpPr>
            <p:nvPr/>
          </p:nvSpPr>
          <p:spPr bwMode="auto">
            <a:xfrm>
              <a:off x="4900" y="2655"/>
              <a:ext cx="2" cy="1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1 w 4"/>
                <a:gd name="T7" fmla="*/ 0 h 2"/>
                <a:gd name="T8" fmla="*/ 1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5" name="Freeform 5930"/>
            <p:cNvSpPr>
              <a:spLocks/>
            </p:cNvSpPr>
            <p:nvPr/>
          </p:nvSpPr>
          <p:spPr bwMode="auto">
            <a:xfrm>
              <a:off x="4901" y="2634"/>
              <a:ext cx="3" cy="6"/>
            </a:xfrm>
            <a:custGeom>
              <a:avLst/>
              <a:gdLst>
                <a:gd name="T0" fmla="*/ 1 w 5"/>
                <a:gd name="T1" fmla="*/ 1 h 11"/>
                <a:gd name="T2" fmla="*/ 1 w 5"/>
                <a:gd name="T3" fmla="*/ 1 h 11"/>
                <a:gd name="T4" fmla="*/ 1 w 5"/>
                <a:gd name="T5" fmla="*/ 0 h 11"/>
                <a:gd name="T6" fmla="*/ 1 w 5"/>
                <a:gd name="T7" fmla="*/ 1 h 11"/>
                <a:gd name="T8" fmla="*/ 1 w 5"/>
                <a:gd name="T9" fmla="*/ 1 h 11"/>
                <a:gd name="T10" fmla="*/ 0 w 5"/>
                <a:gd name="T11" fmla="*/ 1 h 11"/>
                <a:gd name="T12" fmla="*/ 1 w 5"/>
                <a:gd name="T13" fmla="*/ 1 h 11"/>
                <a:gd name="T14" fmla="*/ 1 w 5"/>
                <a:gd name="T15" fmla="*/ 1 h 11"/>
                <a:gd name="T16" fmla="*/ 1 w 5"/>
                <a:gd name="T17" fmla="*/ 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1"/>
                <a:gd name="T29" fmla="*/ 5 w 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1">
                  <a:moveTo>
                    <a:pt x="4" y="9"/>
                  </a:moveTo>
                  <a:lnTo>
                    <a:pt x="4" y="3"/>
                  </a:lnTo>
                  <a:lnTo>
                    <a:pt x="5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6" name="Freeform 5931"/>
            <p:cNvSpPr>
              <a:spLocks/>
            </p:cNvSpPr>
            <p:nvPr/>
          </p:nvSpPr>
          <p:spPr bwMode="auto">
            <a:xfrm>
              <a:off x="4904" y="2634"/>
              <a:ext cx="1" cy="2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1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7" name="Freeform 5932"/>
            <p:cNvSpPr>
              <a:spLocks/>
            </p:cNvSpPr>
            <p:nvPr/>
          </p:nvSpPr>
          <p:spPr bwMode="auto">
            <a:xfrm>
              <a:off x="4902" y="2639"/>
              <a:ext cx="2" cy="1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0 w 3"/>
                <a:gd name="T5" fmla="*/ 0 h 2"/>
                <a:gd name="T6" fmla="*/ 1 w 3"/>
                <a:gd name="T7" fmla="*/ 0 h 2"/>
                <a:gd name="T8" fmla="*/ 1 w 3"/>
                <a:gd name="T9" fmla="*/ 1 h 2"/>
                <a:gd name="T10" fmla="*/ 1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8" name="Freeform 5933"/>
            <p:cNvSpPr>
              <a:spLocks/>
            </p:cNvSpPr>
            <p:nvPr/>
          </p:nvSpPr>
          <p:spPr bwMode="auto">
            <a:xfrm>
              <a:off x="4903" y="2639"/>
              <a:ext cx="5" cy="2"/>
            </a:xfrm>
            <a:custGeom>
              <a:avLst/>
              <a:gdLst>
                <a:gd name="T0" fmla="*/ 1 w 10"/>
                <a:gd name="T1" fmla="*/ 1 h 3"/>
                <a:gd name="T2" fmla="*/ 1 w 10"/>
                <a:gd name="T3" fmla="*/ 1 h 3"/>
                <a:gd name="T4" fmla="*/ 1 w 10"/>
                <a:gd name="T5" fmla="*/ 1 h 3"/>
                <a:gd name="T6" fmla="*/ 0 w 10"/>
                <a:gd name="T7" fmla="*/ 1 h 3"/>
                <a:gd name="T8" fmla="*/ 1 w 10"/>
                <a:gd name="T9" fmla="*/ 1 h 3"/>
                <a:gd name="T10" fmla="*/ 0 w 10"/>
                <a:gd name="T11" fmla="*/ 0 h 3"/>
                <a:gd name="T12" fmla="*/ 1 w 10"/>
                <a:gd name="T13" fmla="*/ 1 h 3"/>
                <a:gd name="T14" fmla="*/ 1 w 10"/>
                <a:gd name="T15" fmla="*/ 1 h 3"/>
                <a:gd name="T16" fmla="*/ 1 w 10"/>
                <a:gd name="T17" fmla="*/ 1 h 3"/>
                <a:gd name="T18" fmla="*/ 1 w 10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10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29" name="Freeform 5934"/>
            <p:cNvSpPr>
              <a:spLocks/>
            </p:cNvSpPr>
            <p:nvPr/>
          </p:nvSpPr>
          <p:spPr bwMode="auto">
            <a:xfrm>
              <a:off x="4901" y="2642"/>
              <a:ext cx="5" cy="13"/>
            </a:xfrm>
            <a:custGeom>
              <a:avLst/>
              <a:gdLst>
                <a:gd name="T0" fmla="*/ 1 w 9"/>
                <a:gd name="T1" fmla="*/ 0 h 27"/>
                <a:gd name="T2" fmla="*/ 1 w 9"/>
                <a:gd name="T3" fmla="*/ 0 h 27"/>
                <a:gd name="T4" fmla="*/ 1 w 9"/>
                <a:gd name="T5" fmla="*/ 0 h 27"/>
                <a:gd name="T6" fmla="*/ 1 w 9"/>
                <a:gd name="T7" fmla="*/ 0 h 27"/>
                <a:gd name="T8" fmla="*/ 1 w 9"/>
                <a:gd name="T9" fmla="*/ 0 h 27"/>
                <a:gd name="T10" fmla="*/ 1 w 9"/>
                <a:gd name="T11" fmla="*/ 0 h 27"/>
                <a:gd name="T12" fmla="*/ 1 w 9"/>
                <a:gd name="T13" fmla="*/ 0 h 27"/>
                <a:gd name="T14" fmla="*/ 1 w 9"/>
                <a:gd name="T15" fmla="*/ 0 h 27"/>
                <a:gd name="T16" fmla="*/ 1 w 9"/>
                <a:gd name="T17" fmla="*/ 0 h 27"/>
                <a:gd name="T18" fmla="*/ 0 w 9"/>
                <a:gd name="T19" fmla="*/ 0 h 27"/>
                <a:gd name="T20" fmla="*/ 0 w 9"/>
                <a:gd name="T21" fmla="*/ 0 h 27"/>
                <a:gd name="T22" fmla="*/ 1 w 9"/>
                <a:gd name="T23" fmla="*/ 0 h 27"/>
                <a:gd name="T24" fmla="*/ 1 w 9"/>
                <a:gd name="T25" fmla="*/ 0 h 27"/>
                <a:gd name="T26" fmla="*/ 1 w 9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7"/>
                <a:gd name="T44" fmla="*/ 9 w 9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7">
                  <a:moveTo>
                    <a:pt x="7" y="15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0" name="Freeform 5935"/>
            <p:cNvSpPr>
              <a:spLocks/>
            </p:cNvSpPr>
            <p:nvPr/>
          </p:nvSpPr>
          <p:spPr bwMode="auto">
            <a:xfrm>
              <a:off x="4904" y="2642"/>
              <a:ext cx="4" cy="13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0 h 27"/>
                <a:gd name="T4" fmla="*/ 0 w 9"/>
                <a:gd name="T5" fmla="*/ 0 h 27"/>
                <a:gd name="T6" fmla="*/ 0 w 9"/>
                <a:gd name="T7" fmla="*/ 0 h 27"/>
                <a:gd name="T8" fmla="*/ 0 w 9"/>
                <a:gd name="T9" fmla="*/ 0 h 27"/>
                <a:gd name="T10" fmla="*/ 0 w 9"/>
                <a:gd name="T11" fmla="*/ 0 h 27"/>
                <a:gd name="T12" fmla="*/ 0 w 9"/>
                <a:gd name="T13" fmla="*/ 0 h 27"/>
                <a:gd name="T14" fmla="*/ 0 w 9"/>
                <a:gd name="T15" fmla="*/ 0 h 27"/>
                <a:gd name="T16" fmla="*/ 0 w 9"/>
                <a:gd name="T17" fmla="*/ 0 h 27"/>
                <a:gd name="T18" fmla="*/ 0 w 9"/>
                <a:gd name="T19" fmla="*/ 0 h 27"/>
                <a:gd name="T20" fmla="*/ 0 w 9"/>
                <a:gd name="T21" fmla="*/ 0 h 27"/>
                <a:gd name="T22" fmla="*/ 0 w 9"/>
                <a:gd name="T23" fmla="*/ 0 h 27"/>
                <a:gd name="T24" fmla="*/ 0 w 9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7"/>
                <a:gd name="T41" fmla="*/ 9 w 9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7">
                  <a:moveTo>
                    <a:pt x="2" y="1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6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1" name="Freeform 5936"/>
            <p:cNvSpPr>
              <a:spLocks/>
            </p:cNvSpPr>
            <p:nvPr/>
          </p:nvSpPr>
          <p:spPr bwMode="auto">
            <a:xfrm>
              <a:off x="4901" y="2635"/>
              <a:ext cx="4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1 h 9"/>
                <a:gd name="T4" fmla="*/ 1 w 7"/>
                <a:gd name="T5" fmla="*/ 1 h 9"/>
                <a:gd name="T6" fmla="*/ 1 w 7"/>
                <a:gd name="T7" fmla="*/ 0 h 9"/>
                <a:gd name="T8" fmla="*/ 1 w 7"/>
                <a:gd name="T9" fmla="*/ 1 h 9"/>
                <a:gd name="T10" fmla="*/ 1 w 7"/>
                <a:gd name="T11" fmla="*/ 1 h 9"/>
                <a:gd name="T12" fmla="*/ 0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4" y="5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2" name="Freeform 5937"/>
            <p:cNvSpPr>
              <a:spLocks/>
            </p:cNvSpPr>
            <p:nvPr/>
          </p:nvSpPr>
          <p:spPr bwMode="auto">
            <a:xfrm>
              <a:off x="4983" y="2612"/>
              <a:ext cx="7" cy="2"/>
            </a:xfrm>
            <a:custGeom>
              <a:avLst/>
              <a:gdLst>
                <a:gd name="T0" fmla="*/ 1 w 14"/>
                <a:gd name="T1" fmla="*/ 1 h 3"/>
                <a:gd name="T2" fmla="*/ 1 w 14"/>
                <a:gd name="T3" fmla="*/ 1 h 3"/>
                <a:gd name="T4" fmla="*/ 1 w 14"/>
                <a:gd name="T5" fmla="*/ 0 h 3"/>
                <a:gd name="T6" fmla="*/ 1 w 14"/>
                <a:gd name="T7" fmla="*/ 0 h 3"/>
                <a:gd name="T8" fmla="*/ 1 w 14"/>
                <a:gd name="T9" fmla="*/ 1 h 3"/>
                <a:gd name="T10" fmla="*/ 1 w 14"/>
                <a:gd name="T11" fmla="*/ 1 h 3"/>
                <a:gd name="T12" fmla="*/ 0 w 14"/>
                <a:gd name="T13" fmla="*/ 1 h 3"/>
                <a:gd name="T14" fmla="*/ 1 w 14"/>
                <a:gd name="T15" fmla="*/ 1 h 3"/>
                <a:gd name="T16" fmla="*/ 1 w 14"/>
                <a:gd name="T17" fmla="*/ 1 h 3"/>
                <a:gd name="T18" fmla="*/ 1 w 14"/>
                <a:gd name="T19" fmla="*/ 1 h 3"/>
                <a:gd name="T20" fmla="*/ 1 w 14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3"/>
                <a:gd name="T35" fmla="*/ 14 w 1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3">
                  <a:moveTo>
                    <a:pt x="5" y="3"/>
                  </a:move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3" name="Freeform 5938"/>
            <p:cNvSpPr>
              <a:spLocks/>
            </p:cNvSpPr>
            <p:nvPr/>
          </p:nvSpPr>
          <p:spPr bwMode="auto">
            <a:xfrm>
              <a:off x="4959" y="2619"/>
              <a:ext cx="10" cy="3"/>
            </a:xfrm>
            <a:custGeom>
              <a:avLst/>
              <a:gdLst>
                <a:gd name="T0" fmla="*/ 0 w 22"/>
                <a:gd name="T1" fmla="*/ 0 h 6"/>
                <a:gd name="T2" fmla="*/ 0 w 22"/>
                <a:gd name="T3" fmla="*/ 1 h 6"/>
                <a:gd name="T4" fmla="*/ 0 w 22"/>
                <a:gd name="T5" fmla="*/ 1 h 6"/>
                <a:gd name="T6" fmla="*/ 0 w 22"/>
                <a:gd name="T7" fmla="*/ 1 h 6"/>
                <a:gd name="T8" fmla="*/ 0 w 22"/>
                <a:gd name="T9" fmla="*/ 1 h 6"/>
                <a:gd name="T10" fmla="*/ 0 w 22"/>
                <a:gd name="T11" fmla="*/ 1 h 6"/>
                <a:gd name="T12" fmla="*/ 0 w 22"/>
                <a:gd name="T13" fmla="*/ 0 h 6"/>
                <a:gd name="T14" fmla="*/ 0 w 22"/>
                <a:gd name="T15" fmla="*/ 0 h 6"/>
                <a:gd name="T16" fmla="*/ 0 w 22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"/>
                <a:gd name="T29" fmla="*/ 22 w 2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">
                  <a:moveTo>
                    <a:pt x="20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4" name="Freeform 5939"/>
            <p:cNvSpPr>
              <a:spLocks/>
            </p:cNvSpPr>
            <p:nvPr/>
          </p:nvSpPr>
          <p:spPr bwMode="auto">
            <a:xfrm>
              <a:off x="4983" y="2614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0 w 5"/>
                <a:gd name="T7" fmla="*/ 1 h 2"/>
                <a:gd name="T8" fmla="*/ 1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5" name="Freeform 5940"/>
            <p:cNvSpPr>
              <a:spLocks/>
            </p:cNvSpPr>
            <p:nvPr/>
          </p:nvSpPr>
          <p:spPr bwMode="auto">
            <a:xfrm>
              <a:off x="4983" y="2614"/>
              <a:ext cx="4" cy="1"/>
            </a:xfrm>
            <a:custGeom>
              <a:avLst/>
              <a:gdLst>
                <a:gd name="T0" fmla="*/ 0 w 7"/>
                <a:gd name="T1" fmla="*/ 1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0 h 2"/>
                <a:gd name="T8" fmla="*/ 1 w 7"/>
                <a:gd name="T9" fmla="*/ 0 h 2"/>
                <a:gd name="T10" fmla="*/ 0 w 7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6" name="Freeform 5941"/>
            <p:cNvSpPr>
              <a:spLocks/>
            </p:cNvSpPr>
            <p:nvPr/>
          </p:nvSpPr>
          <p:spPr bwMode="auto">
            <a:xfrm>
              <a:off x="4964" y="2619"/>
              <a:ext cx="7" cy="4"/>
            </a:xfrm>
            <a:custGeom>
              <a:avLst/>
              <a:gdLst>
                <a:gd name="T0" fmla="*/ 1 w 14"/>
                <a:gd name="T1" fmla="*/ 0 h 7"/>
                <a:gd name="T2" fmla="*/ 1 w 14"/>
                <a:gd name="T3" fmla="*/ 1 h 7"/>
                <a:gd name="T4" fmla="*/ 1 w 14"/>
                <a:gd name="T5" fmla="*/ 1 h 7"/>
                <a:gd name="T6" fmla="*/ 0 w 14"/>
                <a:gd name="T7" fmla="*/ 1 h 7"/>
                <a:gd name="T8" fmla="*/ 1 w 14"/>
                <a:gd name="T9" fmla="*/ 1 h 7"/>
                <a:gd name="T10" fmla="*/ 1 w 14"/>
                <a:gd name="T11" fmla="*/ 1 h 7"/>
                <a:gd name="T12" fmla="*/ 1 w 1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14" y="0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7" name="Freeform 5942"/>
            <p:cNvSpPr>
              <a:spLocks/>
            </p:cNvSpPr>
            <p:nvPr/>
          </p:nvSpPr>
          <p:spPr bwMode="auto">
            <a:xfrm>
              <a:off x="4983" y="2614"/>
              <a:ext cx="4" cy="1"/>
            </a:xfrm>
            <a:custGeom>
              <a:avLst/>
              <a:gdLst>
                <a:gd name="T0" fmla="*/ 1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0 h 2"/>
                <a:gd name="T8" fmla="*/ 0 w 7"/>
                <a:gd name="T9" fmla="*/ 0 h 2"/>
                <a:gd name="T10" fmla="*/ 0 w 7"/>
                <a:gd name="T11" fmla="*/ 1 h 2"/>
                <a:gd name="T12" fmla="*/ 1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5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8" name="Freeform 5943"/>
            <p:cNvSpPr>
              <a:spLocks/>
            </p:cNvSpPr>
            <p:nvPr/>
          </p:nvSpPr>
          <p:spPr bwMode="auto">
            <a:xfrm>
              <a:off x="4985" y="2613"/>
              <a:ext cx="4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1 h 1"/>
                <a:gd name="T10" fmla="*/ 0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9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39" name="Freeform 5944"/>
            <p:cNvSpPr>
              <a:spLocks/>
            </p:cNvSpPr>
            <p:nvPr/>
          </p:nvSpPr>
          <p:spPr bwMode="auto">
            <a:xfrm>
              <a:off x="4985" y="2613"/>
              <a:ext cx="5" cy="1"/>
            </a:xfrm>
            <a:custGeom>
              <a:avLst/>
              <a:gdLst>
                <a:gd name="T0" fmla="*/ 0 w 11"/>
                <a:gd name="T1" fmla="*/ 1 h 1"/>
                <a:gd name="T2" fmla="*/ 0 w 11"/>
                <a:gd name="T3" fmla="*/ 1 h 1"/>
                <a:gd name="T4" fmla="*/ 0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w 11"/>
                <a:gd name="T11" fmla="*/ 0 h 1"/>
                <a:gd name="T12" fmla="*/ 0 w 11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"/>
                <a:gd name="T23" fmla="*/ 11 w 1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">
                  <a:moveTo>
                    <a:pt x="0" y="1"/>
                  </a:moveTo>
                  <a:lnTo>
                    <a:pt x="2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0" name="Freeform 5945"/>
            <p:cNvSpPr>
              <a:spLocks/>
            </p:cNvSpPr>
            <p:nvPr/>
          </p:nvSpPr>
          <p:spPr bwMode="auto">
            <a:xfrm>
              <a:off x="4982" y="2614"/>
              <a:ext cx="4" cy="1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1 w 7"/>
                <a:gd name="T5" fmla="*/ 0 h 4"/>
                <a:gd name="T6" fmla="*/ 1 w 7"/>
                <a:gd name="T7" fmla="*/ 0 h 4"/>
                <a:gd name="T8" fmla="*/ 1 w 7"/>
                <a:gd name="T9" fmla="*/ 0 h 4"/>
                <a:gd name="T10" fmla="*/ 0 w 7"/>
                <a:gd name="T11" fmla="*/ 0 h 4"/>
                <a:gd name="T12" fmla="*/ 1 w 7"/>
                <a:gd name="T13" fmla="*/ 0 h 4"/>
                <a:gd name="T14" fmla="*/ 1 w 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4" y="4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1" name="Freeform 5946"/>
            <p:cNvSpPr>
              <a:spLocks/>
            </p:cNvSpPr>
            <p:nvPr/>
          </p:nvSpPr>
          <p:spPr bwMode="auto">
            <a:xfrm>
              <a:off x="4959" y="2621"/>
              <a:ext cx="1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0 w 4"/>
                <a:gd name="T11" fmla="*/ 1 h 2"/>
                <a:gd name="T12" fmla="*/ 0 w 4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2" name="Freeform 5947"/>
            <p:cNvSpPr>
              <a:spLocks/>
            </p:cNvSpPr>
            <p:nvPr/>
          </p:nvSpPr>
          <p:spPr bwMode="auto">
            <a:xfrm>
              <a:off x="4985" y="2613"/>
              <a:ext cx="5" cy="1"/>
            </a:xfrm>
            <a:custGeom>
              <a:avLst/>
              <a:gdLst>
                <a:gd name="T0" fmla="*/ 0 w 11"/>
                <a:gd name="T1" fmla="*/ 1 h 1"/>
                <a:gd name="T2" fmla="*/ 0 w 11"/>
                <a:gd name="T3" fmla="*/ 0 h 1"/>
                <a:gd name="T4" fmla="*/ 0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w 11"/>
                <a:gd name="T11" fmla="*/ 0 h 1"/>
                <a:gd name="T12" fmla="*/ 0 w 11"/>
                <a:gd name="T13" fmla="*/ 0 h 1"/>
                <a:gd name="T14" fmla="*/ 0 w 11"/>
                <a:gd name="T15" fmla="*/ 0 h 1"/>
                <a:gd name="T16" fmla="*/ 0 w 11"/>
                <a:gd name="T17" fmla="*/ 0 h 1"/>
                <a:gd name="T18" fmla="*/ 0 w 11"/>
                <a:gd name="T19" fmla="*/ 1 h 1"/>
                <a:gd name="T20" fmla="*/ 0 w 11"/>
                <a:gd name="T21" fmla="*/ 1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"/>
                <a:gd name="T35" fmla="*/ 11 w 1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">
                  <a:moveTo>
                    <a:pt x="2" y="1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3" name="Freeform 5948"/>
            <p:cNvSpPr>
              <a:spLocks/>
            </p:cNvSpPr>
            <p:nvPr/>
          </p:nvSpPr>
          <p:spPr bwMode="auto">
            <a:xfrm>
              <a:off x="4987" y="2612"/>
              <a:ext cx="3" cy="1"/>
            </a:xfrm>
            <a:custGeom>
              <a:avLst/>
              <a:gdLst>
                <a:gd name="T0" fmla="*/ 1 w 5"/>
                <a:gd name="T1" fmla="*/ 1 h 2"/>
                <a:gd name="T2" fmla="*/ 1 w 5"/>
                <a:gd name="T3" fmla="*/ 1 h 2"/>
                <a:gd name="T4" fmla="*/ 0 w 5"/>
                <a:gd name="T5" fmla="*/ 1 h 2"/>
                <a:gd name="T6" fmla="*/ 1 w 5"/>
                <a:gd name="T7" fmla="*/ 0 h 2"/>
                <a:gd name="T8" fmla="*/ 1 w 5"/>
                <a:gd name="T9" fmla="*/ 1 h 2"/>
                <a:gd name="T10" fmla="*/ 1 w 5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3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4" name="Freeform 5949"/>
            <p:cNvSpPr>
              <a:spLocks/>
            </p:cNvSpPr>
            <p:nvPr/>
          </p:nvSpPr>
          <p:spPr bwMode="auto">
            <a:xfrm>
              <a:off x="4965" y="2614"/>
              <a:ext cx="22" cy="6"/>
            </a:xfrm>
            <a:custGeom>
              <a:avLst/>
              <a:gdLst>
                <a:gd name="T0" fmla="*/ 1 w 43"/>
                <a:gd name="T1" fmla="*/ 0 h 13"/>
                <a:gd name="T2" fmla="*/ 1 w 43"/>
                <a:gd name="T3" fmla="*/ 0 h 13"/>
                <a:gd name="T4" fmla="*/ 1 w 43"/>
                <a:gd name="T5" fmla="*/ 0 h 13"/>
                <a:gd name="T6" fmla="*/ 1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1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0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13"/>
                <a:gd name="T56" fmla="*/ 43 w 4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13">
                  <a:moveTo>
                    <a:pt x="23" y="6"/>
                  </a:moveTo>
                  <a:lnTo>
                    <a:pt x="30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29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2" y="8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5" name="Freeform 5950"/>
            <p:cNvSpPr>
              <a:spLocks/>
            </p:cNvSpPr>
            <p:nvPr/>
          </p:nvSpPr>
          <p:spPr bwMode="auto">
            <a:xfrm>
              <a:off x="4971" y="2614"/>
              <a:ext cx="12" cy="4"/>
            </a:xfrm>
            <a:custGeom>
              <a:avLst/>
              <a:gdLst>
                <a:gd name="T0" fmla="*/ 1 w 24"/>
                <a:gd name="T1" fmla="*/ 0 h 9"/>
                <a:gd name="T2" fmla="*/ 1 w 24"/>
                <a:gd name="T3" fmla="*/ 0 h 9"/>
                <a:gd name="T4" fmla="*/ 1 w 24"/>
                <a:gd name="T5" fmla="*/ 0 h 9"/>
                <a:gd name="T6" fmla="*/ 1 w 24"/>
                <a:gd name="T7" fmla="*/ 0 h 9"/>
                <a:gd name="T8" fmla="*/ 1 w 24"/>
                <a:gd name="T9" fmla="*/ 0 h 9"/>
                <a:gd name="T10" fmla="*/ 1 w 24"/>
                <a:gd name="T11" fmla="*/ 0 h 9"/>
                <a:gd name="T12" fmla="*/ 1 w 24"/>
                <a:gd name="T13" fmla="*/ 0 h 9"/>
                <a:gd name="T14" fmla="*/ 0 w 24"/>
                <a:gd name="T15" fmla="*/ 0 h 9"/>
                <a:gd name="T16" fmla="*/ 0 w 24"/>
                <a:gd name="T17" fmla="*/ 0 h 9"/>
                <a:gd name="T18" fmla="*/ 1 w 24"/>
                <a:gd name="T19" fmla="*/ 0 h 9"/>
                <a:gd name="T20" fmla="*/ 1 w 24"/>
                <a:gd name="T21" fmla="*/ 0 h 9"/>
                <a:gd name="T22" fmla="*/ 1 w 24"/>
                <a:gd name="T23" fmla="*/ 0 h 9"/>
                <a:gd name="T24" fmla="*/ 1 w 24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9"/>
                <a:gd name="T41" fmla="*/ 24 w 24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9">
                  <a:moveTo>
                    <a:pt x="22" y="0"/>
                  </a:moveTo>
                  <a:lnTo>
                    <a:pt x="24" y="0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6" name="Freeform 5951"/>
            <p:cNvSpPr>
              <a:spLocks/>
            </p:cNvSpPr>
            <p:nvPr/>
          </p:nvSpPr>
          <p:spPr bwMode="auto">
            <a:xfrm>
              <a:off x="4976" y="2615"/>
              <a:ext cx="7" cy="2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1 h 4"/>
                <a:gd name="T4" fmla="*/ 0 w 15"/>
                <a:gd name="T5" fmla="*/ 1 h 4"/>
                <a:gd name="T6" fmla="*/ 0 w 15"/>
                <a:gd name="T7" fmla="*/ 1 h 4"/>
                <a:gd name="T8" fmla="*/ 0 w 15"/>
                <a:gd name="T9" fmla="*/ 1 h 4"/>
                <a:gd name="T10" fmla="*/ 0 w 15"/>
                <a:gd name="T11" fmla="*/ 1 h 4"/>
                <a:gd name="T12" fmla="*/ 0 w 15"/>
                <a:gd name="T13" fmla="*/ 1 h 4"/>
                <a:gd name="T14" fmla="*/ 0 w 15"/>
                <a:gd name="T15" fmla="*/ 1 h 4"/>
                <a:gd name="T16" fmla="*/ 0 w 15"/>
                <a:gd name="T17" fmla="*/ 1 h 4"/>
                <a:gd name="T18" fmla="*/ 0 w 15"/>
                <a:gd name="T19" fmla="*/ 1 h 4"/>
                <a:gd name="T20" fmla="*/ 0 w 15"/>
                <a:gd name="T21" fmla="*/ 0 h 4"/>
                <a:gd name="T22" fmla="*/ 0 w 15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4"/>
                <a:gd name="T38" fmla="*/ 15 w 1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4">
                  <a:moveTo>
                    <a:pt x="13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7" name="Freeform 5952"/>
            <p:cNvSpPr>
              <a:spLocks/>
            </p:cNvSpPr>
            <p:nvPr/>
          </p:nvSpPr>
          <p:spPr bwMode="auto">
            <a:xfrm>
              <a:off x="4962" y="2615"/>
              <a:ext cx="3" cy="8"/>
            </a:xfrm>
            <a:custGeom>
              <a:avLst/>
              <a:gdLst>
                <a:gd name="T0" fmla="*/ 1 w 6"/>
                <a:gd name="T1" fmla="*/ 1 h 16"/>
                <a:gd name="T2" fmla="*/ 1 w 6"/>
                <a:gd name="T3" fmla="*/ 1 h 16"/>
                <a:gd name="T4" fmla="*/ 1 w 6"/>
                <a:gd name="T5" fmla="*/ 1 h 16"/>
                <a:gd name="T6" fmla="*/ 1 w 6"/>
                <a:gd name="T7" fmla="*/ 1 h 16"/>
                <a:gd name="T8" fmla="*/ 1 w 6"/>
                <a:gd name="T9" fmla="*/ 1 h 16"/>
                <a:gd name="T10" fmla="*/ 1 w 6"/>
                <a:gd name="T11" fmla="*/ 1 h 16"/>
                <a:gd name="T12" fmla="*/ 0 w 6"/>
                <a:gd name="T13" fmla="*/ 1 h 16"/>
                <a:gd name="T14" fmla="*/ 1 w 6"/>
                <a:gd name="T15" fmla="*/ 1 h 16"/>
                <a:gd name="T16" fmla="*/ 1 w 6"/>
                <a:gd name="T17" fmla="*/ 1 h 16"/>
                <a:gd name="T18" fmla="*/ 1 w 6"/>
                <a:gd name="T19" fmla="*/ 1 h 16"/>
                <a:gd name="T20" fmla="*/ 1 w 6"/>
                <a:gd name="T21" fmla="*/ 1 h 16"/>
                <a:gd name="T22" fmla="*/ 1 w 6"/>
                <a:gd name="T23" fmla="*/ 0 h 16"/>
                <a:gd name="T24" fmla="*/ 1 w 6"/>
                <a:gd name="T25" fmla="*/ 0 h 16"/>
                <a:gd name="T26" fmla="*/ 1 w 6"/>
                <a:gd name="T27" fmla="*/ 1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6"/>
                <a:gd name="T44" fmla="*/ 6 w 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6">
                  <a:moveTo>
                    <a:pt x="6" y="2"/>
                  </a:moveTo>
                  <a:lnTo>
                    <a:pt x="4" y="7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8" name="Freeform 5953"/>
            <p:cNvSpPr>
              <a:spLocks/>
            </p:cNvSpPr>
            <p:nvPr/>
          </p:nvSpPr>
          <p:spPr bwMode="auto">
            <a:xfrm>
              <a:off x="4959" y="2614"/>
              <a:ext cx="3" cy="8"/>
            </a:xfrm>
            <a:custGeom>
              <a:avLst/>
              <a:gdLst>
                <a:gd name="T0" fmla="*/ 0 w 7"/>
                <a:gd name="T1" fmla="*/ 0 h 17"/>
                <a:gd name="T2" fmla="*/ 0 w 7"/>
                <a:gd name="T3" fmla="*/ 0 h 17"/>
                <a:gd name="T4" fmla="*/ 0 w 7"/>
                <a:gd name="T5" fmla="*/ 0 h 17"/>
                <a:gd name="T6" fmla="*/ 0 w 7"/>
                <a:gd name="T7" fmla="*/ 0 h 17"/>
                <a:gd name="T8" fmla="*/ 0 w 7"/>
                <a:gd name="T9" fmla="*/ 0 h 17"/>
                <a:gd name="T10" fmla="*/ 0 w 7"/>
                <a:gd name="T11" fmla="*/ 0 h 17"/>
                <a:gd name="T12" fmla="*/ 0 w 7"/>
                <a:gd name="T13" fmla="*/ 0 h 17"/>
                <a:gd name="T14" fmla="*/ 0 w 7"/>
                <a:gd name="T15" fmla="*/ 0 h 17"/>
                <a:gd name="T16" fmla="*/ 0 w 7"/>
                <a:gd name="T17" fmla="*/ 0 h 17"/>
                <a:gd name="T18" fmla="*/ 0 w 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2"/>
                  </a:moveTo>
                  <a:lnTo>
                    <a:pt x="2" y="13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49" name="Freeform 5954"/>
            <p:cNvSpPr>
              <a:spLocks/>
            </p:cNvSpPr>
            <p:nvPr/>
          </p:nvSpPr>
          <p:spPr bwMode="auto">
            <a:xfrm>
              <a:off x="4965" y="2602"/>
              <a:ext cx="3" cy="4"/>
            </a:xfrm>
            <a:custGeom>
              <a:avLst/>
              <a:gdLst>
                <a:gd name="T0" fmla="*/ 1 w 5"/>
                <a:gd name="T1" fmla="*/ 0 h 9"/>
                <a:gd name="T2" fmla="*/ 1 w 5"/>
                <a:gd name="T3" fmla="*/ 0 h 9"/>
                <a:gd name="T4" fmla="*/ 1 w 5"/>
                <a:gd name="T5" fmla="*/ 0 h 9"/>
                <a:gd name="T6" fmla="*/ 0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5" y="7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0" name="Freeform 5955"/>
            <p:cNvSpPr>
              <a:spLocks/>
            </p:cNvSpPr>
            <p:nvPr/>
          </p:nvSpPr>
          <p:spPr bwMode="auto">
            <a:xfrm>
              <a:off x="4962" y="2597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1 w 9"/>
                <a:gd name="T9" fmla="*/ 0 h 9"/>
                <a:gd name="T10" fmla="*/ 1 w 9"/>
                <a:gd name="T11" fmla="*/ 0 h 9"/>
                <a:gd name="T12" fmla="*/ 1 w 9"/>
                <a:gd name="T13" fmla="*/ 0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1 w 9"/>
                <a:gd name="T27" fmla="*/ 1 h 9"/>
                <a:gd name="T28" fmla="*/ 1 w 9"/>
                <a:gd name="T29" fmla="*/ 1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9"/>
                <a:gd name="T47" fmla="*/ 9 w 9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9">
                  <a:moveTo>
                    <a:pt x="8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5"/>
                  </a:lnTo>
                  <a:lnTo>
                    <a:pt x="6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1" name="Freeform 5956"/>
            <p:cNvSpPr>
              <a:spLocks/>
            </p:cNvSpPr>
            <p:nvPr/>
          </p:nvSpPr>
          <p:spPr bwMode="auto">
            <a:xfrm>
              <a:off x="4963" y="2600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0 h 8"/>
                <a:gd name="T4" fmla="*/ 1 w 6"/>
                <a:gd name="T5" fmla="*/ 0 h 8"/>
                <a:gd name="T6" fmla="*/ 1 w 6"/>
                <a:gd name="T7" fmla="*/ 0 h 8"/>
                <a:gd name="T8" fmla="*/ 0 w 6"/>
                <a:gd name="T9" fmla="*/ 1 h 8"/>
                <a:gd name="T10" fmla="*/ 1 w 6"/>
                <a:gd name="T11" fmla="*/ 1 h 8"/>
                <a:gd name="T12" fmla="*/ 1 w 6"/>
                <a:gd name="T13" fmla="*/ 1 h 8"/>
                <a:gd name="T14" fmla="*/ 1 w 6"/>
                <a:gd name="T15" fmla="*/ 1 h 8"/>
                <a:gd name="T16" fmla="*/ 1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4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2" name="Freeform 5957"/>
            <p:cNvSpPr>
              <a:spLocks/>
            </p:cNvSpPr>
            <p:nvPr/>
          </p:nvSpPr>
          <p:spPr bwMode="auto">
            <a:xfrm>
              <a:off x="4964" y="2597"/>
              <a:ext cx="2" cy="4"/>
            </a:xfrm>
            <a:custGeom>
              <a:avLst/>
              <a:gdLst>
                <a:gd name="T0" fmla="*/ 1 w 4"/>
                <a:gd name="T1" fmla="*/ 1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1 w 4"/>
                <a:gd name="T9" fmla="*/ 1 h 7"/>
                <a:gd name="T10" fmla="*/ 1 w 4"/>
                <a:gd name="T11" fmla="*/ 1 h 7"/>
                <a:gd name="T12" fmla="*/ 0 w 4"/>
                <a:gd name="T13" fmla="*/ 1 h 7"/>
                <a:gd name="T14" fmla="*/ 0 w 4"/>
                <a:gd name="T15" fmla="*/ 1 h 7"/>
                <a:gd name="T16" fmla="*/ 0 w 4"/>
                <a:gd name="T17" fmla="*/ 1 h 7"/>
                <a:gd name="T18" fmla="*/ 0 w 4"/>
                <a:gd name="T19" fmla="*/ 1 h 7"/>
                <a:gd name="T20" fmla="*/ 1 w 4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7"/>
                <a:gd name="T35" fmla="*/ 4 w 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7">
                  <a:moveTo>
                    <a:pt x="2" y="7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3" name="Freeform 5958"/>
            <p:cNvSpPr>
              <a:spLocks/>
            </p:cNvSpPr>
            <p:nvPr/>
          </p:nvSpPr>
          <p:spPr bwMode="auto">
            <a:xfrm>
              <a:off x="4964" y="2597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1 h 4"/>
                <a:gd name="T4" fmla="*/ 1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4" name="Freeform 5959"/>
            <p:cNvSpPr>
              <a:spLocks/>
            </p:cNvSpPr>
            <p:nvPr/>
          </p:nvSpPr>
          <p:spPr bwMode="auto">
            <a:xfrm>
              <a:off x="4962" y="2621"/>
              <a:ext cx="3" cy="2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1 h 3"/>
                <a:gd name="T4" fmla="*/ 1 w 6"/>
                <a:gd name="T5" fmla="*/ 1 h 3"/>
                <a:gd name="T6" fmla="*/ 1 w 6"/>
                <a:gd name="T7" fmla="*/ 1 h 3"/>
                <a:gd name="T8" fmla="*/ 0 w 6"/>
                <a:gd name="T9" fmla="*/ 1 h 3"/>
                <a:gd name="T10" fmla="*/ 1 w 6"/>
                <a:gd name="T11" fmla="*/ 0 h 3"/>
                <a:gd name="T12" fmla="*/ 1 w 6"/>
                <a:gd name="T13" fmla="*/ 1 h 3"/>
                <a:gd name="T14" fmla="*/ 1 w 6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2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5" name="Freeform 5960"/>
            <p:cNvSpPr>
              <a:spLocks/>
            </p:cNvSpPr>
            <p:nvPr/>
          </p:nvSpPr>
          <p:spPr bwMode="auto">
            <a:xfrm>
              <a:off x="4959" y="2619"/>
              <a:ext cx="1" cy="3"/>
            </a:xfrm>
            <a:custGeom>
              <a:avLst/>
              <a:gdLst>
                <a:gd name="T0" fmla="*/ 1 w 2"/>
                <a:gd name="T1" fmla="*/ 1 h 6"/>
                <a:gd name="T2" fmla="*/ 1 w 2"/>
                <a:gd name="T3" fmla="*/ 1 h 6"/>
                <a:gd name="T4" fmla="*/ 0 w 2"/>
                <a:gd name="T5" fmla="*/ 1 h 6"/>
                <a:gd name="T6" fmla="*/ 0 w 2"/>
                <a:gd name="T7" fmla="*/ 1 h 6"/>
                <a:gd name="T8" fmla="*/ 0 w 2"/>
                <a:gd name="T9" fmla="*/ 0 h 6"/>
                <a:gd name="T10" fmla="*/ 0 w 2"/>
                <a:gd name="T11" fmla="*/ 1 h 6"/>
                <a:gd name="T12" fmla="*/ 1 w 2"/>
                <a:gd name="T13" fmla="*/ 1 h 6"/>
                <a:gd name="T14" fmla="*/ 1 w 2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6" name="Freeform 5961"/>
            <p:cNvSpPr>
              <a:spLocks/>
            </p:cNvSpPr>
            <p:nvPr/>
          </p:nvSpPr>
          <p:spPr bwMode="auto">
            <a:xfrm>
              <a:off x="4960" y="2601"/>
              <a:ext cx="7" cy="16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0 h 33"/>
                <a:gd name="T4" fmla="*/ 1 w 14"/>
                <a:gd name="T5" fmla="*/ 0 h 33"/>
                <a:gd name="T6" fmla="*/ 1 w 14"/>
                <a:gd name="T7" fmla="*/ 0 h 33"/>
                <a:gd name="T8" fmla="*/ 1 w 14"/>
                <a:gd name="T9" fmla="*/ 0 h 33"/>
                <a:gd name="T10" fmla="*/ 1 w 14"/>
                <a:gd name="T11" fmla="*/ 0 h 33"/>
                <a:gd name="T12" fmla="*/ 1 w 14"/>
                <a:gd name="T13" fmla="*/ 0 h 33"/>
                <a:gd name="T14" fmla="*/ 1 w 14"/>
                <a:gd name="T15" fmla="*/ 0 h 33"/>
                <a:gd name="T16" fmla="*/ 1 w 14"/>
                <a:gd name="T17" fmla="*/ 0 h 33"/>
                <a:gd name="T18" fmla="*/ 1 w 14"/>
                <a:gd name="T19" fmla="*/ 0 h 33"/>
                <a:gd name="T20" fmla="*/ 1 w 14"/>
                <a:gd name="T21" fmla="*/ 0 h 33"/>
                <a:gd name="T22" fmla="*/ 1 w 14"/>
                <a:gd name="T23" fmla="*/ 0 h 33"/>
                <a:gd name="T24" fmla="*/ 1 w 14"/>
                <a:gd name="T25" fmla="*/ 0 h 33"/>
                <a:gd name="T26" fmla="*/ 1 w 14"/>
                <a:gd name="T27" fmla="*/ 0 h 33"/>
                <a:gd name="T28" fmla="*/ 1 w 14"/>
                <a:gd name="T29" fmla="*/ 0 h 33"/>
                <a:gd name="T30" fmla="*/ 1 w 14"/>
                <a:gd name="T31" fmla="*/ 0 h 33"/>
                <a:gd name="T32" fmla="*/ 1 w 14"/>
                <a:gd name="T33" fmla="*/ 0 h 33"/>
                <a:gd name="T34" fmla="*/ 1 w 14"/>
                <a:gd name="T35" fmla="*/ 0 h 33"/>
                <a:gd name="T36" fmla="*/ 1 w 14"/>
                <a:gd name="T37" fmla="*/ 0 h 33"/>
                <a:gd name="T38" fmla="*/ 1 w 14"/>
                <a:gd name="T39" fmla="*/ 0 h 33"/>
                <a:gd name="T40" fmla="*/ 1 w 14"/>
                <a:gd name="T41" fmla="*/ 0 h 33"/>
                <a:gd name="T42" fmla="*/ 0 w 14"/>
                <a:gd name="T43" fmla="*/ 0 h 33"/>
                <a:gd name="T44" fmla="*/ 1 w 14"/>
                <a:gd name="T45" fmla="*/ 0 h 33"/>
                <a:gd name="T46" fmla="*/ 1 w 14"/>
                <a:gd name="T47" fmla="*/ 0 h 33"/>
                <a:gd name="T48" fmla="*/ 1 w 14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33"/>
                <a:gd name="T77" fmla="*/ 14 w 14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33">
                  <a:moveTo>
                    <a:pt x="5" y="13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5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7" name="Freeform 5962"/>
            <p:cNvSpPr>
              <a:spLocks/>
            </p:cNvSpPr>
            <p:nvPr/>
          </p:nvSpPr>
          <p:spPr bwMode="auto">
            <a:xfrm>
              <a:off x="4966" y="2606"/>
              <a:ext cx="2" cy="5"/>
            </a:xfrm>
            <a:custGeom>
              <a:avLst/>
              <a:gdLst>
                <a:gd name="T0" fmla="*/ 1 w 3"/>
                <a:gd name="T1" fmla="*/ 0 h 11"/>
                <a:gd name="T2" fmla="*/ 0 w 3"/>
                <a:gd name="T3" fmla="*/ 0 h 11"/>
                <a:gd name="T4" fmla="*/ 0 w 3"/>
                <a:gd name="T5" fmla="*/ 0 h 11"/>
                <a:gd name="T6" fmla="*/ 0 w 3"/>
                <a:gd name="T7" fmla="*/ 0 h 11"/>
                <a:gd name="T8" fmla="*/ 0 w 3"/>
                <a:gd name="T9" fmla="*/ 0 h 11"/>
                <a:gd name="T10" fmla="*/ 0 w 3"/>
                <a:gd name="T11" fmla="*/ 0 h 11"/>
                <a:gd name="T12" fmla="*/ 0 w 3"/>
                <a:gd name="T13" fmla="*/ 0 h 11"/>
                <a:gd name="T14" fmla="*/ 0 w 3"/>
                <a:gd name="T15" fmla="*/ 0 h 11"/>
                <a:gd name="T16" fmla="*/ 0 w 3"/>
                <a:gd name="T17" fmla="*/ 0 h 11"/>
                <a:gd name="T18" fmla="*/ 1 w 3"/>
                <a:gd name="T19" fmla="*/ 0 h 11"/>
                <a:gd name="T20" fmla="*/ 0 w 3"/>
                <a:gd name="T21" fmla="*/ 0 h 11"/>
                <a:gd name="T22" fmla="*/ 1 w 3"/>
                <a:gd name="T23" fmla="*/ 0 h 11"/>
                <a:gd name="T24" fmla="*/ 1 w 3"/>
                <a:gd name="T25" fmla="*/ 0 h 11"/>
                <a:gd name="T26" fmla="*/ 1 w 3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1"/>
                <a:gd name="T44" fmla="*/ 3 w 3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1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8" name="Freeform 5963"/>
            <p:cNvSpPr>
              <a:spLocks/>
            </p:cNvSpPr>
            <p:nvPr/>
          </p:nvSpPr>
          <p:spPr bwMode="auto">
            <a:xfrm>
              <a:off x="4960" y="2601"/>
              <a:ext cx="2" cy="10"/>
            </a:xfrm>
            <a:custGeom>
              <a:avLst/>
              <a:gdLst>
                <a:gd name="T0" fmla="*/ 0 w 5"/>
                <a:gd name="T1" fmla="*/ 0 h 20"/>
                <a:gd name="T2" fmla="*/ 0 w 5"/>
                <a:gd name="T3" fmla="*/ 1 h 20"/>
                <a:gd name="T4" fmla="*/ 0 w 5"/>
                <a:gd name="T5" fmla="*/ 1 h 20"/>
                <a:gd name="T6" fmla="*/ 0 w 5"/>
                <a:gd name="T7" fmla="*/ 1 h 20"/>
                <a:gd name="T8" fmla="*/ 0 w 5"/>
                <a:gd name="T9" fmla="*/ 1 h 20"/>
                <a:gd name="T10" fmla="*/ 0 w 5"/>
                <a:gd name="T11" fmla="*/ 1 h 20"/>
                <a:gd name="T12" fmla="*/ 0 w 5"/>
                <a:gd name="T13" fmla="*/ 1 h 20"/>
                <a:gd name="T14" fmla="*/ 0 w 5"/>
                <a:gd name="T15" fmla="*/ 1 h 20"/>
                <a:gd name="T16" fmla="*/ 0 w 5"/>
                <a:gd name="T17" fmla="*/ 1 h 20"/>
                <a:gd name="T18" fmla="*/ 0 w 5"/>
                <a:gd name="T19" fmla="*/ 1 h 20"/>
                <a:gd name="T20" fmla="*/ 0 w 5"/>
                <a:gd name="T21" fmla="*/ 1 h 20"/>
                <a:gd name="T22" fmla="*/ 0 w 5"/>
                <a:gd name="T23" fmla="*/ 1 h 20"/>
                <a:gd name="T24" fmla="*/ 0 w 5"/>
                <a:gd name="T25" fmla="*/ 0 h 20"/>
                <a:gd name="T26" fmla="*/ 0 w 5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20"/>
                <a:gd name="T44" fmla="*/ 5 w 5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20">
                  <a:moveTo>
                    <a:pt x="5" y="0"/>
                  </a:moveTo>
                  <a:lnTo>
                    <a:pt x="5" y="2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9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59" name="Freeform 5964"/>
            <p:cNvSpPr>
              <a:spLocks/>
            </p:cNvSpPr>
            <p:nvPr/>
          </p:nvSpPr>
          <p:spPr bwMode="auto">
            <a:xfrm>
              <a:off x="4868" y="2606"/>
              <a:ext cx="13" cy="6"/>
            </a:xfrm>
            <a:custGeom>
              <a:avLst/>
              <a:gdLst>
                <a:gd name="T0" fmla="*/ 0 w 27"/>
                <a:gd name="T1" fmla="*/ 1 h 11"/>
                <a:gd name="T2" fmla="*/ 0 w 27"/>
                <a:gd name="T3" fmla="*/ 1 h 11"/>
                <a:gd name="T4" fmla="*/ 0 w 27"/>
                <a:gd name="T5" fmla="*/ 1 h 11"/>
                <a:gd name="T6" fmla="*/ 0 w 27"/>
                <a:gd name="T7" fmla="*/ 1 h 11"/>
                <a:gd name="T8" fmla="*/ 0 w 27"/>
                <a:gd name="T9" fmla="*/ 0 h 11"/>
                <a:gd name="T10" fmla="*/ 0 w 27"/>
                <a:gd name="T11" fmla="*/ 0 h 11"/>
                <a:gd name="T12" fmla="*/ 0 w 27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1"/>
                <a:gd name="T23" fmla="*/ 27 w 2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1">
                  <a:moveTo>
                    <a:pt x="11" y="7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8" y="7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0" name="Freeform 5965"/>
            <p:cNvSpPr>
              <a:spLocks/>
            </p:cNvSpPr>
            <p:nvPr/>
          </p:nvSpPr>
          <p:spPr bwMode="auto">
            <a:xfrm>
              <a:off x="4870" y="2606"/>
              <a:ext cx="14" cy="6"/>
            </a:xfrm>
            <a:custGeom>
              <a:avLst/>
              <a:gdLst>
                <a:gd name="T0" fmla="*/ 0 w 29"/>
                <a:gd name="T1" fmla="*/ 0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1"/>
                <a:gd name="T32" fmla="*/ 29 w 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1">
                  <a:moveTo>
                    <a:pt x="29" y="0"/>
                  </a:moveTo>
                  <a:lnTo>
                    <a:pt x="27" y="2"/>
                  </a:lnTo>
                  <a:lnTo>
                    <a:pt x="14" y="7"/>
                  </a:lnTo>
                  <a:lnTo>
                    <a:pt x="9" y="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1" name="Freeform 5966"/>
            <p:cNvSpPr>
              <a:spLocks/>
            </p:cNvSpPr>
            <p:nvPr/>
          </p:nvSpPr>
          <p:spPr bwMode="auto">
            <a:xfrm>
              <a:off x="4867" y="2612"/>
              <a:ext cx="3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1 h 2"/>
                <a:gd name="T6" fmla="*/ 0 w 7"/>
                <a:gd name="T7" fmla="*/ 1 h 2"/>
                <a:gd name="T8" fmla="*/ 0 w 7"/>
                <a:gd name="T9" fmla="*/ 1 h 2"/>
                <a:gd name="T10" fmla="*/ 0 w 7"/>
                <a:gd name="T11" fmla="*/ 0 h 2"/>
                <a:gd name="T12" fmla="*/ 0 w 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"/>
                <a:gd name="T23" fmla="*/ 7 w 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2" name="Freeform 5967"/>
            <p:cNvSpPr>
              <a:spLocks/>
            </p:cNvSpPr>
            <p:nvPr/>
          </p:nvSpPr>
          <p:spPr bwMode="auto">
            <a:xfrm>
              <a:off x="4879" y="2604"/>
              <a:ext cx="12" cy="3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0 w 25"/>
                <a:gd name="T7" fmla="*/ 0 h 7"/>
                <a:gd name="T8" fmla="*/ 0 w 25"/>
                <a:gd name="T9" fmla="*/ 0 h 7"/>
                <a:gd name="T10" fmla="*/ 0 w 25"/>
                <a:gd name="T11" fmla="*/ 0 h 7"/>
                <a:gd name="T12" fmla="*/ 0 w 25"/>
                <a:gd name="T13" fmla="*/ 0 h 7"/>
                <a:gd name="T14" fmla="*/ 0 w 25"/>
                <a:gd name="T15" fmla="*/ 0 h 7"/>
                <a:gd name="T16" fmla="*/ 0 w 25"/>
                <a:gd name="T17" fmla="*/ 0 h 7"/>
                <a:gd name="T18" fmla="*/ 0 w 25"/>
                <a:gd name="T19" fmla="*/ 0 h 7"/>
                <a:gd name="T20" fmla="*/ 0 w 25"/>
                <a:gd name="T21" fmla="*/ 0 h 7"/>
                <a:gd name="T22" fmla="*/ 0 w 25"/>
                <a:gd name="T23" fmla="*/ 0 h 7"/>
                <a:gd name="T24" fmla="*/ 0 w 25"/>
                <a:gd name="T25" fmla="*/ 0 h 7"/>
                <a:gd name="T26" fmla="*/ 0 w 25"/>
                <a:gd name="T27" fmla="*/ 0 h 7"/>
                <a:gd name="T28" fmla="*/ 0 w 25"/>
                <a:gd name="T29" fmla="*/ 0 h 7"/>
                <a:gd name="T30" fmla="*/ 0 w 25"/>
                <a:gd name="T31" fmla="*/ 0 h 7"/>
                <a:gd name="T32" fmla="*/ 0 w 25"/>
                <a:gd name="T33" fmla="*/ 0 h 7"/>
                <a:gd name="T34" fmla="*/ 0 w 25"/>
                <a:gd name="T35" fmla="*/ 0 h 7"/>
                <a:gd name="T36" fmla="*/ 0 w 25"/>
                <a:gd name="T37" fmla="*/ 0 h 7"/>
                <a:gd name="T38" fmla="*/ 0 w 2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7"/>
                <a:gd name="T62" fmla="*/ 25 w 2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7">
                  <a:moveTo>
                    <a:pt x="16" y="0"/>
                  </a:moveTo>
                  <a:lnTo>
                    <a:pt x="13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8" y="5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3" name="Freeform 5968"/>
            <p:cNvSpPr>
              <a:spLocks/>
            </p:cNvSpPr>
            <p:nvPr/>
          </p:nvSpPr>
          <p:spPr bwMode="auto">
            <a:xfrm>
              <a:off x="4887" y="2603"/>
              <a:ext cx="5" cy="2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0 w 11"/>
                <a:gd name="T5" fmla="*/ 0 h 3"/>
                <a:gd name="T6" fmla="*/ 0 w 11"/>
                <a:gd name="T7" fmla="*/ 1 h 3"/>
                <a:gd name="T8" fmla="*/ 0 w 11"/>
                <a:gd name="T9" fmla="*/ 1 h 3"/>
                <a:gd name="T10" fmla="*/ 0 w 11"/>
                <a:gd name="T11" fmla="*/ 1 h 3"/>
                <a:gd name="T12" fmla="*/ 0 w 11"/>
                <a:gd name="T13" fmla="*/ 1 h 3"/>
                <a:gd name="T14" fmla="*/ 0 w 11"/>
                <a:gd name="T15" fmla="*/ 1 h 3"/>
                <a:gd name="T16" fmla="*/ 0 w 11"/>
                <a:gd name="T17" fmla="*/ 1 h 3"/>
                <a:gd name="T18" fmla="*/ 0 w 1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11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4" name="Freeform 5969"/>
            <p:cNvSpPr>
              <a:spLocks/>
            </p:cNvSpPr>
            <p:nvPr/>
          </p:nvSpPr>
          <p:spPr bwMode="auto">
            <a:xfrm>
              <a:off x="4888" y="2603"/>
              <a:ext cx="4" cy="2"/>
            </a:xfrm>
            <a:custGeom>
              <a:avLst/>
              <a:gdLst>
                <a:gd name="T0" fmla="*/ 0 w 9"/>
                <a:gd name="T1" fmla="*/ 1 h 3"/>
                <a:gd name="T2" fmla="*/ 0 w 9"/>
                <a:gd name="T3" fmla="*/ 1 h 3"/>
                <a:gd name="T4" fmla="*/ 0 w 9"/>
                <a:gd name="T5" fmla="*/ 1 h 3"/>
                <a:gd name="T6" fmla="*/ 0 w 9"/>
                <a:gd name="T7" fmla="*/ 0 h 3"/>
                <a:gd name="T8" fmla="*/ 0 w 9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3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5" name="Freeform 5970"/>
            <p:cNvSpPr>
              <a:spLocks/>
            </p:cNvSpPr>
            <p:nvPr/>
          </p:nvSpPr>
          <p:spPr bwMode="auto">
            <a:xfrm>
              <a:off x="4887" y="2603"/>
              <a:ext cx="5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0 w 11"/>
                <a:gd name="T5" fmla="*/ 0 h 3"/>
                <a:gd name="T6" fmla="*/ 0 w 11"/>
                <a:gd name="T7" fmla="*/ 0 h 3"/>
                <a:gd name="T8" fmla="*/ 0 w 11"/>
                <a:gd name="T9" fmla="*/ 0 h 3"/>
                <a:gd name="T10" fmla="*/ 0 w 11"/>
                <a:gd name="T11" fmla="*/ 1 h 3"/>
                <a:gd name="T12" fmla="*/ 0 w 11"/>
                <a:gd name="T13" fmla="*/ 1 h 3"/>
                <a:gd name="T14" fmla="*/ 0 w 11"/>
                <a:gd name="T15" fmla="*/ 1 h 3"/>
                <a:gd name="T16" fmla="*/ 0 w 11"/>
                <a:gd name="T17" fmla="*/ 1 h 3"/>
                <a:gd name="T18" fmla="*/ 0 w 11"/>
                <a:gd name="T19" fmla="*/ 1 h 3"/>
                <a:gd name="T20" fmla="*/ 0 w 1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"/>
                <a:gd name="T35" fmla="*/ 11 w 1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">
                  <a:moveTo>
                    <a:pt x="6" y="2"/>
                  </a:moveTo>
                  <a:lnTo>
                    <a:pt x="9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6" name="Freeform 5971"/>
            <p:cNvSpPr>
              <a:spLocks/>
            </p:cNvSpPr>
            <p:nvPr/>
          </p:nvSpPr>
          <p:spPr bwMode="auto">
            <a:xfrm>
              <a:off x="4890" y="2603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0 w 4"/>
                <a:gd name="T5" fmla="*/ 1 h 2"/>
                <a:gd name="T6" fmla="*/ 1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7" name="Freeform 5972"/>
            <p:cNvSpPr>
              <a:spLocks/>
            </p:cNvSpPr>
            <p:nvPr/>
          </p:nvSpPr>
          <p:spPr bwMode="auto">
            <a:xfrm>
              <a:off x="4880" y="2607"/>
              <a:ext cx="3" cy="1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1 h 2"/>
                <a:gd name="T8" fmla="*/ 0 w 5"/>
                <a:gd name="T9" fmla="*/ 1 h 2"/>
                <a:gd name="T10" fmla="*/ 1 w 5"/>
                <a:gd name="T11" fmla="*/ 0 h 2"/>
                <a:gd name="T12" fmla="*/ 1 w 5"/>
                <a:gd name="T13" fmla="*/ 0 h 2"/>
                <a:gd name="T14" fmla="*/ 1 w 5"/>
                <a:gd name="T15" fmla="*/ 0 h 2"/>
                <a:gd name="T16" fmla="*/ 1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8" name="Freeform 5973"/>
            <p:cNvSpPr>
              <a:spLocks/>
            </p:cNvSpPr>
            <p:nvPr/>
          </p:nvSpPr>
          <p:spPr bwMode="auto">
            <a:xfrm>
              <a:off x="4888" y="2604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69" name="Freeform 5974"/>
            <p:cNvSpPr>
              <a:spLocks/>
            </p:cNvSpPr>
            <p:nvPr/>
          </p:nvSpPr>
          <p:spPr bwMode="auto">
            <a:xfrm>
              <a:off x="4887" y="2604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0" name="Freeform 5975"/>
            <p:cNvSpPr>
              <a:spLocks/>
            </p:cNvSpPr>
            <p:nvPr/>
          </p:nvSpPr>
          <p:spPr bwMode="auto">
            <a:xfrm>
              <a:off x="4868" y="2611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1" name="Freeform 5976"/>
            <p:cNvSpPr>
              <a:spLocks/>
            </p:cNvSpPr>
            <p:nvPr/>
          </p:nvSpPr>
          <p:spPr bwMode="auto">
            <a:xfrm>
              <a:off x="4866" y="2611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1 h 4"/>
                <a:gd name="T4" fmla="*/ 0 w 3"/>
                <a:gd name="T5" fmla="*/ 1 h 4"/>
                <a:gd name="T6" fmla="*/ 0 w 3"/>
                <a:gd name="T7" fmla="*/ 1 h 4"/>
                <a:gd name="T8" fmla="*/ 1 w 3"/>
                <a:gd name="T9" fmla="*/ 0 h 4"/>
                <a:gd name="T10" fmla="*/ 1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2" name="Freeform 5977"/>
            <p:cNvSpPr>
              <a:spLocks/>
            </p:cNvSpPr>
            <p:nvPr/>
          </p:nvSpPr>
          <p:spPr bwMode="auto">
            <a:xfrm>
              <a:off x="4865" y="2598"/>
              <a:ext cx="4" cy="14"/>
            </a:xfrm>
            <a:custGeom>
              <a:avLst/>
              <a:gdLst>
                <a:gd name="T0" fmla="*/ 1 w 7"/>
                <a:gd name="T1" fmla="*/ 1 h 27"/>
                <a:gd name="T2" fmla="*/ 1 w 7"/>
                <a:gd name="T3" fmla="*/ 1 h 27"/>
                <a:gd name="T4" fmla="*/ 1 w 7"/>
                <a:gd name="T5" fmla="*/ 1 h 27"/>
                <a:gd name="T6" fmla="*/ 1 w 7"/>
                <a:gd name="T7" fmla="*/ 1 h 27"/>
                <a:gd name="T8" fmla="*/ 1 w 7"/>
                <a:gd name="T9" fmla="*/ 1 h 27"/>
                <a:gd name="T10" fmla="*/ 1 w 7"/>
                <a:gd name="T11" fmla="*/ 1 h 27"/>
                <a:gd name="T12" fmla="*/ 0 w 7"/>
                <a:gd name="T13" fmla="*/ 1 h 27"/>
                <a:gd name="T14" fmla="*/ 0 w 7"/>
                <a:gd name="T15" fmla="*/ 1 h 27"/>
                <a:gd name="T16" fmla="*/ 1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1 w 7"/>
                <a:gd name="T23" fmla="*/ 1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27"/>
                <a:gd name="T38" fmla="*/ 7 w 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27">
                  <a:moveTo>
                    <a:pt x="7" y="18"/>
                  </a:moveTo>
                  <a:lnTo>
                    <a:pt x="7" y="21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3" name="Freeform 5978"/>
            <p:cNvSpPr>
              <a:spLocks/>
            </p:cNvSpPr>
            <p:nvPr/>
          </p:nvSpPr>
          <p:spPr bwMode="auto">
            <a:xfrm>
              <a:off x="4867" y="2598"/>
              <a:ext cx="3" cy="14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1 h 27"/>
                <a:gd name="T4" fmla="*/ 0 w 7"/>
                <a:gd name="T5" fmla="*/ 1 h 27"/>
                <a:gd name="T6" fmla="*/ 0 w 7"/>
                <a:gd name="T7" fmla="*/ 1 h 27"/>
                <a:gd name="T8" fmla="*/ 0 w 7"/>
                <a:gd name="T9" fmla="*/ 1 h 27"/>
                <a:gd name="T10" fmla="*/ 0 w 7"/>
                <a:gd name="T11" fmla="*/ 1 h 27"/>
                <a:gd name="T12" fmla="*/ 0 w 7"/>
                <a:gd name="T13" fmla="*/ 1 h 27"/>
                <a:gd name="T14" fmla="*/ 0 w 7"/>
                <a:gd name="T15" fmla="*/ 1 h 27"/>
                <a:gd name="T16" fmla="*/ 0 w 7"/>
                <a:gd name="T17" fmla="*/ 1 h 27"/>
                <a:gd name="T18" fmla="*/ 0 w 7"/>
                <a:gd name="T19" fmla="*/ 1 h 27"/>
                <a:gd name="T20" fmla="*/ 0 w 7"/>
                <a:gd name="T21" fmla="*/ 1 h 27"/>
                <a:gd name="T22" fmla="*/ 0 w 7"/>
                <a:gd name="T23" fmla="*/ 1 h 27"/>
                <a:gd name="T24" fmla="*/ 0 w 7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7"/>
                <a:gd name="T41" fmla="*/ 7 w 7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7">
                  <a:moveTo>
                    <a:pt x="7" y="0"/>
                  </a:moveTo>
                  <a:lnTo>
                    <a:pt x="7" y="3"/>
                  </a:lnTo>
                  <a:lnTo>
                    <a:pt x="7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4" name="Freeform 5979"/>
            <p:cNvSpPr>
              <a:spLocks/>
            </p:cNvSpPr>
            <p:nvPr/>
          </p:nvSpPr>
          <p:spPr bwMode="auto">
            <a:xfrm>
              <a:off x="4865" y="2592"/>
              <a:ext cx="8" cy="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0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1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1 w 16"/>
                <a:gd name="T39" fmla="*/ 1 h 18"/>
                <a:gd name="T40" fmla="*/ 1 w 16"/>
                <a:gd name="T41" fmla="*/ 0 h 18"/>
                <a:gd name="T42" fmla="*/ 1 w 16"/>
                <a:gd name="T43" fmla="*/ 0 h 18"/>
                <a:gd name="T44" fmla="*/ 1 w 16"/>
                <a:gd name="T45" fmla="*/ 0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8"/>
                <a:gd name="T71" fmla="*/ 16 w 16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8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5" name="Freeform 5980"/>
            <p:cNvSpPr>
              <a:spLocks/>
            </p:cNvSpPr>
            <p:nvPr/>
          </p:nvSpPr>
          <p:spPr bwMode="auto">
            <a:xfrm>
              <a:off x="4867" y="2589"/>
              <a:ext cx="2" cy="4"/>
            </a:xfrm>
            <a:custGeom>
              <a:avLst/>
              <a:gdLst>
                <a:gd name="T0" fmla="*/ 1 w 3"/>
                <a:gd name="T1" fmla="*/ 0 h 7"/>
                <a:gd name="T2" fmla="*/ 1 w 3"/>
                <a:gd name="T3" fmla="*/ 0 h 7"/>
                <a:gd name="T4" fmla="*/ 0 w 3"/>
                <a:gd name="T5" fmla="*/ 1 h 7"/>
                <a:gd name="T6" fmla="*/ 0 w 3"/>
                <a:gd name="T7" fmla="*/ 1 h 7"/>
                <a:gd name="T8" fmla="*/ 0 w 3"/>
                <a:gd name="T9" fmla="*/ 1 h 7"/>
                <a:gd name="T10" fmla="*/ 1 w 3"/>
                <a:gd name="T11" fmla="*/ 1 h 7"/>
                <a:gd name="T12" fmla="*/ 1 w 3"/>
                <a:gd name="T13" fmla="*/ 1 h 7"/>
                <a:gd name="T14" fmla="*/ 1 w 3"/>
                <a:gd name="T15" fmla="*/ 1 h 7"/>
                <a:gd name="T16" fmla="*/ 1 w 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"/>
                <a:gd name="T29" fmla="*/ 3 w 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6" name="Freeform 5981"/>
            <p:cNvSpPr>
              <a:spLocks/>
            </p:cNvSpPr>
            <p:nvPr/>
          </p:nvSpPr>
          <p:spPr bwMode="auto">
            <a:xfrm>
              <a:off x="4869" y="2589"/>
              <a:ext cx="1" cy="4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0 h 7"/>
                <a:gd name="T8" fmla="*/ 0 w 2"/>
                <a:gd name="T9" fmla="*/ 0 h 7"/>
                <a:gd name="T10" fmla="*/ 0 w 2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7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7" name="Freeform 5982"/>
            <p:cNvSpPr>
              <a:spLocks/>
            </p:cNvSpPr>
            <p:nvPr/>
          </p:nvSpPr>
          <p:spPr bwMode="auto">
            <a:xfrm>
              <a:off x="4867" y="2589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1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1 w 5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7"/>
                <a:gd name="T35" fmla="*/ 5 w 5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7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8" name="Freeform 5983"/>
            <p:cNvSpPr>
              <a:spLocks/>
            </p:cNvSpPr>
            <p:nvPr/>
          </p:nvSpPr>
          <p:spPr bwMode="auto">
            <a:xfrm>
              <a:off x="4870" y="2600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79" name="Freeform 5984"/>
            <p:cNvSpPr>
              <a:spLocks/>
            </p:cNvSpPr>
            <p:nvPr/>
          </p:nvSpPr>
          <p:spPr bwMode="auto">
            <a:xfrm>
              <a:off x="4868" y="2592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0" name="Freeform 5985"/>
            <p:cNvSpPr>
              <a:spLocks/>
            </p:cNvSpPr>
            <p:nvPr/>
          </p:nvSpPr>
          <p:spPr bwMode="auto">
            <a:xfrm>
              <a:off x="4868" y="2592"/>
              <a:ext cx="2" cy="1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0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1" name="Freeform 5986"/>
            <p:cNvSpPr>
              <a:spLocks/>
            </p:cNvSpPr>
            <p:nvPr/>
          </p:nvSpPr>
          <p:spPr bwMode="auto">
            <a:xfrm>
              <a:off x="4867" y="2592"/>
              <a:ext cx="1" cy="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2" name="Freeform 5987"/>
            <p:cNvSpPr>
              <a:spLocks/>
            </p:cNvSpPr>
            <p:nvPr/>
          </p:nvSpPr>
          <p:spPr bwMode="auto">
            <a:xfrm>
              <a:off x="4857" y="2398"/>
              <a:ext cx="196" cy="181"/>
            </a:xfrm>
            <a:custGeom>
              <a:avLst/>
              <a:gdLst>
                <a:gd name="T0" fmla="*/ 3 w 392"/>
                <a:gd name="T1" fmla="*/ 1 h 364"/>
                <a:gd name="T2" fmla="*/ 0 w 392"/>
                <a:gd name="T3" fmla="*/ 0 h 364"/>
                <a:gd name="T4" fmla="*/ 0 w 392"/>
                <a:gd name="T5" fmla="*/ 1 h 364"/>
                <a:gd name="T6" fmla="*/ 3 w 392"/>
                <a:gd name="T7" fmla="*/ 2 h 364"/>
                <a:gd name="T8" fmla="*/ 3 w 392"/>
                <a:gd name="T9" fmla="*/ 1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364"/>
                <a:gd name="T17" fmla="*/ 392 w 392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364">
                  <a:moveTo>
                    <a:pt x="392" y="227"/>
                  </a:moveTo>
                  <a:lnTo>
                    <a:pt x="0" y="0"/>
                  </a:lnTo>
                  <a:lnTo>
                    <a:pt x="0" y="137"/>
                  </a:lnTo>
                  <a:lnTo>
                    <a:pt x="392" y="364"/>
                  </a:lnTo>
                  <a:lnTo>
                    <a:pt x="392" y="227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3" name="Freeform 5988"/>
            <p:cNvSpPr>
              <a:spLocks/>
            </p:cNvSpPr>
            <p:nvPr/>
          </p:nvSpPr>
          <p:spPr bwMode="auto">
            <a:xfrm>
              <a:off x="4857" y="2312"/>
              <a:ext cx="345" cy="199"/>
            </a:xfrm>
            <a:custGeom>
              <a:avLst/>
              <a:gdLst>
                <a:gd name="T0" fmla="*/ 6 w 689"/>
                <a:gd name="T1" fmla="*/ 2 h 398"/>
                <a:gd name="T2" fmla="*/ 3 w 689"/>
                <a:gd name="T3" fmla="*/ 0 h 398"/>
                <a:gd name="T4" fmla="*/ 0 w 689"/>
                <a:gd name="T5" fmla="*/ 2 h 398"/>
                <a:gd name="T6" fmla="*/ 4 w 689"/>
                <a:gd name="T7" fmla="*/ 3 h 398"/>
                <a:gd name="T8" fmla="*/ 6 w 689"/>
                <a:gd name="T9" fmla="*/ 2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398"/>
                <a:gd name="T17" fmla="*/ 689 w 689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398">
                  <a:moveTo>
                    <a:pt x="689" y="227"/>
                  </a:moveTo>
                  <a:lnTo>
                    <a:pt x="297" y="0"/>
                  </a:lnTo>
                  <a:lnTo>
                    <a:pt x="0" y="171"/>
                  </a:lnTo>
                  <a:lnTo>
                    <a:pt x="392" y="398"/>
                  </a:lnTo>
                  <a:lnTo>
                    <a:pt x="689" y="2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4" name="Freeform 5989"/>
            <p:cNvSpPr>
              <a:spLocks/>
            </p:cNvSpPr>
            <p:nvPr/>
          </p:nvSpPr>
          <p:spPr bwMode="auto">
            <a:xfrm>
              <a:off x="5053" y="2426"/>
              <a:ext cx="149" cy="153"/>
            </a:xfrm>
            <a:custGeom>
              <a:avLst/>
              <a:gdLst>
                <a:gd name="T0" fmla="*/ 3 w 297"/>
                <a:gd name="T1" fmla="*/ 0 h 308"/>
                <a:gd name="T2" fmla="*/ 0 w 297"/>
                <a:gd name="T3" fmla="*/ 1 h 308"/>
                <a:gd name="T4" fmla="*/ 0 w 297"/>
                <a:gd name="T5" fmla="*/ 2 h 308"/>
                <a:gd name="T6" fmla="*/ 3 w 297"/>
                <a:gd name="T7" fmla="*/ 1 h 308"/>
                <a:gd name="T8" fmla="*/ 3 w 297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308"/>
                <a:gd name="T17" fmla="*/ 297 w 297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308">
                  <a:moveTo>
                    <a:pt x="297" y="0"/>
                  </a:moveTo>
                  <a:lnTo>
                    <a:pt x="0" y="171"/>
                  </a:lnTo>
                  <a:lnTo>
                    <a:pt x="0" y="308"/>
                  </a:lnTo>
                  <a:lnTo>
                    <a:pt x="297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5" name="Freeform 5990"/>
            <p:cNvSpPr>
              <a:spLocks/>
            </p:cNvSpPr>
            <p:nvPr/>
          </p:nvSpPr>
          <p:spPr bwMode="auto">
            <a:xfrm>
              <a:off x="4915" y="2399"/>
              <a:ext cx="79" cy="78"/>
            </a:xfrm>
            <a:custGeom>
              <a:avLst/>
              <a:gdLst>
                <a:gd name="T0" fmla="*/ 2 w 156"/>
                <a:gd name="T1" fmla="*/ 1 h 155"/>
                <a:gd name="T2" fmla="*/ 0 w 156"/>
                <a:gd name="T3" fmla="*/ 0 h 155"/>
                <a:gd name="T4" fmla="*/ 0 w 156"/>
                <a:gd name="T5" fmla="*/ 1 h 155"/>
                <a:gd name="T6" fmla="*/ 2 w 156"/>
                <a:gd name="T7" fmla="*/ 2 h 155"/>
                <a:gd name="T8" fmla="*/ 2 w 156"/>
                <a:gd name="T9" fmla="*/ 1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55"/>
                <a:gd name="T17" fmla="*/ 156 w 156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55">
                  <a:moveTo>
                    <a:pt x="156" y="92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156" y="155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6" name="Freeform 5991"/>
            <p:cNvSpPr>
              <a:spLocks/>
            </p:cNvSpPr>
            <p:nvPr/>
          </p:nvSpPr>
          <p:spPr bwMode="auto">
            <a:xfrm>
              <a:off x="4915" y="2396"/>
              <a:ext cx="85" cy="49"/>
            </a:xfrm>
            <a:custGeom>
              <a:avLst/>
              <a:gdLst>
                <a:gd name="T0" fmla="*/ 2 w 169"/>
                <a:gd name="T1" fmla="*/ 0 h 99"/>
                <a:gd name="T2" fmla="*/ 1 w 169"/>
                <a:gd name="T3" fmla="*/ 0 h 99"/>
                <a:gd name="T4" fmla="*/ 0 w 169"/>
                <a:gd name="T5" fmla="*/ 0 h 99"/>
                <a:gd name="T6" fmla="*/ 2 w 169"/>
                <a:gd name="T7" fmla="*/ 0 h 99"/>
                <a:gd name="T8" fmla="*/ 2 w 16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99"/>
                <a:gd name="T17" fmla="*/ 169 w 169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99">
                  <a:moveTo>
                    <a:pt x="169" y="91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156" y="99"/>
                  </a:lnTo>
                  <a:lnTo>
                    <a:pt x="169" y="9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7" name="Freeform 5992"/>
            <p:cNvSpPr>
              <a:spLocks/>
            </p:cNvSpPr>
            <p:nvPr/>
          </p:nvSpPr>
          <p:spPr bwMode="auto">
            <a:xfrm>
              <a:off x="4994" y="2442"/>
              <a:ext cx="6" cy="35"/>
            </a:xfrm>
            <a:custGeom>
              <a:avLst/>
              <a:gdLst>
                <a:gd name="T0" fmla="*/ 0 w 13"/>
                <a:gd name="T1" fmla="*/ 0 h 71"/>
                <a:gd name="T2" fmla="*/ 0 w 13"/>
                <a:gd name="T3" fmla="*/ 0 h 71"/>
                <a:gd name="T4" fmla="*/ 0 w 13"/>
                <a:gd name="T5" fmla="*/ 0 h 71"/>
                <a:gd name="T6" fmla="*/ 0 w 13"/>
                <a:gd name="T7" fmla="*/ 0 h 71"/>
                <a:gd name="T8" fmla="*/ 0 w 1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1"/>
                <a:gd name="T17" fmla="*/ 13 w 13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1">
                  <a:moveTo>
                    <a:pt x="13" y="0"/>
                  </a:moveTo>
                  <a:lnTo>
                    <a:pt x="0" y="8"/>
                  </a:lnTo>
                  <a:lnTo>
                    <a:pt x="0" y="71"/>
                  </a:lnTo>
                  <a:lnTo>
                    <a:pt x="13" y="6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8" name="Freeform 5993"/>
            <p:cNvSpPr>
              <a:spLocks/>
            </p:cNvSpPr>
            <p:nvPr/>
          </p:nvSpPr>
          <p:spPr bwMode="auto">
            <a:xfrm>
              <a:off x="4872" y="2443"/>
              <a:ext cx="157" cy="122"/>
            </a:xfrm>
            <a:custGeom>
              <a:avLst/>
              <a:gdLst>
                <a:gd name="T0" fmla="*/ 2 w 314"/>
                <a:gd name="T1" fmla="*/ 1 h 245"/>
                <a:gd name="T2" fmla="*/ 2 w 314"/>
                <a:gd name="T3" fmla="*/ 1 h 245"/>
                <a:gd name="T4" fmla="*/ 0 w 314"/>
                <a:gd name="T5" fmla="*/ 0 h 245"/>
                <a:gd name="T6" fmla="*/ 0 w 314"/>
                <a:gd name="T7" fmla="*/ 0 h 245"/>
                <a:gd name="T8" fmla="*/ 2 w 314"/>
                <a:gd name="T9" fmla="*/ 1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245"/>
                <a:gd name="T17" fmla="*/ 314 w 314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245">
                  <a:moveTo>
                    <a:pt x="314" y="245"/>
                  </a:moveTo>
                  <a:lnTo>
                    <a:pt x="314" y="182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14" y="245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89" name="Freeform 5994"/>
            <p:cNvSpPr>
              <a:spLocks/>
            </p:cNvSpPr>
            <p:nvPr/>
          </p:nvSpPr>
          <p:spPr bwMode="auto">
            <a:xfrm>
              <a:off x="4872" y="2443"/>
              <a:ext cx="5" cy="31"/>
            </a:xfrm>
            <a:custGeom>
              <a:avLst/>
              <a:gdLst>
                <a:gd name="T0" fmla="*/ 1 w 9"/>
                <a:gd name="T1" fmla="*/ 0 h 63"/>
                <a:gd name="T2" fmla="*/ 0 w 9"/>
                <a:gd name="T3" fmla="*/ 0 h 63"/>
                <a:gd name="T4" fmla="*/ 0 w 9"/>
                <a:gd name="T5" fmla="*/ 0 h 63"/>
                <a:gd name="T6" fmla="*/ 1 w 9"/>
                <a:gd name="T7" fmla="*/ 0 h 63"/>
                <a:gd name="T8" fmla="*/ 1 w 9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3"/>
                <a:gd name="T17" fmla="*/ 9 w 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3">
                  <a:moveTo>
                    <a:pt x="9" y="6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9" y="6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0" name="Freeform 5995"/>
            <p:cNvSpPr>
              <a:spLocks/>
            </p:cNvSpPr>
            <p:nvPr/>
          </p:nvSpPr>
          <p:spPr bwMode="auto">
            <a:xfrm>
              <a:off x="4872" y="2472"/>
              <a:ext cx="157" cy="93"/>
            </a:xfrm>
            <a:custGeom>
              <a:avLst/>
              <a:gdLst>
                <a:gd name="T0" fmla="*/ 2 w 314"/>
                <a:gd name="T1" fmla="*/ 2 h 185"/>
                <a:gd name="T2" fmla="*/ 1 w 314"/>
                <a:gd name="T3" fmla="*/ 0 h 185"/>
                <a:gd name="T4" fmla="*/ 0 w 314"/>
                <a:gd name="T5" fmla="*/ 1 h 185"/>
                <a:gd name="T6" fmla="*/ 2 w 314"/>
                <a:gd name="T7" fmla="*/ 2 h 185"/>
                <a:gd name="T8" fmla="*/ 2 w 314"/>
                <a:gd name="T9" fmla="*/ 2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185"/>
                <a:gd name="T17" fmla="*/ 314 w 314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185">
                  <a:moveTo>
                    <a:pt x="314" y="176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314" y="185"/>
                  </a:lnTo>
                  <a:lnTo>
                    <a:pt x="314" y="17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1" name="Line 5996"/>
            <p:cNvSpPr>
              <a:spLocks noChangeShapeType="1"/>
            </p:cNvSpPr>
            <p:nvPr/>
          </p:nvSpPr>
          <p:spPr bwMode="auto">
            <a:xfrm flipV="1">
              <a:off x="4952" y="2489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2" name="Line 5997"/>
            <p:cNvSpPr>
              <a:spLocks noChangeShapeType="1"/>
            </p:cNvSpPr>
            <p:nvPr/>
          </p:nvSpPr>
          <p:spPr bwMode="auto">
            <a:xfrm flipV="1">
              <a:off x="4967" y="2498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3" name="Line 5998"/>
            <p:cNvSpPr>
              <a:spLocks noChangeShapeType="1"/>
            </p:cNvSpPr>
            <p:nvPr/>
          </p:nvSpPr>
          <p:spPr bwMode="auto">
            <a:xfrm flipV="1">
              <a:off x="4976" y="2503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4" name="Line 5999"/>
            <p:cNvSpPr>
              <a:spLocks noChangeShapeType="1"/>
            </p:cNvSpPr>
            <p:nvPr/>
          </p:nvSpPr>
          <p:spPr bwMode="auto">
            <a:xfrm flipV="1">
              <a:off x="4985" y="2508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5" name="Line 6000"/>
            <p:cNvSpPr>
              <a:spLocks noChangeShapeType="1"/>
            </p:cNvSpPr>
            <p:nvPr/>
          </p:nvSpPr>
          <p:spPr bwMode="auto">
            <a:xfrm flipV="1">
              <a:off x="4994" y="2513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6" name="Line 6001"/>
            <p:cNvSpPr>
              <a:spLocks noChangeShapeType="1"/>
            </p:cNvSpPr>
            <p:nvPr/>
          </p:nvSpPr>
          <p:spPr bwMode="auto">
            <a:xfrm flipV="1">
              <a:off x="5003" y="2518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7" name="Line 6002"/>
            <p:cNvSpPr>
              <a:spLocks noChangeShapeType="1"/>
            </p:cNvSpPr>
            <p:nvPr/>
          </p:nvSpPr>
          <p:spPr bwMode="auto">
            <a:xfrm flipV="1">
              <a:off x="5012" y="2524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8" name="Line 6003"/>
            <p:cNvSpPr>
              <a:spLocks noChangeShapeType="1"/>
            </p:cNvSpPr>
            <p:nvPr/>
          </p:nvSpPr>
          <p:spPr bwMode="auto">
            <a:xfrm flipV="1">
              <a:off x="5021" y="2529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99" name="Freeform 6004"/>
            <p:cNvSpPr>
              <a:spLocks/>
            </p:cNvSpPr>
            <p:nvPr/>
          </p:nvSpPr>
          <p:spPr bwMode="auto">
            <a:xfrm>
              <a:off x="4967" y="2516"/>
              <a:ext cx="62" cy="45"/>
            </a:xfrm>
            <a:custGeom>
              <a:avLst/>
              <a:gdLst>
                <a:gd name="T0" fmla="*/ 0 w 125"/>
                <a:gd name="T1" fmla="*/ 1 h 88"/>
                <a:gd name="T2" fmla="*/ 0 w 125"/>
                <a:gd name="T3" fmla="*/ 0 h 88"/>
                <a:gd name="T4" fmla="*/ 0 w 125"/>
                <a:gd name="T5" fmla="*/ 1 h 88"/>
                <a:gd name="T6" fmla="*/ 0 w 125"/>
                <a:gd name="T7" fmla="*/ 1 h 88"/>
                <a:gd name="T8" fmla="*/ 0 w 125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88"/>
                <a:gd name="T17" fmla="*/ 125 w 125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88">
                  <a:moveTo>
                    <a:pt x="125" y="7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5" y="88"/>
                  </a:lnTo>
                  <a:lnTo>
                    <a:pt x="125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0" name="Freeform 6005"/>
            <p:cNvSpPr>
              <a:spLocks noEditPoints="1"/>
            </p:cNvSpPr>
            <p:nvPr/>
          </p:nvSpPr>
          <p:spPr bwMode="auto">
            <a:xfrm>
              <a:off x="4962" y="2432"/>
              <a:ext cx="12" cy="30"/>
            </a:xfrm>
            <a:custGeom>
              <a:avLst/>
              <a:gdLst>
                <a:gd name="T0" fmla="*/ 1 w 24"/>
                <a:gd name="T1" fmla="*/ 1 h 59"/>
                <a:gd name="T2" fmla="*/ 1 w 24"/>
                <a:gd name="T3" fmla="*/ 1 h 59"/>
                <a:gd name="T4" fmla="*/ 0 w 24"/>
                <a:gd name="T5" fmla="*/ 1 h 59"/>
                <a:gd name="T6" fmla="*/ 0 w 24"/>
                <a:gd name="T7" fmla="*/ 0 h 59"/>
                <a:gd name="T8" fmla="*/ 1 w 24"/>
                <a:gd name="T9" fmla="*/ 1 h 59"/>
                <a:gd name="T10" fmla="*/ 1 w 24"/>
                <a:gd name="T11" fmla="*/ 1 h 59"/>
                <a:gd name="T12" fmla="*/ 1 w 24"/>
                <a:gd name="T13" fmla="*/ 1 h 59"/>
                <a:gd name="T14" fmla="*/ 1 w 24"/>
                <a:gd name="T15" fmla="*/ 1 h 59"/>
                <a:gd name="T16" fmla="*/ 1 w 24"/>
                <a:gd name="T17" fmla="*/ 1 h 59"/>
                <a:gd name="T18" fmla="*/ 1 w 24"/>
                <a:gd name="T19" fmla="*/ 1 h 59"/>
                <a:gd name="T20" fmla="*/ 1 w 24"/>
                <a:gd name="T21" fmla="*/ 1 h 59"/>
                <a:gd name="T22" fmla="*/ 1 w 24"/>
                <a:gd name="T23" fmla="*/ 1 h 59"/>
                <a:gd name="T24" fmla="*/ 1 w 24"/>
                <a:gd name="T25" fmla="*/ 1 h 59"/>
                <a:gd name="T26" fmla="*/ 1 w 24"/>
                <a:gd name="T27" fmla="*/ 1 h 59"/>
                <a:gd name="T28" fmla="*/ 1 w 24"/>
                <a:gd name="T29" fmla="*/ 1 h 59"/>
                <a:gd name="T30" fmla="*/ 1 w 24"/>
                <a:gd name="T31" fmla="*/ 1 h 59"/>
                <a:gd name="T32" fmla="*/ 1 w 24"/>
                <a:gd name="T33" fmla="*/ 1 h 59"/>
                <a:gd name="T34" fmla="*/ 1 w 24"/>
                <a:gd name="T35" fmla="*/ 1 h 59"/>
                <a:gd name="T36" fmla="*/ 1 w 24"/>
                <a:gd name="T37" fmla="*/ 1 h 59"/>
                <a:gd name="T38" fmla="*/ 1 w 24"/>
                <a:gd name="T39" fmla="*/ 1 h 59"/>
                <a:gd name="T40" fmla="*/ 1 w 24"/>
                <a:gd name="T41" fmla="*/ 1 h 59"/>
                <a:gd name="T42" fmla="*/ 1 w 24"/>
                <a:gd name="T43" fmla="*/ 1 h 59"/>
                <a:gd name="T44" fmla="*/ 1 w 24"/>
                <a:gd name="T45" fmla="*/ 1 h 59"/>
                <a:gd name="T46" fmla="*/ 1 w 24"/>
                <a:gd name="T47" fmla="*/ 1 h 59"/>
                <a:gd name="T48" fmla="*/ 1 w 24"/>
                <a:gd name="T49" fmla="*/ 1 h 59"/>
                <a:gd name="T50" fmla="*/ 1 w 24"/>
                <a:gd name="T51" fmla="*/ 1 h 59"/>
                <a:gd name="T52" fmla="*/ 1 w 24"/>
                <a:gd name="T53" fmla="*/ 1 h 59"/>
                <a:gd name="T54" fmla="*/ 1 w 24"/>
                <a:gd name="T55" fmla="*/ 1 h 59"/>
                <a:gd name="T56" fmla="*/ 1 w 24"/>
                <a:gd name="T57" fmla="*/ 1 h 59"/>
                <a:gd name="T58" fmla="*/ 1 w 24"/>
                <a:gd name="T59" fmla="*/ 1 h 59"/>
                <a:gd name="T60" fmla="*/ 1 w 24"/>
                <a:gd name="T61" fmla="*/ 1 h 59"/>
                <a:gd name="T62" fmla="*/ 1 w 24"/>
                <a:gd name="T63" fmla="*/ 1 h 59"/>
                <a:gd name="T64" fmla="*/ 1 w 24"/>
                <a:gd name="T65" fmla="*/ 1 h 59"/>
                <a:gd name="T66" fmla="*/ 1 w 24"/>
                <a:gd name="T67" fmla="*/ 1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59"/>
                <a:gd name="T104" fmla="*/ 24 w 24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59">
                  <a:moveTo>
                    <a:pt x="8" y="30"/>
                  </a:moveTo>
                  <a:lnTo>
                    <a:pt x="8" y="50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" y="7"/>
                  </a:lnTo>
                  <a:lnTo>
                    <a:pt x="17" y="10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20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9"/>
                  </a:lnTo>
                  <a:lnTo>
                    <a:pt x="17" y="55"/>
                  </a:lnTo>
                  <a:lnTo>
                    <a:pt x="17" y="48"/>
                  </a:lnTo>
                  <a:lnTo>
                    <a:pt x="17" y="43"/>
                  </a:lnTo>
                  <a:lnTo>
                    <a:pt x="17" y="39"/>
                  </a:lnTo>
                  <a:lnTo>
                    <a:pt x="13" y="34"/>
                  </a:lnTo>
                  <a:lnTo>
                    <a:pt x="8" y="30"/>
                  </a:lnTo>
                  <a:close/>
                  <a:moveTo>
                    <a:pt x="8" y="23"/>
                  </a:moveTo>
                  <a:lnTo>
                    <a:pt x="13" y="27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1" name="Freeform 6006"/>
            <p:cNvSpPr>
              <a:spLocks/>
            </p:cNvSpPr>
            <p:nvPr/>
          </p:nvSpPr>
          <p:spPr bwMode="auto">
            <a:xfrm>
              <a:off x="4977" y="2440"/>
              <a:ext cx="9" cy="28"/>
            </a:xfrm>
            <a:custGeom>
              <a:avLst/>
              <a:gdLst>
                <a:gd name="T0" fmla="*/ 0 w 18"/>
                <a:gd name="T1" fmla="*/ 1 h 56"/>
                <a:gd name="T2" fmla="*/ 0 w 18"/>
                <a:gd name="T3" fmla="*/ 0 h 56"/>
                <a:gd name="T4" fmla="*/ 1 w 18"/>
                <a:gd name="T5" fmla="*/ 1 h 56"/>
                <a:gd name="T6" fmla="*/ 1 w 18"/>
                <a:gd name="T7" fmla="*/ 1 h 56"/>
                <a:gd name="T8" fmla="*/ 1 w 18"/>
                <a:gd name="T9" fmla="*/ 1 h 56"/>
                <a:gd name="T10" fmla="*/ 1 w 18"/>
                <a:gd name="T11" fmla="*/ 1 h 56"/>
                <a:gd name="T12" fmla="*/ 1 w 18"/>
                <a:gd name="T13" fmla="*/ 1 h 56"/>
                <a:gd name="T14" fmla="*/ 1 w 18"/>
                <a:gd name="T15" fmla="*/ 1 h 56"/>
                <a:gd name="T16" fmla="*/ 1 w 18"/>
                <a:gd name="T17" fmla="*/ 1 h 56"/>
                <a:gd name="T18" fmla="*/ 1 w 18"/>
                <a:gd name="T19" fmla="*/ 1 h 56"/>
                <a:gd name="T20" fmla="*/ 1 w 18"/>
                <a:gd name="T21" fmla="*/ 1 h 56"/>
                <a:gd name="T22" fmla="*/ 1 w 18"/>
                <a:gd name="T23" fmla="*/ 1 h 56"/>
                <a:gd name="T24" fmla="*/ 0 w 18"/>
                <a:gd name="T25" fmla="*/ 1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6"/>
                <a:gd name="T41" fmla="*/ 18 w 18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6">
                  <a:moveTo>
                    <a:pt x="0" y="4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6" y="11"/>
                  </a:lnTo>
                  <a:lnTo>
                    <a:pt x="6" y="21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6" y="29"/>
                  </a:lnTo>
                  <a:lnTo>
                    <a:pt x="6" y="43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" name="Line 6007"/>
            <p:cNvSpPr>
              <a:spLocks noChangeShapeType="1"/>
            </p:cNvSpPr>
            <p:nvPr/>
          </p:nvSpPr>
          <p:spPr bwMode="auto">
            <a:xfrm flipV="1">
              <a:off x="4921" y="247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" name="Line 6008"/>
            <p:cNvSpPr>
              <a:spLocks noChangeShapeType="1"/>
            </p:cNvSpPr>
            <p:nvPr/>
          </p:nvSpPr>
          <p:spPr bwMode="auto">
            <a:xfrm flipV="1">
              <a:off x="4930" y="2477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" name="Line 6009"/>
            <p:cNvSpPr>
              <a:spLocks noChangeShapeType="1"/>
            </p:cNvSpPr>
            <p:nvPr/>
          </p:nvSpPr>
          <p:spPr bwMode="auto">
            <a:xfrm flipV="1">
              <a:off x="4939" y="248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" name="Freeform 6010"/>
            <p:cNvSpPr>
              <a:spLocks/>
            </p:cNvSpPr>
            <p:nvPr/>
          </p:nvSpPr>
          <p:spPr bwMode="auto">
            <a:xfrm>
              <a:off x="4936" y="2417"/>
              <a:ext cx="11" cy="27"/>
            </a:xfrm>
            <a:custGeom>
              <a:avLst/>
              <a:gdLst>
                <a:gd name="T0" fmla="*/ 0 w 22"/>
                <a:gd name="T1" fmla="*/ 0 h 54"/>
                <a:gd name="T2" fmla="*/ 1 w 22"/>
                <a:gd name="T3" fmla="*/ 1 h 54"/>
                <a:gd name="T4" fmla="*/ 1 w 22"/>
                <a:gd name="T5" fmla="*/ 1 h 54"/>
                <a:gd name="T6" fmla="*/ 1 w 22"/>
                <a:gd name="T7" fmla="*/ 1 h 54"/>
                <a:gd name="T8" fmla="*/ 1 w 22"/>
                <a:gd name="T9" fmla="*/ 1 h 54"/>
                <a:gd name="T10" fmla="*/ 1 w 22"/>
                <a:gd name="T11" fmla="*/ 1 h 54"/>
                <a:gd name="T12" fmla="*/ 1 w 22"/>
                <a:gd name="T13" fmla="*/ 1 h 54"/>
                <a:gd name="T14" fmla="*/ 0 w 22"/>
                <a:gd name="T15" fmla="*/ 1 h 54"/>
                <a:gd name="T16" fmla="*/ 0 w 22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4"/>
                <a:gd name="T29" fmla="*/ 22 w 2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4">
                  <a:moveTo>
                    <a:pt x="0" y="0"/>
                  </a:moveTo>
                  <a:lnTo>
                    <a:pt x="22" y="13"/>
                  </a:lnTo>
                  <a:lnTo>
                    <a:pt x="22" y="20"/>
                  </a:lnTo>
                  <a:lnTo>
                    <a:pt x="13" y="14"/>
                  </a:lnTo>
                  <a:lnTo>
                    <a:pt x="13" y="54"/>
                  </a:lnTo>
                  <a:lnTo>
                    <a:pt x="7" y="50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" name="Freeform 6011"/>
            <p:cNvSpPr>
              <a:spLocks noEditPoints="1"/>
            </p:cNvSpPr>
            <p:nvPr/>
          </p:nvSpPr>
          <p:spPr bwMode="auto">
            <a:xfrm>
              <a:off x="4949" y="2426"/>
              <a:ext cx="11" cy="26"/>
            </a:xfrm>
            <a:custGeom>
              <a:avLst/>
              <a:gdLst>
                <a:gd name="T0" fmla="*/ 0 w 22"/>
                <a:gd name="T1" fmla="*/ 1 h 52"/>
                <a:gd name="T2" fmla="*/ 0 w 22"/>
                <a:gd name="T3" fmla="*/ 1 h 52"/>
                <a:gd name="T4" fmla="*/ 1 w 22"/>
                <a:gd name="T5" fmla="*/ 1 h 52"/>
                <a:gd name="T6" fmla="*/ 1 w 22"/>
                <a:gd name="T7" fmla="*/ 1 h 52"/>
                <a:gd name="T8" fmla="*/ 1 w 22"/>
                <a:gd name="T9" fmla="*/ 0 h 52"/>
                <a:gd name="T10" fmla="*/ 1 w 22"/>
                <a:gd name="T11" fmla="*/ 0 h 52"/>
                <a:gd name="T12" fmla="*/ 1 w 22"/>
                <a:gd name="T13" fmla="*/ 1 h 52"/>
                <a:gd name="T14" fmla="*/ 1 w 22"/>
                <a:gd name="T15" fmla="*/ 1 h 52"/>
                <a:gd name="T16" fmla="*/ 1 w 22"/>
                <a:gd name="T17" fmla="*/ 1 h 52"/>
                <a:gd name="T18" fmla="*/ 1 w 22"/>
                <a:gd name="T19" fmla="*/ 1 h 52"/>
                <a:gd name="T20" fmla="*/ 1 w 22"/>
                <a:gd name="T21" fmla="*/ 1 h 52"/>
                <a:gd name="T22" fmla="*/ 1 w 22"/>
                <a:gd name="T23" fmla="*/ 1 h 52"/>
                <a:gd name="T24" fmla="*/ 1 w 22"/>
                <a:gd name="T25" fmla="*/ 1 h 52"/>
                <a:gd name="T26" fmla="*/ 1 w 22"/>
                <a:gd name="T27" fmla="*/ 1 h 52"/>
                <a:gd name="T28" fmla="*/ 1 w 22"/>
                <a:gd name="T29" fmla="*/ 1 h 52"/>
                <a:gd name="T30" fmla="*/ 1 w 22"/>
                <a:gd name="T31" fmla="*/ 1 h 52"/>
                <a:gd name="T32" fmla="*/ 1 w 22"/>
                <a:gd name="T33" fmla="*/ 1 h 52"/>
                <a:gd name="T34" fmla="*/ 1 w 22"/>
                <a:gd name="T35" fmla="*/ 1 h 52"/>
                <a:gd name="T36" fmla="*/ 1 w 22"/>
                <a:gd name="T37" fmla="*/ 1 h 52"/>
                <a:gd name="T38" fmla="*/ 1 w 22"/>
                <a:gd name="T39" fmla="*/ 1 h 52"/>
                <a:gd name="T40" fmla="*/ 1 w 22"/>
                <a:gd name="T41" fmla="*/ 1 h 52"/>
                <a:gd name="T42" fmla="*/ 1 w 22"/>
                <a:gd name="T43" fmla="*/ 1 h 52"/>
                <a:gd name="T44" fmla="*/ 1 w 22"/>
                <a:gd name="T45" fmla="*/ 1 h 52"/>
                <a:gd name="T46" fmla="*/ 1 w 22"/>
                <a:gd name="T47" fmla="*/ 1 h 52"/>
                <a:gd name="T48" fmla="*/ 1 w 22"/>
                <a:gd name="T49" fmla="*/ 1 h 52"/>
                <a:gd name="T50" fmla="*/ 1 w 22"/>
                <a:gd name="T51" fmla="*/ 1 h 52"/>
                <a:gd name="T52" fmla="*/ 0 w 22"/>
                <a:gd name="T53" fmla="*/ 1 h 52"/>
                <a:gd name="T54" fmla="*/ 0 w 22"/>
                <a:gd name="T55" fmla="*/ 1 h 52"/>
                <a:gd name="T56" fmla="*/ 0 w 22"/>
                <a:gd name="T57" fmla="*/ 1 h 52"/>
                <a:gd name="T58" fmla="*/ 0 w 22"/>
                <a:gd name="T59" fmla="*/ 1 h 52"/>
                <a:gd name="T60" fmla="*/ 1 w 22"/>
                <a:gd name="T61" fmla="*/ 1 h 52"/>
                <a:gd name="T62" fmla="*/ 1 w 22"/>
                <a:gd name="T63" fmla="*/ 1 h 52"/>
                <a:gd name="T64" fmla="*/ 1 w 22"/>
                <a:gd name="T65" fmla="*/ 1 h 52"/>
                <a:gd name="T66" fmla="*/ 1 w 22"/>
                <a:gd name="T67" fmla="*/ 1 h 52"/>
                <a:gd name="T68" fmla="*/ 1 w 22"/>
                <a:gd name="T69" fmla="*/ 1 h 52"/>
                <a:gd name="T70" fmla="*/ 1 w 22"/>
                <a:gd name="T71" fmla="*/ 1 h 52"/>
                <a:gd name="T72" fmla="*/ 1 w 22"/>
                <a:gd name="T73" fmla="*/ 1 h 52"/>
                <a:gd name="T74" fmla="*/ 1 w 22"/>
                <a:gd name="T75" fmla="*/ 1 h 52"/>
                <a:gd name="T76" fmla="*/ 1 w 22"/>
                <a:gd name="T77" fmla="*/ 1 h 52"/>
                <a:gd name="T78" fmla="*/ 1 w 22"/>
                <a:gd name="T79" fmla="*/ 1 h 52"/>
                <a:gd name="T80" fmla="*/ 1 w 22"/>
                <a:gd name="T81" fmla="*/ 1 h 52"/>
                <a:gd name="T82" fmla="*/ 1 w 22"/>
                <a:gd name="T83" fmla="*/ 1 h 52"/>
                <a:gd name="T84" fmla="*/ 1 w 22"/>
                <a:gd name="T85" fmla="*/ 1 h 52"/>
                <a:gd name="T86" fmla="*/ 1 w 22"/>
                <a:gd name="T87" fmla="*/ 1 h 52"/>
                <a:gd name="T88" fmla="*/ 1 w 22"/>
                <a:gd name="T89" fmla="*/ 1 h 52"/>
                <a:gd name="T90" fmla="*/ 1 w 22"/>
                <a:gd name="T91" fmla="*/ 1 h 52"/>
                <a:gd name="T92" fmla="*/ 1 w 22"/>
                <a:gd name="T93" fmla="*/ 1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"/>
                <a:gd name="T142" fmla="*/ 0 h 52"/>
                <a:gd name="T143" fmla="*/ 22 w 2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" h="52">
                  <a:moveTo>
                    <a:pt x="0" y="16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22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22" y="43"/>
                  </a:lnTo>
                  <a:lnTo>
                    <a:pt x="22" y="47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1" y="50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6" y="31"/>
                  </a:moveTo>
                  <a:lnTo>
                    <a:pt x="8" y="38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" name="Line 6012"/>
            <p:cNvSpPr>
              <a:spLocks noChangeShapeType="1"/>
            </p:cNvSpPr>
            <p:nvPr/>
          </p:nvSpPr>
          <p:spPr bwMode="auto">
            <a:xfrm flipV="1">
              <a:off x="4894" y="2455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" name="Line 6013"/>
            <p:cNvSpPr>
              <a:spLocks noChangeShapeType="1"/>
            </p:cNvSpPr>
            <p:nvPr/>
          </p:nvSpPr>
          <p:spPr bwMode="auto">
            <a:xfrm flipV="1">
              <a:off x="4903" y="2461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9" name="Line 6014"/>
            <p:cNvSpPr>
              <a:spLocks noChangeShapeType="1"/>
            </p:cNvSpPr>
            <p:nvPr/>
          </p:nvSpPr>
          <p:spPr bwMode="auto">
            <a:xfrm flipV="1">
              <a:off x="4912" y="2466"/>
              <a:ext cx="1" cy="26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0" name="Freeform 6015"/>
            <p:cNvSpPr>
              <a:spLocks/>
            </p:cNvSpPr>
            <p:nvPr/>
          </p:nvSpPr>
          <p:spPr bwMode="auto">
            <a:xfrm>
              <a:off x="4924" y="2411"/>
              <a:ext cx="10" cy="26"/>
            </a:xfrm>
            <a:custGeom>
              <a:avLst/>
              <a:gdLst>
                <a:gd name="T0" fmla="*/ 1 w 20"/>
                <a:gd name="T1" fmla="*/ 1 h 52"/>
                <a:gd name="T2" fmla="*/ 1 w 20"/>
                <a:gd name="T3" fmla="*/ 1 h 52"/>
                <a:gd name="T4" fmla="*/ 1 w 20"/>
                <a:gd name="T5" fmla="*/ 1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1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1 h 52"/>
                <a:gd name="T18" fmla="*/ 1 w 20"/>
                <a:gd name="T19" fmla="*/ 1 h 52"/>
                <a:gd name="T20" fmla="*/ 1 w 20"/>
                <a:gd name="T21" fmla="*/ 1 h 52"/>
                <a:gd name="T22" fmla="*/ 1 w 20"/>
                <a:gd name="T23" fmla="*/ 1 h 52"/>
                <a:gd name="T24" fmla="*/ 1 w 20"/>
                <a:gd name="T25" fmla="*/ 1 h 52"/>
                <a:gd name="T26" fmla="*/ 1 w 20"/>
                <a:gd name="T27" fmla="*/ 1 h 52"/>
                <a:gd name="T28" fmla="*/ 1 w 20"/>
                <a:gd name="T29" fmla="*/ 1 h 52"/>
                <a:gd name="T30" fmla="*/ 1 w 20"/>
                <a:gd name="T31" fmla="*/ 1 h 52"/>
                <a:gd name="T32" fmla="*/ 1 w 20"/>
                <a:gd name="T33" fmla="*/ 1 h 52"/>
                <a:gd name="T34" fmla="*/ 1 w 20"/>
                <a:gd name="T35" fmla="*/ 1 h 52"/>
                <a:gd name="T36" fmla="*/ 1 w 20"/>
                <a:gd name="T37" fmla="*/ 1 h 52"/>
                <a:gd name="T38" fmla="*/ 1 w 20"/>
                <a:gd name="T39" fmla="*/ 1 h 52"/>
                <a:gd name="T40" fmla="*/ 0 w 20"/>
                <a:gd name="T41" fmla="*/ 1 h 52"/>
                <a:gd name="T42" fmla="*/ 0 w 20"/>
                <a:gd name="T43" fmla="*/ 1 h 52"/>
                <a:gd name="T44" fmla="*/ 0 w 20"/>
                <a:gd name="T45" fmla="*/ 1 h 52"/>
                <a:gd name="T46" fmla="*/ 1 w 20"/>
                <a:gd name="T47" fmla="*/ 1 h 52"/>
                <a:gd name="T48" fmla="*/ 1 w 20"/>
                <a:gd name="T49" fmla="*/ 1 h 52"/>
                <a:gd name="T50" fmla="*/ 1 w 20"/>
                <a:gd name="T51" fmla="*/ 1 h 52"/>
                <a:gd name="T52" fmla="*/ 1 w 20"/>
                <a:gd name="T53" fmla="*/ 1 h 52"/>
                <a:gd name="T54" fmla="*/ 1 w 20"/>
                <a:gd name="T55" fmla="*/ 1 h 52"/>
                <a:gd name="T56" fmla="*/ 1 w 20"/>
                <a:gd name="T57" fmla="*/ 1 h 52"/>
                <a:gd name="T58" fmla="*/ 1 w 20"/>
                <a:gd name="T59" fmla="*/ 1 h 52"/>
                <a:gd name="T60" fmla="*/ 1 w 20"/>
                <a:gd name="T61" fmla="*/ 1 h 52"/>
                <a:gd name="T62" fmla="*/ 1 w 20"/>
                <a:gd name="T63" fmla="*/ 1 h 52"/>
                <a:gd name="T64" fmla="*/ 1 w 20"/>
                <a:gd name="T65" fmla="*/ 1 h 52"/>
                <a:gd name="T66" fmla="*/ 1 w 20"/>
                <a:gd name="T67" fmla="*/ 1 h 52"/>
                <a:gd name="T68" fmla="*/ 1 w 20"/>
                <a:gd name="T69" fmla="*/ 1 h 52"/>
                <a:gd name="T70" fmla="*/ 1 w 20"/>
                <a:gd name="T71" fmla="*/ 1 h 52"/>
                <a:gd name="T72" fmla="*/ 0 w 20"/>
                <a:gd name="T73" fmla="*/ 1 h 52"/>
                <a:gd name="T74" fmla="*/ 0 w 20"/>
                <a:gd name="T75" fmla="*/ 1 h 52"/>
                <a:gd name="T76" fmla="*/ 0 w 20"/>
                <a:gd name="T77" fmla="*/ 1 h 52"/>
                <a:gd name="T78" fmla="*/ 1 w 20"/>
                <a:gd name="T79" fmla="*/ 1 h 52"/>
                <a:gd name="T80" fmla="*/ 1 w 20"/>
                <a:gd name="T81" fmla="*/ 0 h 52"/>
                <a:gd name="T82" fmla="*/ 1 w 20"/>
                <a:gd name="T83" fmla="*/ 0 h 52"/>
                <a:gd name="T84" fmla="*/ 1 w 20"/>
                <a:gd name="T85" fmla="*/ 1 h 52"/>
                <a:gd name="T86" fmla="*/ 1 w 20"/>
                <a:gd name="T87" fmla="*/ 1 h 52"/>
                <a:gd name="T88" fmla="*/ 1 w 20"/>
                <a:gd name="T89" fmla="*/ 1 h 52"/>
                <a:gd name="T90" fmla="*/ 1 w 20"/>
                <a:gd name="T91" fmla="*/ 1 h 52"/>
                <a:gd name="T92" fmla="*/ 1 w 20"/>
                <a:gd name="T93" fmla="*/ 1 h 52"/>
                <a:gd name="T94" fmla="*/ 1 w 20"/>
                <a:gd name="T95" fmla="*/ 1 h 52"/>
                <a:gd name="T96" fmla="*/ 1 w 20"/>
                <a:gd name="T97" fmla="*/ 1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"/>
                <a:gd name="T148" fmla="*/ 0 h 52"/>
                <a:gd name="T149" fmla="*/ 20 w 20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" h="52">
                  <a:moveTo>
                    <a:pt x="12" y="20"/>
                  </a:moveTo>
                  <a:lnTo>
                    <a:pt x="12" y="15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9" y="20"/>
                  </a:lnTo>
                  <a:lnTo>
                    <a:pt x="18" y="33"/>
                  </a:lnTo>
                  <a:lnTo>
                    <a:pt x="20" y="38"/>
                  </a:lnTo>
                  <a:lnTo>
                    <a:pt x="20" y="43"/>
                  </a:lnTo>
                  <a:lnTo>
                    <a:pt x="20" y="49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3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4" y="40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5" y="25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1" name="Line 6016"/>
            <p:cNvSpPr>
              <a:spLocks noChangeShapeType="1"/>
            </p:cNvSpPr>
            <p:nvPr/>
          </p:nvSpPr>
          <p:spPr bwMode="auto">
            <a:xfrm flipV="1">
              <a:off x="4885" y="2450"/>
              <a:ext cx="1" cy="27"/>
            </a:xfrm>
            <a:prstGeom prst="line">
              <a:avLst/>
            </a:prstGeom>
            <a:noFill/>
            <a:ln w="1588">
              <a:solidFill>
                <a:srgbClr val="0B20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2" name="Freeform 6017"/>
            <p:cNvSpPr>
              <a:spLocks/>
            </p:cNvSpPr>
            <p:nvPr/>
          </p:nvSpPr>
          <p:spPr bwMode="auto">
            <a:xfrm>
              <a:off x="4877" y="2464"/>
              <a:ext cx="62" cy="44"/>
            </a:xfrm>
            <a:custGeom>
              <a:avLst/>
              <a:gdLst>
                <a:gd name="T0" fmla="*/ 0 w 125"/>
                <a:gd name="T1" fmla="*/ 0 h 89"/>
                <a:gd name="T2" fmla="*/ 0 w 125"/>
                <a:gd name="T3" fmla="*/ 0 h 89"/>
                <a:gd name="T4" fmla="*/ 0 w 125"/>
                <a:gd name="T5" fmla="*/ 0 h 89"/>
                <a:gd name="T6" fmla="*/ 0 w 125"/>
                <a:gd name="T7" fmla="*/ 0 h 89"/>
                <a:gd name="T8" fmla="*/ 0 w 12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89"/>
                <a:gd name="T17" fmla="*/ 125 w 12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89">
                  <a:moveTo>
                    <a:pt x="125" y="72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25" y="89"/>
                  </a:lnTo>
                  <a:lnTo>
                    <a:pt x="125" y="7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3" name="Line 6018"/>
            <p:cNvSpPr>
              <a:spLocks noChangeShapeType="1"/>
            </p:cNvSpPr>
            <p:nvPr/>
          </p:nvSpPr>
          <p:spPr bwMode="auto">
            <a:xfrm flipV="1">
              <a:off x="3232" y="2376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4" name="Freeform 6019"/>
            <p:cNvSpPr>
              <a:spLocks/>
            </p:cNvSpPr>
            <p:nvPr/>
          </p:nvSpPr>
          <p:spPr bwMode="auto">
            <a:xfrm>
              <a:off x="3232" y="2381"/>
              <a:ext cx="2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0 w 5"/>
                <a:gd name="T5" fmla="*/ 1 h 5"/>
                <a:gd name="T6" fmla="*/ 0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1 h 5"/>
                <a:gd name="T14" fmla="*/ 0 w 5"/>
                <a:gd name="T15" fmla="*/ 1 h 5"/>
                <a:gd name="T16" fmla="*/ 0 w 5"/>
                <a:gd name="T17" fmla="*/ 1 h 5"/>
                <a:gd name="T18" fmla="*/ 0 w 5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2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5" name="Freeform 6020"/>
            <p:cNvSpPr>
              <a:spLocks/>
            </p:cNvSpPr>
            <p:nvPr/>
          </p:nvSpPr>
          <p:spPr bwMode="auto">
            <a:xfrm>
              <a:off x="3232" y="2381"/>
              <a:ext cx="2" cy="3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1 h 5"/>
                <a:gd name="T4" fmla="*/ 1 w 3"/>
                <a:gd name="T5" fmla="*/ 0 h 5"/>
                <a:gd name="T6" fmla="*/ 1 w 3"/>
                <a:gd name="T7" fmla="*/ 0 h 5"/>
                <a:gd name="T8" fmla="*/ 0 w 3"/>
                <a:gd name="T9" fmla="*/ 1 h 5"/>
                <a:gd name="T10" fmla="*/ 0 w 3"/>
                <a:gd name="T11" fmla="*/ 1 h 5"/>
                <a:gd name="T12" fmla="*/ 0 w 3"/>
                <a:gd name="T13" fmla="*/ 1 h 5"/>
                <a:gd name="T14" fmla="*/ 1 w 3"/>
                <a:gd name="T15" fmla="*/ 1 h 5"/>
                <a:gd name="T16" fmla="*/ 1 w 3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6" name="Freeform 6021"/>
            <p:cNvSpPr>
              <a:spLocks/>
            </p:cNvSpPr>
            <p:nvPr/>
          </p:nvSpPr>
          <p:spPr bwMode="auto">
            <a:xfrm>
              <a:off x="3206" y="2357"/>
              <a:ext cx="17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7" name="Freeform 6022"/>
            <p:cNvSpPr>
              <a:spLocks/>
            </p:cNvSpPr>
            <p:nvPr/>
          </p:nvSpPr>
          <p:spPr bwMode="auto">
            <a:xfrm>
              <a:off x="3269" y="2353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3" y="15"/>
                  </a:moveTo>
                  <a:lnTo>
                    <a:pt x="1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5" y="16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8" name="Freeform 6023"/>
            <p:cNvSpPr>
              <a:spLocks/>
            </p:cNvSpPr>
            <p:nvPr/>
          </p:nvSpPr>
          <p:spPr bwMode="auto">
            <a:xfrm>
              <a:off x="3271" y="235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4"/>
                <a:gd name="T44" fmla="*/ 11 w 1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19" name="Freeform 6024"/>
            <p:cNvSpPr>
              <a:spLocks/>
            </p:cNvSpPr>
            <p:nvPr/>
          </p:nvSpPr>
          <p:spPr bwMode="auto">
            <a:xfrm>
              <a:off x="3272" y="2355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3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0" name="Freeform 6025"/>
            <p:cNvSpPr>
              <a:spLocks/>
            </p:cNvSpPr>
            <p:nvPr/>
          </p:nvSpPr>
          <p:spPr bwMode="auto">
            <a:xfrm>
              <a:off x="3263" y="2356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4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17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1" name="Freeform 6026"/>
            <p:cNvSpPr>
              <a:spLocks/>
            </p:cNvSpPr>
            <p:nvPr/>
          </p:nvSpPr>
          <p:spPr bwMode="auto">
            <a:xfrm>
              <a:off x="3265" y="2357"/>
              <a:ext cx="5" cy="7"/>
            </a:xfrm>
            <a:custGeom>
              <a:avLst/>
              <a:gdLst>
                <a:gd name="T0" fmla="*/ 1 w 10"/>
                <a:gd name="T1" fmla="*/ 0 h 15"/>
                <a:gd name="T2" fmla="*/ 1 w 10"/>
                <a:gd name="T3" fmla="*/ 0 h 15"/>
                <a:gd name="T4" fmla="*/ 1 w 10"/>
                <a:gd name="T5" fmla="*/ 0 h 15"/>
                <a:gd name="T6" fmla="*/ 1 w 10"/>
                <a:gd name="T7" fmla="*/ 0 h 15"/>
                <a:gd name="T8" fmla="*/ 1 w 10"/>
                <a:gd name="T9" fmla="*/ 0 h 15"/>
                <a:gd name="T10" fmla="*/ 1 w 10"/>
                <a:gd name="T11" fmla="*/ 0 h 15"/>
                <a:gd name="T12" fmla="*/ 1 w 10"/>
                <a:gd name="T13" fmla="*/ 0 h 15"/>
                <a:gd name="T14" fmla="*/ 0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1 w 10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15"/>
                <a:gd name="T44" fmla="*/ 10 w 10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15">
                  <a:moveTo>
                    <a:pt x="9" y="9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2" name="Freeform 6027"/>
            <p:cNvSpPr>
              <a:spLocks/>
            </p:cNvSpPr>
            <p:nvPr/>
          </p:nvSpPr>
          <p:spPr bwMode="auto">
            <a:xfrm>
              <a:off x="3266" y="2359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3" name="Freeform 6028"/>
            <p:cNvSpPr>
              <a:spLocks/>
            </p:cNvSpPr>
            <p:nvPr/>
          </p:nvSpPr>
          <p:spPr bwMode="auto">
            <a:xfrm>
              <a:off x="3272" y="2354"/>
              <a:ext cx="7" cy="8"/>
            </a:xfrm>
            <a:custGeom>
              <a:avLst/>
              <a:gdLst>
                <a:gd name="T0" fmla="*/ 1 w 14"/>
                <a:gd name="T1" fmla="*/ 1 h 14"/>
                <a:gd name="T2" fmla="*/ 1 w 14"/>
                <a:gd name="T3" fmla="*/ 1 h 14"/>
                <a:gd name="T4" fmla="*/ 0 w 14"/>
                <a:gd name="T5" fmla="*/ 1 h 14"/>
                <a:gd name="T6" fmla="*/ 0 w 14"/>
                <a:gd name="T7" fmla="*/ 1 h 14"/>
                <a:gd name="T8" fmla="*/ 1 w 14"/>
                <a:gd name="T9" fmla="*/ 1 h 14"/>
                <a:gd name="T10" fmla="*/ 1 w 14"/>
                <a:gd name="T11" fmla="*/ 1 h 14"/>
                <a:gd name="T12" fmla="*/ 1 w 14"/>
                <a:gd name="T13" fmla="*/ 0 h 14"/>
                <a:gd name="T14" fmla="*/ 1 w 14"/>
                <a:gd name="T15" fmla="*/ 0 h 14"/>
                <a:gd name="T16" fmla="*/ 1 w 14"/>
                <a:gd name="T17" fmla="*/ 0 h 14"/>
                <a:gd name="T18" fmla="*/ 1 w 14"/>
                <a:gd name="T19" fmla="*/ 1 h 14"/>
                <a:gd name="T20" fmla="*/ 1 w 14"/>
                <a:gd name="T21" fmla="*/ 1 h 14"/>
                <a:gd name="T22" fmla="*/ 1 w 14"/>
                <a:gd name="T23" fmla="*/ 1 h 14"/>
                <a:gd name="T24" fmla="*/ 1 w 14"/>
                <a:gd name="T25" fmla="*/ 1 h 14"/>
                <a:gd name="T26" fmla="*/ 1 w 14"/>
                <a:gd name="T27" fmla="*/ 1 h 14"/>
                <a:gd name="T28" fmla="*/ 1 w 14"/>
                <a:gd name="T29" fmla="*/ 1 h 14"/>
                <a:gd name="T30" fmla="*/ 1 w 14"/>
                <a:gd name="T31" fmla="*/ 1 h 14"/>
                <a:gd name="T32" fmla="*/ 1 w 1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5" y="14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4" name="Freeform 6029"/>
            <p:cNvSpPr>
              <a:spLocks/>
            </p:cNvSpPr>
            <p:nvPr/>
          </p:nvSpPr>
          <p:spPr bwMode="auto">
            <a:xfrm>
              <a:off x="3274" y="2355"/>
              <a:ext cx="5" cy="7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1 h 12"/>
                <a:gd name="T4" fmla="*/ 1 w 10"/>
                <a:gd name="T5" fmla="*/ 1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1 h 12"/>
                <a:gd name="T14" fmla="*/ 1 w 10"/>
                <a:gd name="T15" fmla="*/ 1 h 12"/>
                <a:gd name="T16" fmla="*/ 0 w 10"/>
                <a:gd name="T17" fmla="*/ 1 h 12"/>
                <a:gd name="T18" fmla="*/ 0 w 10"/>
                <a:gd name="T19" fmla="*/ 1 h 12"/>
                <a:gd name="T20" fmla="*/ 1 w 10"/>
                <a:gd name="T21" fmla="*/ 1 h 12"/>
                <a:gd name="T22" fmla="*/ 1 w 10"/>
                <a:gd name="T23" fmla="*/ 1 h 12"/>
                <a:gd name="T24" fmla="*/ 1 w 10"/>
                <a:gd name="T25" fmla="*/ 1 h 12"/>
                <a:gd name="T26" fmla="*/ 1 w 10"/>
                <a:gd name="T27" fmla="*/ 1 h 12"/>
                <a:gd name="T28" fmla="*/ 1 w 10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2"/>
                <a:gd name="T47" fmla="*/ 10 w 1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2">
                  <a:moveTo>
                    <a:pt x="9" y="9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5" name="Freeform 6030"/>
            <p:cNvSpPr>
              <a:spLocks/>
            </p:cNvSpPr>
            <p:nvPr/>
          </p:nvSpPr>
          <p:spPr bwMode="auto">
            <a:xfrm>
              <a:off x="3275" y="2357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4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6" name="Freeform 6031"/>
            <p:cNvSpPr>
              <a:spLocks/>
            </p:cNvSpPr>
            <p:nvPr/>
          </p:nvSpPr>
          <p:spPr bwMode="auto">
            <a:xfrm>
              <a:off x="3266" y="2358"/>
              <a:ext cx="7" cy="7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7" name="Freeform 6032"/>
            <p:cNvSpPr>
              <a:spLocks/>
            </p:cNvSpPr>
            <p:nvPr/>
          </p:nvSpPr>
          <p:spPr bwMode="auto">
            <a:xfrm>
              <a:off x="3268" y="2359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w 11"/>
                <a:gd name="T25" fmla="*/ 1 h 12"/>
                <a:gd name="T26" fmla="*/ 0 w 11"/>
                <a:gd name="T27" fmla="*/ 1 h 12"/>
                <a:gd name="T28" fmla="*/ 0 w 11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2"/>
                <a:gd name="T47" fmla="*/ 11 w 11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2">
                  <a:moveTo>
                    <a:pt x="9" y="9"/>
                  </a:moveTo>
                  <a:lnTo>
                    <a:pt x="11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8" name="Freeform 6033"/>
            <p:cNvSpPr>
              <a:spLocks/>
            </p:cNvSpPr>
            <p:nvPr/>
          </p:nvSpPr>
          <p:spPr bwMode="auto">
            <a:xfrm>
              <a:off x="3268" y="2361"/>
              <a:ext cx="3" cy="3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1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29" name="Freeform 6034"/>
            <p:cNvSpPr>
              <a:spLocks/>
            </p:cNvSpPr>
            <p:nvPr/>
          </p:nvSpPr>
          <p:spPr bwMode="auto">
            <a:xfrm>
              <a:off x="3206" y="2321"/>
              <a:ext cx="80" cy="45"/>
            </a:xfrm>
            <a:custGeom>
              <a:avLst/>
              <a:gdLst>
                <a:gd name="T0" fmla="*/ 2 w 158"/>
                <a:gd name="T1" fmla="*/ 1 h 90"/>
                <a:gd name="T2" fmla="*/ 1 w 158"/>
                <a:gd name="T3" fmla="*/ 0 h 90"/>
                <a:gd name="T4" fmla="*/ 0 w 158"/>
                <a:gd name="T5" fmla="*/ 1 h 90"/>
                <a:gd name="T6" fmla="*/ 1 w 158"/>
                <a:gd name="T7" fmla="*/ 1 h 90"/>
                <a:gd name="T8" fmla="*/ 2 w 158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0"/>
                <a:gd name="T17" fmla="*/ 158 w 1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0">
                  <a:moveTo>
                    <a:pt x="158" y="18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8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0" name="Freeform 6035"/>
            <p:cNvSpPr>
              <a:spLocks/>
            </p:cNvSpPr>
            <p:nvPr/>
          </p:nvSpPr>
          <p:spPr bwMode="auto">
            <a:xfrm>
              <a:off x="3223" y="2330"/>
              <a:ext cx="63" cy="55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1 h 110"/>
                <a:gd name="T4" fmla="*/ 0 w 126"/>
                <a:gd name="T5" fmla="*/ 1 h 110"/>
                <a:gd name="T6" fmla="*/ 1 w 126"/>
                <a:gd name="T7" fmla="*/ 1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1" name="Line 6036"/>
            <p:cNvSpPr>
              <a:spLocks noChangeShapeType="1"/>
            </p:cNvSpPr>
            <p:nvPr/>
          </p:nvSpPr>
          <p:spPr bwMode="auto">
            <a:xfrm flipV="1">
              <a:off x="3177" y="2344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2" name="Freeform 6037"/>
            <p:cNvSpPr>
              <a:spLocks/>
            </p:cNvSpPr>
            <p:nvPr/>
          </p:nvSpPr>
          <p:spPr bwMode="auto">
            <a:xfrm>
              <a:off x="3176" y="2349"/>
              <a:ext cx="3" cy="3"/>
            </a:xfrm>
            <a:custGeom>
              <a:avLst/>
              <a:gdLst>
                <a:gd name="T0" fmla="*/ 0 w 8"/>
                <a:gd name="T1" fmla="*/ 1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1 h 5"/>
                <a:gd name="T8" fmla="*/ 0 w 8"/>
                <a:gd name="T9" fmla="*/ 0 h 5"/>
                <a:gd name="T10" fmla="*/ 0 w 8"/>
                <a:gd name="T11" fmla="*/ 0 h 5"/>
                <a:gd name="T12" fmla="*/ 0 w 8"/>
                <a:gd name="T13" fmla="*/ 1 h 5"/>
                <a:gd name="T14" fmla="*/ 0 w 8"/>
                <a:gd name="T15" fmla="*/ 1 h 5"/>
                <a:gd name="T16" fmla="*/ 0 w 8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5"/>
                <a:gd name="T29" fmla="*/ 8 w 8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5">
                  <a:moveTo>
                    <a:pt x="4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3" name="Freeform 6038"/>
            <p:cNvSpPr>
              <a:spLocks/>
            </p:cNvSpPr>
            <p:nvPr/>
          </p:nvSpPr>
          <p:spPr bwMode="auto">
            <a:xfrm>
              <a:off x="3177" y="2349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1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4" name="Freeform 6039"/>
            <p:cNvSpPr>
              <a:spLocks/>
            </p:cNvSpPr>
            <p:nvPr/>
          </p:nvSpPr>
          <p:spPr bwMode="auto">
            <a:xfrm>
              <a:off x="3151" y="2325"/>
              <a:ext cx="16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5" name="Freeform 6040"/>
            <p:cNvSpPr>
              <a:spLocks/>
            </p:cNvSpPr>
            <p:nvPr/>
          </p:nvSpPr>
          <p:spPr bwMode="auto">
            <a:xfrm>
              <a:off x="3214" y="2320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5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6" name="Freeform 6041"/>
            <p:cNvSpPr>
              <a:spLocks/>
            </p:cNvSpPr>
            <p:nvPr/>
          </p:nvSpPr>
          <p:spPr bwMode="auto">
            <a:xfrm>
              <a:off x="3215" y="2321"/>
              <a:ext cx="6" cy="7"/>
            </a:xfrm>
            <a:custGeom>
              <a:avLst/>
              <a:gdLst>
                <a:gd name="T0" fmla="*/ 1 w 10"/>
                <a:gd name="T1" fmla="*/ 0 h 15"/>
                <a:gd name="T2" fmla="*/ 1 w 10"/>
                <a:gd name="T3" fmla="*/ 0 h 15"/>
                <a:gd name="T4" fmla="*/ 1 w 10"/>
                <a:gd name="T5" fmla="*/ 0 h 15"/>
                <a:gd name="T6" fmla="*/ 1 w 10"/>
                <a:gd name="T7" fmla="*/ 0 h 15"/>
                <a:gd name="T8" fmla="*/ 1 w 10"/>
                <a:gd name="T9" fmla="*/ 0 h 15"/>
                <a:gd name="T10" fmla="*/ 1 w 10"/>
                <a:gd name="T11" fmla="*/ 0 h 15"/>
                <a:gd name="T12" fmla="*/ 1 w 10"/>
                <a:gd name="T13" fmla="*/ 0 h 15"/>
                <a:gd name="T14" fmla="*/ 1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1 w 10"/>
                <a:gd name="T27" fmla="*/ 0 h 15"/>
                <a:gd name="T28" fmla="*/ 1 w 10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5"/>
                <a:gd name="T47" fmla="*/ 10 w 10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5">
                  <a:moveTo>
                    <a:pt x="9" y="9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7" name="Freeform 6042"/>
            <p:cNvSpPr>
              <a:spLocks/>
            </p:cNvSpPr>
            <p:nvPr/>
          </p:nvSpPr>
          <p:spPr bwMode="auto">
            <a:xfrm>
              <a:off x="3216" y="2323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8" name="Freeform 6043"/>
            <p:cNvSpPr>
              <a:spLocks/>
            </p:cNvSpPr>
            <p:nvPr/>
          </p:nvSpPr>
          <p:spPr bwMode="auto">
            <a:xfrm>
              <a:off x="3207" y="2324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6" y="14"/>
                  </a:move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39" name="Freeform 6044"/>
            <p:cNvSpPr>
              <a:spLocks/>
            </p:cNvSpPr>
            <p:nvPr/>
          </p:nvSpPr>
          <p:spPr bwMode="auto">
            <a:xfrm>
              <a:off x="3209" y="2325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9" y="9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0" name="Freeform 6045"/>
            <p:cNvSpPr>
              <a:spLocks/>
            </p:cNvSpPr>
            <p:nvPr/>
          </p:nvSpPr>
          <p:spPr bwMode="auto">
            <a:xfrm>
              <a:off x="3210" y="2327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1" name="Freeform 6046"/>
            <p:cNvSpPr>
              <a:spLocks/>
            </p:cNvSpPr>
            <p:nvPr/>
          </p:nvSpPr>
          <p:spPr bwMode="auto">
            <a:xfrm>
              <a:off x="3216" y="2322"/>
              <a:ext cx="7" cy="7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2" name="Freeform 6047"/>
            <p:cNvSpPr>
              <a:spLocks/>
            </p:cNvSpPr>
            <p:nvPr/>
          </p:nvSpPr>
          <p:spPr bwMode="auto">
            <a:xfrm>
              <a:off x="3218" y="2323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w 11"/>
                <a:gd name="T25" fmla="*/ 1 h 12"/>
                <a:gd name="T26" fmla="*/ 0 w 11"/>
                <a:gd name="T27" fmla="*/ 1 h 12"/>
                <a:gd name="T28" fmla="*/ 0 w 11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2"/>
                <a:gd name="T47" fmla="*/ 11 w 11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2">
                  <a:moveTo>
                    <a:pt x="9" y="9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3" name="Freeform 6048"/>
            <p:cNvSpPr>
              <a:spLocks/>
            </p:cNvSpPr>
            <p:nvPr/>
          </p:nvSpPr>
          <p:spPr bwMode="auto">
            <a:xfrm>
              <a:off x="3219" y="2325"/>
              <a:ext cx="3" cy="3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1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4" name="Freeform 6049"/>
            <p:cNvSpPr>
              <a:spLocks/>
            </p:cNvSpPr>
            <p:nvPr/>
          </p:nvSpPr>
          <p:spPr bwMode="auto">
            <a:xfrm>
              <a:off x="3210" y="2326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5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5" name="Freeform 6050"/>
            <p:cNvSpPr>
              <a:spLocks/>
            </p:cNvSpPr>
            <p:nvPr/>
          </p:nvSpPr>
          <p:spPr bwMode="auto">
            <a:xfrm>
              <a:off x="3212" y="2327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0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6" name="Freeform 6051"/>
            <p:cNvSpPr>
              <a:spLocks/>
            </p:cNvSpPr>
            <p:nvPr/>
          </p:nvSpPr>
          <p:spPr bwMode="auto">
            <a:xfrm>
              <a:off x="3213" y="2328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3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7" name="Freeform 6052"/>
            <p:cNvSpPr>
              <a:spLocks/>
            </p:cNvSpPr>
            <p:nvPr/>
          </p:nvSpPr>
          <p:spPr bwMode="auto">
            <a:xfrm>
              <a:off x="3151" y="2289"/>
              <a:ext cx="79" cy="45"/>
            </a:xfrm>
            <a:custGeom>
              <a:avLst/>
              <a:gdLst>
                <a:gd name="T0" fmla="*/ 1 w 158"/>
                <a:gd name="T1" fmla="*/ 1 h 90"/>
                <a:gd name="T2" fmla="*/ 1 w 158"/>
                <a:gd name="T3" fmla="*/ 0 h 90"/>
                <a:gd name="T4" fmla="*/ 0 w 158"/>
                <a:gd name="T5" fmla="*/ 1 h 90"/>
                <a:gd name="T6" fmla="*/ 1 w 158"/>
                <a:gd name="T7" fmla="*/ 1 h 90"/>
                <a:gd name="T8" fmla="*/ 1 w 158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0"/>
                <a:gd name="T17" fmla="*/ 158 w 1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0">
                  <a:moveTo>
                    <a:pt x="158" y="18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8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8" name="Freeform 6053"/>
            <p:cNvSpPr>
              <a:spLocks/>
            </p:cNvSpPr>
            <p:nvPr/>
          </p:nvSpPr>
          <p:spPr bwMode="auto">
            <a:xfrm>
              <a:off x="3167" y="2298"/>
              <a:ext cx="63" cy="55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1 h 110"/>
                <a:gd name="T4" fmla="*/ 0 w 126"/>
                <a:gd name="T5" fmla="*/ 1 h 110"/>
                <a:gd name="T6" fmla="*/ 1 w 126"/>
                <a:gd name="T7" fmla="*/ 1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49" name="Freeform 6054"/>
            <p:cNvSpPr>
              <a:spLocks/>
            </p:cNvSpPr>
            <p:nvPr/>
          </p:nvSpPr>
          <p:spPr bwMode="auto">
            <a:xfrm>
              <a:off x="2882" y="2338"/>
              <a:ext cx="190" cy="165"/>
            </a:xfrm>
            <a:custGeom>
              <a:avLst/>
              <a:gdLst>
                <a:gd name="T0" fmla="*/ 0 w 379"/>
                <a:gd name="T1" fmla="*/ 1 h 330"/>
                <a:gd name="T2" fmla="*/ 0 w 379"/>
                <a:gd name="T3" fmla="*/ 0 h 330"/>
                <a:gd name="T4" fmla="*/ 3 w 379"/>
                <a:gd name="T5" fmla="*/ 1 h 330"/>
                <a:gd name="T6" fmla="*/ 3 w 379"/>
                <a:gd name="T7" fmla="*/ 3 h 330"/>
                <a:gd name="T8" fmla="*/ 0 w 379"/>
                <a:gd name="T9" fmla="*/ 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0"/>
                <a:gd name="T17" fmla="*/ 379 w 37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0">
                  <a:moveTo>
                    <a:pt x="0" y="110"/>
                  </a:moveTo>
                  <a:lnTo>
                    <a:pt x="0" y="0"/>
                  </a:lnTo>
                  <a:lnTo>
                    <a:pt x="379" y="220"/>
                  </a:lnTo>
                  <a:lnTo>
                    <a:pt x="379" y="33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0" name="Freeform 6055"/>
            <p:cNvSpPr>
              <a:spLocks/>
            </p:cNvSpPr>
            <p:nvPr/>
          </p:nvSpPr>
          <p:spPr bwMode="auto">
            <a:xfrm>
              <a:off x="2958" y="2251"/>
              <a:ext cx="266" cy="131"/>
            </a:xfrm>
            <a:custGeom>
              <a:avLst/>
              <a:gdLst>
                <a:gd name="T0" fmla="*/ 1 w 533"/>
                <a:gd name="T1" fmla="*/ 0 h 263"/>
                <a:gd name="T2" fmla="*/ 4 w 533"/>
                <a:gd name="T3" fmla="*/ 1 h 263"/>
                <a:gd name="T4" fmla="*/ 2 w 533"/>
                <a:gd name="T5" fmla="*/ 2 h 263"/>
                <a:gd name="T6" fmla="*/ 0 w 533"/>
                <a:gd name="T7" fmla="*/ 0 h 263"/>
                <a:gd name="T8" fmla="*/ 1 w 533"/>
                <a:gd name="T9" fmla="*/ 0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263"/>
                <a:gd name="T17" fmla="*/ 533 w 533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263">
                  <a:moveTo>
                    <a:pt x="153" y="0"/>
                  </a:moveTo>
                  <a:lnTo>
                    <a:pt x="533" y="218"/>
                  </a:lnTo>
                  <a:lnTo>
                    <a:pt x="380" y="263"/>
                  </a:lnTo>
                  <a:lnTo>
                    <a:pt x="0" y="4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1" name="Freeform 6056"/>
            <p:cNvSpPr>
              <a:spLocks/>
            </p:cNvSpPr>
            <p:nvPr/>
          </p:nvSpPr>
          <p:spPr bwMode="auto">
            <a:xfrm>
              <a:off x="2882" y="2273"/>
              <a:ext cx="266" cy="175"/>
            </a:xfrm>
            <a:custGeom>
              <a:avLst/>
              <a:gdLst>
                <a:gd name="T0" fmla="*/ 2 w 531"/>
                <a:gd name="T1" fmla="*/ 0 h 351"/>
                <a:gd name="T2" fmla="*/ 0 w 531"/>
                <a:gd name="T3" fmla="*/ 1 h 351"/>
                <a:gd name="T4" fmla="*/ 3 w 531"/>
                <a:gd name="T5" fmla="*/ 2 h 351"/>
                <a:gd name="T6" fmla="*/ 5 w 531"/>
                <a:gd name="T7" fmla="*/ 1 h 351"/>
                <a:gd name="T8" fmla="*/ 2 w 531"/>
                <a:gd name="T9" fmla="*/ 0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351"/>
                <a:gd name="T17" fmla="*/ 531 w 531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351">
                  <a:moveTo>
                    <a:pt x="151" y="0"/>
                  </a:moveTo>
                  <a:lnTo>
                    <a:pt x="0" y="131"/>
                  </a:lnTo>
                  <a:lnTo>
                    <a:pt x="379" y="351"/>
                  </a:lnTo>
                  <a:lnTo>
                    <a:pt x="531" y="22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2" name="Freeform 6057"/>
            <p:cNvSpPr>
              <a:spLocks/>
            </p:cNvSpPr>
            <p:nvPr/>
          </p:nvSpPr>
          <p:spPr bwMode="auto">
            <a:xfrm>
              <a:off x="2890" y="2360"/>
              <a:ext cx="6" cy="32"/>
            </a:xfrm>
            <a:custGeom>
              <a:avLst/>
              <a:gdLst>
                <a:gd name="T0" fmla="*/ 0 w 11"/>
                <a:gd name="T1" fmla="*/ 0 h 64"/>
                <a:gd name="T2" fmla="*/ 1 w 11"/>
                <a:gd name="T3" fmla="*/ 1 h 64"/>
                <a:gd name="T4" fmla="*/ 1 w 11"/>
                <a:gd name="T5" fmla="*/ 1 h 64"/>
                <a:gd name="T6" fmla="*/ 0 w 11"/>
                <a:gd name="T7" fmla="*/ 1 h 64"/>
                <a:gd name="T8" fmla="*/ 0 w 11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4"/>
                <a:gd name="T17" fmla="*/ 11 w 1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4">
                  <a:moveTo>
                    <a:pt x="0" y="0"/>
                  </a:moveTo>
                  <a:lnTo>
                    <a:pt x="11" y="7"/>
                  </a:lnTo>
                  <a:lnTo>
                    <a:pt x="11" y="59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3" name="Freeform 6058"/>
            <p:cNvSpPr>
              <a:spLocks/>
            </p:cNvSpPr>
            <p:nvPr/>
          </p:nvSpPr>
          <p:spPr bwMode="auto">
            <a:xfrm>
              <a:off x="2890" y="2390"/>
              <a:ext cx="25" cy="17"/>
            </a:xfrm>
            <a:custGeom>
              <a:avLst/>
              <a:gdLst>
                <a:gd name="T0" fmla="*/ 1 w 48"/>
                <a:gd name="T1" fmla="*/ 0 h 34"/>
                <a:gd name="T2" fmla="*/ 1 w 48"/>
                <a:gd name="T3" fmla="*/ 1 h 34"/>
                <a:gd name="T4" fmla="*/ 1 w 48"/>
                <a:gd name="T5" fmla="*/ 1 h 34"/>
                <a:gd name="T6" fmla="*/ 0 w 48"/>
                <a:gd name="T7" fmla="*/ 1 h 34"/>
                <a:gd name="T8" fmla="*/ 1 w 4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4"/>
                <a:gd name="T17" fmla="*/ 48 w 4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4">
                  <a:moveTo>
                    <a:pt x="11" y="0"/>
                  </a:moveTo>
                  <a:lnTo>
                    <a:pt x="48" y="22"/>
                  </a:lnTo>
                  <a:lnTo>
                    <a:pt x="48" y="34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4" name="Freeform 6059"/>
            <p:cNvSpPr>
              <a:spLocks/>
            </p:cNvSpPr>
            <p:nvPr/>
          </p:nvSpPr>
          <p:spPr bwMode="auto">
            <a:xfrm>
              <a:off x="2896" y="2363"/>
              <a:ext cx="19" cy="37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0 h 74"/>
                <a:gd name="T4" fmla="*/ 1 w 37"/>
                <a:gd name="T5" fmla="*/ 1 h 74"/>
                <a:gd name="T6" fmla="*/ 1 w 37"/>
                <a:gd name="T7" fmla="*/ 1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52"/>
                  </a:moveTo>
                  <a:lnTo>
                    <a:pt x="0" y="0"/>
                  </a:lnTo>
                  <a:lnTo>
                    <a:pt x="37" y="21"/>
                  </a:lnTo>
                  <a:lnTo>
                    <a:pt x="37" y="7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5" name="Freeform 6060"/>
            <p:cNvSpPr>
              <a:spLocks/>
            </p:cNvSpPr>
            <p:nvPr/>
          </p:nvSpPr>
          <p:spPr bwMode="auto">
            <a:xfrm>
              <a:off x="3072" y="2360"/>
              <a:ext cx="152" cy="143"/>
            </a:xfrm>
            <a:custGeom>
              <a:avLst/>
              <a:gdLst>
                <a:gd name="T0" fmla="*/ 0 w 305"/>
                <a:gd name="T1" fmla="*/ 2 h 286"/>
                <a:gd name="T2" fmla="*/ 2 w 305"/>
                <a:gd name="T3" fmla="*/ 1 h 286"/>
                <a:gd name="T4" fmla="*/ 2 w 305"/>
                <a:gd name="T5" fmla="*/ 0 h 286"/>
                <a:gd name="T6" fmla="*/ 1 w 305"/>
                <a:gd name="T7" fmla="*/ 1 h 286"/>
                <a:gd name="T8" fmla="*/ 0 w 305"/>
                <a:gd name="T9" fmla="*/ 1 h 286"/>
                <a:gd name="T10" fmla="*/ 0 w 305"/>
                <a:gd name="T11" fmla="*/ 2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286"/>
                <a:gd name="T20" fmla="*/ 305 w 30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286">
                  <a:moveTo>
                    <a:pt x="0" y="286"/>
                  </a:moveTo>
                  <a:lnTo>
                    <a:pt x="305" y="109"/>
                  </a:lnTo>
                  <a:lnTo>
                    <a:pt x="305" y="0"/>
                  </a:lnTo>
                  <a:lnTo>
                    <a:pt x="152" y="45"/>
                  </a:lnTo>
                  <a:lnTo>
                    <a:pt x="0" y="17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6" name="Freeform 6061"/>
            <p:cNvSpPr>
              <a:spLocks/>
            </p:cNvSpPr>
            <p:nvPr/>
          </p:nvSpPr>
          <p:spPr bwMode="auto">
            <a:xfrm>
              <a:off x="2934" y="2385"/>
              <a:ext cx="5" cy="32"/>
            </a:xfrm>
            <a:custGeom>
              <a:avLst/>
              <a:gdLst>
                <a:gd name="T0" fmla="*/ 0 w 11"/>
                <a:gd name="T1" fmla="*/ 0 h 65"/>
                <a:gd name="T2" fmla="*/ 0 w 11"/>
                <a:gd name="T3" fmla="*/ 0 h 65"/>
                <a:gd name="T4" fmla="*/ 0 w 11"/>
                <a:gd name="T5" fmla="*/ 0 h 65"/>
                <a:gd name="T6" fmla="*/ 0 w 11"/>
                <a:gd name="T7" fmla="*/ 0 h 65"/>
                <a:gd name="T8" fmla="*/ 0 w 11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"/>
                <a:gd name="T17" fmla="*/ 11 w 1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">
                  <a:moveTo>
                    <a:pt x="0" y="0"/>
                  </a:moveTo>
                  <a:lnTo>
                    <a:pt x="11" y="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7" name="Freeform 6062"/>
            <p:cNvSpPr>
              <a:spLocks/>
            </p:cNvSpPr>
            <p:nvPr/>
          </p:nvSpPr>
          <p:spPr bwMode="auto">
            <a:xfrm>
              <a:off x="2934" y="2415"/>
              <a:ext cx="25" cy="16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11" y="0"/>
                  </a:moveTo>
                  <a:lnTo>
                    <a:pt x="51" y="22"/>
                  </a:lnTo>
                  <a:lnTo>
                    <a:pt x="51" y="33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8" name="Freeform 6063"/>
            <p:cNvSpPr>
              <a:spLocks/>
            </p:cNvSpPr>
            <p:nvPr/>
          </p:nvSpPr>
          <p:spPr bwMode="auto">
            <a:xfrm>
              <a:off x="2939" y="2388"/>
              <a:ext cx="20" cy="38"/>
            </a:xfrm>
            <a:custGeom>
              <a:avLst/>
              <a:gdLst>
                <a:gd name="T0" fmla="*/ 0 w 40"/>
                <a:gd name="T1" fmla="*/ 1 h 76"/>
                <a:gd name="T2" fmla="*/ 0 w 40"/>
                <a:gd name="T3" fmla="*/ 0 h 76"/>
                <a:gd name="T4" fmla="*/ 1 w 40"/>
                <a:gd name="T5" fmla="*/ 1 h 76"/>
                <a:gd name="T6" fmla="*/ 1 w 40"/>
                <a:gd name="T7" fmla="*/ 1 h 76"/>
                <a:gd name="T8" fmla="*/ 0 w 40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6"/>
                <a:gd name="T17" fmla="*/ 40 w 4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6">
                  <a:moveTo>
                    <a:pt x="0" y="54"/>
                  </a:moveTo>
                  <a:lnTo>
                    <a:pt x="0" y="0"/>
                  </a:lnTo>
                  <a:lnTo>
                    <a:pt x="40" y="22"/>
                  </a:lnTo>
                  <a:lnTo>
                    <a:pt x="4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59" name="Freeform 6064"/>
            <p:cNvSpPr>
              <a:spLocks/>
            </p:cNvSpPr>
            <p:nvPr/>
          </p:nvSpPr>
          <p:spPr bwMode="auto">
            <a:xfrm>
              <a:off x="2978" y="2410"/>
              <a:ext cx="4" cy="33"/>
            </a:xfrm>
            <a:custGeom>
              <a:avLst/>
              <a:gdLst>
                <a:gd name="T0" fmla="*/ 0 w 9"/>
                <a:gd name="T1" fmla="*/ 0 h 65"/>
                <a:gd name="T2" fmla="*/ 0 w 9"/>
                <a:gd name="T3" fmla="*/ 1 h 65"/>
                <a:gd name="T4" fmla="*/ 0 w 9"/>
                <a:gd name="T5" fmla="*/ 1 h 65"/>
                <a:gd name="T6" fmla="*/ 0 w 9"/>
                <a:gd name="T7" fmla="*/ 1 h 65"/>
                <a:gd name="T8" fmla="*/ 0 w 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0" y="0"/>
                  </a:moveTo>
                  <a:lnTo>
                    <a:pt x="9" y="6"/>
                  </a:lnTo>
                  <a:lnTo>
                    <a:pt x="9" y="60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0" name="Freeform 6065"/>
            <p:cNvSpPr>
              <a:spLocks/>
            </p:cNvSpPr>
            <p:nvPr/>
          </p:nvSpPr>
          <p:spPr bwMode="auto">
            <a:xfrm>
              <a:off x="2978" y="2440"/>
              <a:ext cx="24" cy="16"/>
            </a:xfrm>
            <a:custGeom>
              <a:avLst/>
              <a:gdLst>
                <a:gd name="T0" fmla="*/ 0 w 49"/>
                <a:gd name="T1" fmla="*/ 0 h 32"/>
                <a:gd name="T2" fmla="*/ 0 w 49"/>
                <a:gd name="T3" fmla="*/ 1 h 32"/>
                <a:gd name="T4" fmla="*/ 0 w 49"/>
                <a:gd name="T5" fmla="*/ 1 h 32"/>
                <a:gd name="T6" fmla="*/ 0 w 49"/>
                <a:gd name="T7" fmla="*/ 1 h 32"/>
                <a:gd name="T8" fmla="*/ 0 w 49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9" y="0"/>
                  </a:moveTo>
                  <a:lnTo>
                    <a:pt x="49" y="21"/>
                  </a:lnTo>
                  <a:lnTo>
                    <a:pt x="49" y="32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1" name="Freeform 6066"/>
            <p:cNvSpPr>
              <a:spLocks/>
            </p:cNvSpPr>
            <p:nvPr/>
          </p:nvSpPr>
          <p:spPr bwMode="auto">
            <a:xfrm>
              <a:off x="2982" y="2413"/>
              <a:ext cx="20" cy="38"/>
            </a:xfrm>
            <a:custGeom>
              <a:avLst/>
              <a:gdLst>
                <a:gd name="T0" fmla="*/ 0 w 40"/>
                <a:gd name="T1" fmla="*/ 1 h 75"/>
                <a:gd name="T2" fmla="*/ 0 w 40"/>
                <a:gd name="T3" fmla="*/ 0 h 75"/>
                <a:gd name="T4" fmla="*/ 1 w 40"/>
                <a:gd name="T5" fmla="*/ 1 h 75"/>
                <a:gd name="T6" fmla="*/ 1 w 40"/>
                <a:gd name="T7" fmla="*/ 1 h 75"/>
                <a:gd name="T8" fmla="*/ 0 w 40"/>
                <a:gd name="T9" fmla="*/ 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5"/>
                <a:gd name="T17" fmla="*/ 40 w 4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5">
                  <a:moveTo>
                    <a:pt x="0" y="54"/>
                  </a:moveTo>
                  <a:lnTo>
                    <a:pt x="0" y="0"/>
                  </a:lnTo>
                  <a:lnTo>
                    <a:pt x="40" y="21"/>
                  </a:lnTo>
                  <a:lnTo>
                    <a:pt x="40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2" name="Freeform 6067"/>
            <p:cNvSpPr>
              <a:spLocks/>
            </p:cNvSpPr>
            <p:nvPr/>
          </p:nvSpPr>
          <p:spPr bwMode="auto">
            <a:xfrm>
              <a:off x="3034" y="2443"/>
              <a:ext cx="4" cy="32"/>
            </a:xfrm>
            <a:custGeom>
              <a:avLst/>
              <a:gdLst>
                <a:gd name="T0" fmla="*/ 0 w 9"/>
                <a:gd name="T1" fmla="*/ 0 h 65"/>
                <a:gd name="T2" fmla="*/ 0 w 9"/>
                <a:gd name="T3" fmla="*/ 0 h 65"/>
                <a:gd name="T4" fmla="*/ 0 w 9"/>
                <a:gd name="T5" fmla="*/ 0 h 65"/>
                <a:gd name="T6" fmla="*/ 0 w 9"/>
                <a:gd name="T7" fmla="*/ 0 h 65"/>
                <a:gd name="T8" fmla="*/ 0 w 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0" y="0"/>
                  </a:moveTo>
                  <a:lnTo>
                    <a:pt x="9" y="6"/>
                  </a:lnTo>
                  <a:lnTo>
                    <a:pt x="9" y="60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3" name="Freeform 6068"/>
            <p:cNvSpPr>
              <a:spLocks/>
            </p:cNvSpPr>
            <p:nvPr/>
          </p:nvSpPr>
          <p:spPr bwMode="auto">
            <a:xfrm>
              <a:off x="3034" y="2472"/>
              <a:ext cx="24" cy="17"/>
            </a:xfrm>
            <a:custGeom>
              <a:avLst/>
              <a:gdLst>
                <a:gd name="T0" fmla="*/ 0 w 49"/>
                <a:gd name="T1" fmla="*/ 0 h 32"/>
                <a:gd name="T2" fmla="*/ 0 w 49"/>
                <a:gd name="T3" fmla="*/ 1 h 32"/>
                <a:gd name="T4" fmla="*/ 0 w 49"/>
                <a:gd name="T5" fmla="*/ 1 h 32"/>
                <a:gd name="T6" fmla="*/ 0 w 49"/>
                <a:gd name="T7" fmla="*/ 1 h 32"/>
                <a:gd name="T8" fmla="*/ 0 w 49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9" y="0"/>
                  </a:moveTo>
                  <a:lnTo>
                    <a:pt x="49" y="21"/>
                  </a:lnTo>
                  <a:lnTo>
                    <a:pt x="49" y="32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4" name="Freeform 6069"/>
            <p:cNvSpPr>
              <a:spLocks/>
            </p:cNvSpPr>
            <p:nvPr/>
          </p:nvSpPr>
          <p:spPr bwMode="auto">
            <a:xfrm>
              <a:off x="3038" y="2445"/>
              <a:ext cx="20" cy="38"/>
            </a:xfrm>
            <a:custGeom>
              <a:avLst/>
              <a:gdLst>
                <a:gd name="T0" fmla="*/ 0 w 40"/>
                <a:gd name="T1" fmla="*/ 1 h 75"/>
                <a:gd name="T2" fmla="*/ 0 w 40"/>
                <a:gd name="T3" fmla="*/ 0 h 75"/>
                <a:gd name="T4" fmla="*/ 1 w 40"/>
                <a:gd name="T5" fmla="*/ 1 h 75"/>
                <a:gd name="T6" fmla="*/ 1 w 40"/>
                <a:gd name="T7" fmla="*/ 1 h 75"/>
                <a:gd name="T8" fmla="*/ 0 w 40"/>
                <a:gd name="T9" fmla="*/ 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5"/>
                <a:gd name="T17" fmla="*/ 40 w 4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5">
                  <a:moveTo>
                    <a:pt x="0" y="54"/>
                  </a:moveTo>
                  <a:lnTo>
                    <a:pt x="0" y="0"/>
                  </a:lnTo>
                  <a:lnTo>
                    <a:pt x="40" y="21"/>
                  </a:lnTo>
                  <a:lnTo>
                    <a:pt x="40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5" name="Freeform 6070"/>
            <p:cNvSpPr>
              <a:spLocks/>
            </p:cNvSpPr>
            <p:nvPr/>
          </p:nvSpPr>
          <p:spPr bwMode="auto">
            <a:xfrm>
              <a:off x="2925" y="2303"/>
              <a:ext cx="48" cy="36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1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2"/>
                <a:gd name="T17" fmla="*/ 97 w 9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2">
                  <a:moveTo>
                    <a:pt x="61" y="0"/>
                  </a:moveTo>
                  <a:lnTo>
                    <a:pt x="97" y="20"/>
                  </a:lnTo>
                  <a:lnTo>
                    <a:pt x="38" y="72"/>
                  </a:lnTo>
                  <a:lnTo>
                    <a:pt x="0" y="5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6" name="Freeform 6071"/>
            <p:cNvSpPr>
              <a:spLocks/>
            </p:cNvSpPr>
            <p:nvPr/>
          </p:nvSpPr>
          <p:spPr bwMode="auto">
            <a:xfrm>
              <a:off x="2982" y="2336"/>
              <a:ext cx="48" cy="36"/>
            </a:xfrm>
            <a:custGeom>
              <a:avLst/>
              <a:gdLst>
                <a:gd name="T0" fmla="*/ 1 w 96"/>
                <a:gd name="T1" fmla="*/ 0 h 72"/>
                <a:gd name="T2" fmla="*/ 1 w 96"/>
                <a:gd name="T3" fmla="*/ 1 h 72"/>
                <a:gd name="T4" fmla="*/ 1 w 96"/>
                <a:gd name="T5" fmla="*/ 1 h 72"/>
                <a:gd name="T6" fmla="*/ 0 w 96"/>
                <a:gd name="T7" fmla="*/ 1 h 72"/>
                <a:gd name="T8" fmla="*/ 1 w 9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72"/>
                <a:gd name="T17" fmla="*/ 96 w 9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72">
                  <a:moveTo>
                    <a:pt x="60" y="0"/>
                  </a:moveTo>
                  <a:lnTo>
                    <a:pt x="96" y="20"/>
                  </a:lnTo>
                  <a:lnTo>
                    <a:pt x="36" y="72"/>
                  </a:lnTo>
                  <a:lnTo>
                    <a:pt x="0" y="5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7" name="Freeform 6072"/>
            <p:cNvSpPr>
              <a:spLocks/>
            </p:cNvSpPr>
            <p:nvPr/>
          </p:nvSpPr>
          <p:spPr bwMode="auto">
            <a:xfrm>
              <a:off x="3050" y="2375"/>
              <a:ext cx="48" cy="36"/>
            </a:xfrm>
            <a:custGeom>
              <a:avLst/>
              <a:gdLst>
                <a:gd name="T0" fmla="*/ 0 w 98"/>
                <a:gd name="T1" fmla="*/ 0 h 72"/>
                <a:gd name="T2" fmla="*/ 0 w 98"/>
                <a:gd name="T3" fmla="*/ 1 h 72"/>
                <a:gd name="T4" fmla="*/ 0 w 98"/>
                <a:gd name="T5" fmla="*/ 1 h 72"/>
                <a:gd name="T6" fmla="*/ 0 w 98"/>
                <a:gd name="T7" fmla="*/ 1 h 72"/>
                <a:gd name="T8" fmla="*/ 0 w 9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72"/>
                <a:gd name="T17" fmla="*/ 98 w 9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72">
                  <a:moveTo>
                    <a:pt x="60" y="0"/>
                  </a:moveTo>
                  <a:lnTo>
                    <a:pt x="98" y="22"/>
                  </a:lnTo>
                  <a:lnTo>
                    <a:pt x="38" y="72"/>
                  </a:lnTo>
                  <a:lnTo>
                    <a:pt x="0" y="5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8" name="Freeform 6073"/>
            <p:cNvSpPr>
              <a:spLocks/>
            </p:cNvSpPr>
            <p:nvPr/>
          </p:nvSpPr>
          <p:spPr bwMode="auto">
            <a:xfrm>
              <a:off x="3059" y="2301"/>
              <a:ext cx="53" cy="22"/>
            </a:xfrm>
            <a:custGeom>
              <a:avLst/>
              <a:gdLst>
                <a:gd name="T0" fmla="*/ 0 w 107"/>
                <a:gd name="T1" fmla="*/ 0 h 43"/>
                <a:gd name="T2" fmla="*/ 0 w 107"/>
                <a:gd name="T3" fmla="*/ 1 h 43"/>
                <a:gd name="T4" fmla="*/ 0 w 107"/>
                <a:gd name="T5" fmla="*/ 1 h 43"/>
                <a:gd name="T6" fmla="*/ 0 w 107"/>
                <a:gd name="T7" fmla="*/ 1 h 43"/>
                <a:gd name="T8" fmla="*/ 0 w 10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43"/>
                <a:gd name="T17" fmla="*/ 107 w 10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43">
                  <a:moveTo>
                    <a:pt x="69" y="0"/>
                  </a:moveTo>
                  <a:lnTo>
                    <a:pt x="107" y="21"/>
                  </a:lnTo>
                  <a:lnTo>
                    <a:pt x="36" y="43"/>
                  </a:lnTo>
                  <a:lnTo>
                    <a:pt x="0" y="2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69" name="Freeform 6074"/>
            <p:cNvSpPr>
              <a:spLocks/>
            </p:cNvSpPr>
            <p:nvPr/>
          </p:nvSpPr>
          <p:spPr bwMode="auto">
            <a:xfrm>
              <a:off x="2999" y="2268"/>
              <a:ext cx="54" cy="21"/>
            </a:xfrm>
            <a:custGeom>
              <a:avLst/>
              <a:gdLst>
                <a:gd name="T0" fmla="*/ 1 w 108"/>
                <a:gd name="T1" fmla="*/ 0 h 41"/>
                <a:gd name="T2" fmla="*/ 1 w 108"/>
                <a:gd name="T3" fmla="*/ 1 h 41"/>
                <a:gd name="T4" fmla="*/ 1 w 108"/>
                <a:gd name="T5" fmla="*/ 1 h 41"/>
                <a:gd name="T6" fmla="*/ 0 w 108"/>
                <a:gd name="T7" fmla="*/ 1 h 41"/>
                <a:gd name="T8" fmla="*/ 1 w 10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1"/>
                <a:gd name="T17" fmla="*/ 108 w 10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1">
                  <a:moveTo>
                    <a:pt x="70" y="0"/>
                  </a:moveTo>
                  <a:lnTo>
                    <a:pt x="108" y="22"/>
                  </a:lnTo>
                  <a:lnTo>
                    <a:pt x="37" y="41"/>
                  </a:lnTo>
                  <a:lnTo>
                    <a:pt x="0" y="2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0" name="Freeform 6075"/>
            <p:cNvSpPr>
              <a:spLocks/>
            </p:cNvSpPr>
            <p:nvPr/>
          </p:nvSpPr>
          <p:spPr bwMode="auto">
            <a:xfrm>
              <a:off x="3124" y="2339"/>
              <a:ext cx="53" cy="22"/>
            </a:xfrm>
            <a:custGeom>
              <a:avLst/>
              <a:gdLst>
                <a:gd name="T0" fmla="*/ 1 w 106"/>
                <a:gd name="T1" fmla="*/ 0 h 43"/>
                <a:gd name="T2" fmla="*/ 1 w 106"/>
                <a:gd name="T3" fmla="*/ 1 h 43"/>
                <a:gd name="T4" fmla="*/ 1 w 106"/>
                <a:gd name="T5" fmla="*/ 1 h 43"/>
                <a:gd name="T6" fmla="*/ 0 w 106"/>
                <a:gd name="T7" fmla="*/ 1 h 43"/>
                <a:gd name="T8" fmla="*/ 1 w 10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43"/>
                <a:gd name="T17" fmla="*/ 106 w 10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43">
                  <a:moveTo>
                    <a:pt x="68" y="0"/>
                  </a:moveTo>
                  <a:lnTo>
                    <a:pt x="106" y="22"/>
                  </a:lnTo>
                  <a:lnTo>
                    <a:pt x="38" y="43"/>
                  </a:lnTo>
                  <a:lnTo>
                    <a:pt x="0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1" name="Line 6076"/>
            <p:cNvSpPr>
              <a:spLocks noChangeShapeType="1"/>
            </p:cNvSpPr>
            <p:nvPr/>
          </p:nvSpPr>
          <p:spPr bwMode="auto">
            <a:xfrm flipV="1">
              <a:off x="2947" y="2476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2" name="Freeform 6077"/>
            <p:cNvSpPr>
              <a:spLocks/>
            </p:cNvSpPr>
            <p:nvPr/>
          </p:nvSpPr>
          <p:spPr bwMode="auto">
            <a:xfrm>
              <a:off x="2947" y="2481"/>
              <a:ext cx="3" cy="3"/>
            </a:xfrm>
            <a:custGeom>
              <a:avLst/>
              <a:gdLst>
                <a:gd name="T0" fmla="*/ 1 w 6"/>
                <a:gd name="T1" fmla="*/ 1 h 5"/>
                <a:gd name="T2" fmla="*/ 0 w 6"/>
                <a:gd name="T3" fmla="*/ 1 h 5"/>
                <a:gd name="T4" fmla="*/ 0 w 6"/>
                <a:gd name="T5" fmla="*/ 1 h 5"/>
                <a:gd name="T6" fmla="*/ 0 w 6"/>
                <a:gd name="T7" fmla="*/ 1 h 5"/>
                <a:gd name="T8" fmla="*/ 1 w 6"/>
                <a:gd name="T9" fmla="*/ 0 h 5"/>
                <a:gd name="T10" fmla="*/ 1 w 6"/>
                <a:gd name="T11" fmla="*/ 0 h 5"/>
                <a:gd name="T12" fmla="*/ 1 w 6"/>
                <a:gd name="T13" fmla="*/ 0 h 5"/>
                <a:gd name="T14" fmla="*/ 1 w 6"/>
                <a:gd name="T15" fmla="*/ 1 h 5"/>
                <a:gd name="T16" fmla="*/ 1 w 6"/>
                <a:gd name="T17" fmla="*/ 1 h 5"/>
                <a:gd name="T18" fmla="*/ 1 w 6"/>
                <a:gd name="T19" fmla="*/ 1 h 5"/>
                <a:gd name="T20" fmla="*/ 1 w 6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2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3" name="Freeform 6078"/>
            <p:cNvSpPr>
              <a:spLocks/>
            </p:cNvSpPr>
            <p:nvPr/>
          </p:nvSpPr>
          <p:spPr bwMode="auto">
            <a:xfrm>
              <a:off x="2948" y="2481"/>
              <a:ext cx="2" cy="3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1 w 4"/>
                <a:gd name="T5" fmla="*/ 0 h 5"/>
                <a:gd name="T6" fmla="*/ 1 w 4"/>
                <a:gd name="T7" fmla="*/ 0 h 5"/>
                <a:gd name="T8" fmla="*/ 0 w 4"/>
                <a:gd name="T9" fmla="*/ 1 h 5"/>
                <a:gd name="T10" fmla="*/ 0 w 4"/>
                <a:gd name="T11" fmla="*/ 1 h 5"/>
                <a:gd name="T12" fmla="*/ 0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4" name="Freeform 6079"/>
            <p:cNvSpPr>
              <a:spLocks/>
            </p:cNvSpPr>
            <p:nvPr/>
          </p:nvSpPr>
          <p:spPr bwMode="auto">
            <a:xfrm>
              <a:off x="2922" y="2457"/>
              <a:ext cx="16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5" name="Freeform 6080"/>
            <p:cNvSpPr>
              <a:spLocks/>
            </p:cNvSpPr>
            <p:nvPr/>
          </p:nvSpPr>
          <p:spPr bwMode="auto">
            <a:xfrm>
              <a:off x="2984" y="2453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4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6" name="Freeform 6081"/>
            <p:cNvSpPr>
              <a:spLocks/>
            </p:cNvSpPr>
            <p:nvPr/>
          </p:nvSpPr>
          <p:spPr bwMode="auto">
            <a:xfrm>
              <a:off x="2986" y="2453"/>
              <a:ext cx="5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0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1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9" y="9"/>
                  </a:move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7" name="Freeform 6082"/>
            <p:cNvSpPr>
              <a:spLocks/>
            </p:cNvSpPr>
            <p:nvPr/>
          </p:nvSpPr>
          <p:spPr bwMode="auto">
            <a:xfrm>
              <a:off x="2988" y="2455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4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8" name="Freeform 6083"/>
            <p:cNvSpPr>
              <a:spLocks/>
            </p:cNvSpPr>
            <p:nvPr/>
          </p:nvSpPr>
          <p:spPr bwMode="auto">
            <a:xfrm>
              <a:off x="2978" y="2456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w 15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"/>
                <a:gd name="T56" fmla="*/ 15 w 1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">
                  <a:moveTo>
                    <a:pt x="6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79" name="Freeform 6084"/>
            <p:cNvSpPr>
              <a:spLocks/>
            </p:cNvSpPr>
            <p:nvPr/>
          </p:nvSpPr>
          <p:spPr bwMode="auto">
            <a:xfrm>
              <a:off x="2980" y="2457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0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0" name="Freeform 6085"/>
            <p:cNvSpPr>
              <a:spLocks/>
            </p:cNvSpPr>
            <p:nvPr/>
          </p:nvSpPr>
          <p:spPr bwMode="auto">
            <a:xfrm>
              <a:off x="2981" y="2459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1" name="Freeform 6086"/>
            <p:cNvSpPr>
              <a:spLocks/>
            </p:cNvSpPr>
            <p:nvPr/>
          </p:nvSpPr>
          <p:spPr bwMode="auto">
            <a:xfrm>
              <a:off x="2987" y="2454"/>
              <a:ext cx="7" cy="8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2" name="Freeform 6087"/>
            <p:cNvSpPr>
              <a:spLocks/>
            </p:cNvSpPr>
            <p:nvPr/>
          </p:nvSpPr>
          <p:spPr bwMode="auto">
            <a:xfrm>
              <a:off x="2989" y="2455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1 h 13"/>
                <a:gd name="T4" fmla="*/ 0 w 11"/>
                <a:gd name="T5" fmla="*/ 1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0 w 11"/>
                <a:gd name="T19" fmla="*/ 1 h 13"/>
                <a:gd name="T20" fmla="*/ 0 w 11"/>
                <a:gd name="T21" fmla="*/ 1 h 13"/>
                <a:gd name="T22" fmla="*/ 0 w 11"/>
                <a:gd name="T23" fmla="*/ 1 h 13"/>
                <a:gd name="T24" fmla="*/ 0 w 11"/>
                <a:gd name="T25" fmla="*/ 1 h 13"/>
                <a:gd name="T26" fmla="*/ 0 w 11"/>
                <a:gd name="T27" fmla="*/ 1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3" name="Freeform 6088"/>
            <p:cNvSpPr>
              <a:spLocks/>
            </p:cNvSpPr>
            <p:nvPr/>
          </p:nvSpPr>
          <p:spPr bwMode="auto">
            <a:xfrm>
              <a:off x="2990" y="2457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4" name="Freeform 6089"/>
            <p:cNvSpPr>
              <a:spLocks/>
            </p:cNvSpPr>
            <p:nvPr/>
          </p:nvSpPr>
          <p:spPr bwMode="auto">
            <a:xfrm>
              <a:off x="2980" y="2458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1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1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6"/>
                <a:gd name="T50" fmla="*/ 14 w 14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6">
                  <a:moveTo>
                    <a:pt x="5" y="14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5" name="Freeform 6090"/>
            <p:cNvSpPr>
              <a:spLocks/>
            </p:cNvSpPr>
            <p:nvPr/>
          </p:nvSpPr>
          <p:spPr bwMode="auto">
            <a:xfrm>
              <a:off x="2982" y="2459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4"/>
                <a:gd name="T44" fmla="*/ 11 w 1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4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6" name="Freeform 6091"/>
            <p:cNvSpPr>
              <a:spLocks/>
            </p:cNvSpPr>
            <p:nvPr/>
          </p:nvSpPr>
          <p:spPr bwMode="auto">
            <a:xfrm>
              <a:off x="2984" y="2461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4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7" name="Freeform 6092"/>
            <p:cNvSpPr>
              <a:spLocks/>
            </p:cNvSpPr>
            <p:nvPr/>
          </p:nvSpPr>
          <p:spPr bwMode="auto">
            <a:xfrm>
              <a:off x="2922" y="2421"/>
              <a:ext cx="78" cy="45"/>
            </a:xfrm>
            <a:custGeom>
              <a:avLst/>
              <a:gdLst>
                <a:gd name="T0" fmla="*/ 1 w 156"/>
                <a:gd name="T1" fmla="*/ 1 h 90"/>
                <a:gd name="T2" fmla="*/ 1 w 156"/>
                <a:gd name="T3" fmla="*/ 0 h 90"/>
                <a:gd name="T4" fmla="*/ 0 w 156"/>
                <a:gd name="T5" fmla="*/ 1 h 90"/>
                <a:gd name="T6" fmla="*/ 1 w 156"/>
                <a:gd name="T7" fmla="*/ 1 h 90"/>
                <a:gd name="T8" fmla="*/ 1 w 156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90"/>
                <a:gd name="T17" fmla="*/ 156 w 156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90">
                  <a:moveTo>
                    <a:pt x="156" y="18"/>
                  </a:moveTo>
                  <a:lnTo>
                    <a:pt x="124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6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8" name="Freeform 6093"/>
            <p:cNvSpPr>
              <a:spLocks/>
            </p:cNvSpPr>
            <p:nvPr/>
          </p:nvSpPr>
          <p:spPr bwMode="auto">
            <a:xfrm>
              <a:off x="2938" y="2430"/>
              <a:ext cx="62" cy="55"/>
            </a:xfrm>
            <a:custGeom>
              <a:avLst/>
              <a:gdLst>
                <a:gd name="T0" fmla="*/ 1 w 124"/>
                <a:gd name="T1" fmla="*/ 0 h 110"/>
                <a:gd name="T2" fmla="*/ 0 w 124"/>
                <a:gd name="T3" fmla="*/ 1 h 110"/>
                <a:gd name="T4" fmla="*/ 0 w 124"/>
                <a:gd name="T5" fmla="*/ 1 h 110"/>
                <a:gd name="T6" fmla="*/ 1 w 124"/>
                <a:gd name="T7" fmla="*/ 1 h 110"/>
                <a:gd name="T8" fmla="*/ 1 w 124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10"/>
                <a:gd name="T17" fmla="*/ 124 w 12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10">
                  <a:moveTo>
                    <a:pt x="124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4" y="38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89" name="Line 6094"/>
            <p:cNvSpPr>
              <a:spLocks noChangeShapeType="1"/>
            </p:cNvSpPr>
            <p:nvPr/>
          </p:nvSpPr>
          <p:spPr bwMode="auto">
            <a:xfrm flipV="1">
              <a:off x="2861" y="2426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0" name="Freeform 6095"/>
            <p:cNvSpPr>
              <a:spLocks/>
            </p:cNvSpPr>
            <p:nvPr/>
          </p:nvSpPr>
          <p:spPr bwMode="auto">
            <a:xfrm>
              <a:off x="2860" y="243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3" y="7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1" name="Freeform 6096"/>
            <p:cNvSpPr>
              <a:spLocks/>
            </p:cNvSpPr>
            <p:nvPr/>
          </p:nvSpPr>
          <p:spPr bwMode="auto">
            <a:xfrm>
              <a:off x="2861" y="2432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2" name="Freeform 6097"/>
            <p:cNvSpPr>
              <a:spLocks/>
            </p:cNvSpPr>
            <p:nvPr/>
          </p:nvSpPr>
          <p:spPr bwMode="auto">
            <a:xfrm>
              <a:off x="2835" y="2407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8"/>
                <a:gd name="T17" fmla="*/ 33 w 3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8">
                  <a:moveTo>
                    <a:pt x="33" y="2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3" y="58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3" name="Freeform 6098"/>
            <p:cNvSpPr>
              <a:spLocks/>
            </p:cNvSpPr>
            <p:nvPr/>
          </p:nvSpPr>
          <p:spPr bwMode="auto">
            <a:xfrm>
              <a:off x="2898" y="2402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1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6" y="16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4" name="Freeform 6099"/>
            <p:cNvSpPr>
              <a:spLocks/>
            </p:cNvSpPr>
            <p:nvPr/>
          </p:nvSpPr>
          <p:spPr bwMode="auto">
            <a:xfrm>
              <a:off x="2899" y="2403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5" name="Freeform 6100"/>
            <p:cNvSpPr>
              <a:spLocks/>
            </p:cNvSpPr>
            <p:nvPr/>
          </p:nvSpPr>
          <p:spPr bwMode="auto">
            <a:xfrm>
              <a:off x="2900" y="2405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6" name="Freeform 6101"/>
            <p:cNvSpPr>
              <a:spLocks/>
            </p:cNvSpPr>
            <p:nvPr/>
          </p:nvSpPr>
          <p:spPr bwMode="auto">
            <a:xfrm>
              <a:off x="2891" y="2406"/>
              <a:ext cx="8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5" y="17"/>
                  </a:move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7" name="Freeform 6102"/>
            <p:cNvSpPr>
              <a:spLocks/>
            </p:cNvSpPr>
            <p:nvPr/>
          </p:nvSpPr>
          <p:spPr bwMode="auto">
            <a:xfrm>
              <a:off x="2893" y="2407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1 w 11"/>
                <a:gd name="T27" fmla="*/ 0 h 15"/>
                <a:gd name="T28" fmla="*/ 1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9" y="9"/>
                  </a:moveTo>
                  <a:lnTo>
                    <a:pt x="11" y="6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8" name="Freeform 6103"/>
            <p:cNvSpPr>
              <a:spLocks/>
            </p:cNvSpPr>
            <p:nvPr/>
          </p:nvSpPr>
          <p:spPr bwMode="auto">
            <a:xfrm>
              <a:off x="2894" y="2408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1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99" name="Freeform 6104"/>
            <p:cNvSpPr>
              <a:spLocks/>
            </p:cNvSpPr>
            <p:nvPr/>
          </p:nvSpPr>
          <p:spPr bwMode="auto">
            <a:xfrm>
              <a:off x="2900" y="2404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0" name="Freeform 6105"/>
            <p:cNvSpPr>
              <a:spLocks/>
            </p:cNvSpPr>
            <p:nvPr/>
          </p:nvSpPr>
          <p:spPr bwMode="auto">
            <a:xfrm>
              <a:off x="2902" y="2405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1" name="Freeform 6106"/>
            <p:cNvSpPr>
              <a:spLocks/>
            </p:cNvSpPr>
            <p:nvPr/>
          </p:nvSpPr>
          <p:spPr bwMode="auto">
            <a:xfrm>
              <a:off x="2903" y="2407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2" name="Freeform 6107"/>
            <p:cNvSpPr>
              <a:spLocks/>
            </p:cNvSpPr>
            <p:nvPr/>
          </p:nvSpPr>
          <p:spPr bwMode="auto">
            <a:xfrm>
              <a:off x="2894" y="2408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3" name="Freeform 6108"/>
            <p:cNvSpPr>
              <a:spLocks/>
            </p:cNvSpPr>
            <p:nvPr/>
          </p:nvSpPr>
          <p:spPr bwMode="auto">
            <a:xfrm>
              <a:off x="2896" y="2408"/>
              <a:ext cx="5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0 h 14"/>
                <a:gd name="T8" fmla="*/ 1 w 10"/>
                <a:gd name="T9" fmla="*/ 0 h 14"/>
                <a:gd name="T10" fmla="*/ 1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9" y="9"/>
                  </a:move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4" name="Freeform 6109"/>
            <p:cNvSpPr>
              <a:spLocks/>
            </p:cNvSpPr>
            <p:nvPr/>
          </p:nvSpPr>
          <p:spPr bwMode="auto">
            <a:xfrm>
              <a:off x="2897" y="2410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5" name="Freeform 6110"/>
            <p:cNvSpPr>
              <a:spLocks/>
            </p:cNvSpPr>
            <p:nvPr/>
          </p:nvSpPr>
          <p:spPr bwMode="auto">
            <a:xfrm>
              <a:off x="2835" y="2371"/>
              <a:ext cx="79" cy="46"/>
            </a:xfrm>
            <a:custGeom>
              <a:avLst/>
              <a:gdLst>
                <a:gd name="T0" fmla="*/ 1 w 159"/>
                <a:gd name="T1" fmla="*/ 1 h 92"/>
                <a:gd name="T2" fmla="*/ 0 w 159"/>
                <a:gd name="T3" fmla="*/ 0 h 92"/>
                <a:gd name="T4" fmla="*/ 0 w 159"/>
                <a:gd name="T5" fmla="*/ 1 h 92"/>
                <a:gd name="T6" fmla="*/ 0 w 159"/>
                <a:gd name="T7" fmla="*/ 1 h 92"/>
                <a:gd name="T8" fmla="*/ 1 w 159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92"/>
                <a:gd name="T17" fmla="*/ 159 w 15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92">
                  <a:moveTo>
                    <a:pt x="159" y="20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3" y="92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" name="Freeform 6111"/>
            <p:cNvSpPr>
              <a:spLocks/>
            </p:cNvSpPr>
            <p:nvPr/>
          </p:nvSpPr>
          <p:spPr bwMode="auto">
            <a:xfrm>
              <a:off x="2851" y="2381"/>
              <a:ext cx="63" cy="54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0 h 110"/>
                <a:gd name="T4" fmla="*/ 0 w 126"/>
                <a:gd name="T5" fmla="*/ 0 h 110"/>
                <a:gd name="T6" fmla="*/ 1 w 126"/>
                <a:gd name="T7" fmla="*/ 0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7" name="Line 6112"/>
            <p:cNvSpPr>
              <a:spLocks noChangeShapeType="1"/>
            </p:cNvSpPr>
            <p:nvPr/>
          </p:nvSpPr>
          <p:spPr bwMode="auto">
            <a:xfrm flipV="1">
              <a:off x="2999" y="2512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" name="Freeform 6113"/>
            <p:cNvSpPr>
              <a:spLocks/>
            </p:cNvSpPr>
            <p:nvPr/>
          </p:nvSpPr>
          <p:spPr bwMode="auto">
            <a:xfrm>
              <a:off x="2998" y="2517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0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9" name="Freeform 6114"/>
            <p:cNvSpPr>
              <a:spLocks/>
            </p:cNvSpPr>
            <p:nvPr/>
          </p:nvSpPr>
          <p:spPr bwMode="auto">
            <a:xfrm>
              <a:off x="2999" y="2517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1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0" name="Freeform 6115"/>
            <p:cNvSpPr>
              <a:spLocks/>
            </p:cNvSpPr>
            <p:nvPr/>
          </p:nvSpPr>
          <p:spPr bwMode="auto">
            <a:xfrm>
              <a:off x="2987" y="2516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6" y="18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1" name="Freeform 6116"/>
            <p:cNvSpPr>
              <a:spLocks/>
            </p:cNvSpPr>
            <p:nvPr/>
          </p:nvSpPr>
          <p:spPr bwMode="auto">
            <a:xfrm>
              <a:off x="2989" y="2518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2" name="Freeform 6117"/>
            <p:cNvSpPr>
              <a:spLocks/>
            </p:cNvSpPr>
            <p:nvPr/>
          </p:nvSpPr>
          <p:spPr bwMode="auto">
            <a:xfrm>
              <a:off x="2989" y="2520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3" name="Freeform 6118"/>
            <p:cNvSpPr>
              <a:spLocks/>
            </p:cNvSpPr>
            <p:nvPr/>
          </p:nvSpPr>
          <p:spPr bwMode="auto">
            <a:xfrm>
              <a:off x="2980" y="2521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0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1 w 14"/>
                <a:gd name="T35" fmla="*/ 1 h 16"/>
                <a:gd name="T36" fmla="*/ 1 w 14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6"/>
                <a:gd name="T59" fmla="*/ 14 w 14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6">
                  <a:moveTo>
                    <a:pt x="5" y="16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4" name="Freeform 6119"/>
            <p:cNvSpPr>
              <a:spLocks/>
            </p:cNvSpPr>
            <p:nvPr/>
          </p:nvSpPr>
          <p:spPr bwMode="auto">
            <a:xfrm>
              <a:off x="2981" y="2522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0 w 10"/>
                <a:gd name="T19" fmla="*/ 1 h 14"/>
                <a:gd name="T20" fmla="*/ 0 w 10"/>
                <a:gd name="T21" fmla="*/ 1 h 14"/>
                <a:gd name="T22" fmla="*/ 0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1 w 1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4"/>
                <a:gd name="T53" fmla="*/ 10 w 1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4">
                  <a:moveTo>
                    <a:pt x="10" y="9"/>
                  </a:moveTo>
                  <a:lnTo>
                    <a:pt x="10" y="7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5" name="Freeform 6120"/>
            <p:cNvSpPr>
              <a:spLocks/>
            </p:cNvSpPr>
            <p:nvPr/>
          </p:nvSpPr>
          <p:spPr bwMode="auto">
            <a:xfrm>
              <a:off x="2983" y="2524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4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6" name="Freeform 6121"/>
            <p:cNvSpPr>
              <a:spLocks/>
            </p:cNvSpPr>
            <p:nvPr/>
          </p:nvSpPr>
          <p:spPr bwMode="auto">
            <a:xfrm>
              <a:off x="2989" y="2518"/>
              <a:ext cx="8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1 h 18"/>
                <a:gd name="T10" fmla="*/ 1 w 14"/>
                <a:gd name="T11" fmla="*/ 1 h 18"/>
                <a:gd name="T12" fmla="*/ 1 w 14"/>
                <a:gd name="T13" fmla="*/ 1 h 18"/>
                <a:gd name="T14" fmla="*/ 1 w 14"/>
                <a:gd name="T15" fmla="*/ 1 h 18"/>
                <a:gd name="T16" fmla="*/ 1 w 14"/>
                <a:gd name="T17" fmla="*/ 0 h 18"/>
                <a:gd name="T18" fmla="*/ 1 w 14"/>
                <a:gd name="T19" fmla="*/ 1 h 18"/>
                <a:gd name="T20" fmla="*/ 1 w 14"/>
                <a:gd name="T21" fmla="*/ 1 h 18"/>
                <a:gd name="T22" fmla="*/ 1 w 14"/>
                <a:gd name="T23" fmla="*/ 1 h 18"/>
                <a:gd name="T24" fmla="*/ 1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1 w 14"/>
                <a:gd name="T35" fmla="*/ 1 h 18"/>
                <a:gd name="T36" fmla="*/ 1 w 14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8"/>
                <a:gd name="T59" fmla="*/ 14 w 14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8">
                  <a:moveTo>
                    <a:pt x="5" y="18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7" name="Freeform 6122"/>
            <p:cNvSpPr>
              <a:spLocks/>
            </p:cNvSpPr>
            <p:nvPr/>
          </p:nvSpPr>
          <p:spPr bwMode="auto">
            <a:xfrm>
              <a:off x="2991" y="2520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1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9" y="9"/>
                  </a:move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8" name="Freeform 6123"/>
            <p:cNvSpPr>
              <a:spLocks/>
            </p:cNvSpPr>
            <p:nvPr/>
          </p:nvSpPr>
          <p:spPr bwMode="auto">
            <a:xfrm>
              <a:off x="2993" y="2522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19" name="Freeform 6124"/>
            <p:cNvSpPr>
              <a:spLocks/>
            </p:cNvSpPr>
            <p:nvPr/>
          </p:nvSpPr>
          <p:spPr bwMode="auto">
            <a:xfrm>
              <a:off x="2982" y="2523"/>
              <a:ext cx="8" cy="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0 w 17"/>
                <a:gd name="T25" fmla="*/ 0 h 17"/>
                <a:gd name="T26" fmla="*/ 0 w 17"/>
                <a:gd name="T27" fmla="*/ 0 h 17"/>
                <a:gd name="T28" fmla="*/ 0 w 17"/>
                <a:gd name="T29" fmla="*/ 0 h 17"/>
                <a:gd name="T30" fmla="*/ 0 w 17"/>
                <a:gd name="T31" fmla="*/ 0 h 17"/>
                <a:gd name="T32" fmla="*/ 0 w 17"/>
                <a:gd name="T33" fmla="*/ 0 h 17"/>
                <a:gd name="T34" fmla="*/ 0 w 17"/>
                <a:gd name="T35" fmla="*/ 0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17"/>
                  </a:move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0" name="Freeform 6125"/>
            <p:cNvSpPr>
              <a:spLocks/>
            </p:cNvSpPr>
            <p:nvPr/>
          </p:nvSpPr>
          <p:spPr bwMode="auto">
            <a:xfrm>
              <a:off x="2985" y="2524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1" name="Freeform 6126"/>
            <p:cNvSpPr>
              <a:spLocks/>
            </p:cNvSpPr>
            <p:nvPr/>
          </p:nvSpPr>
          <p:spPr bwMode="auto">
            <a:xfrm>
              <a:off x="2986" y="2525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2" name="Freeform 6127"/>
            <p:cNvSpPr>
              <a:spLocks/>
            </p:cNvSpPr>
            <p:nvPr/>
          </p:nvSpPr>
          <p:spPr bwMode="auto">
            <a:xfrm>
              <a:off x="2956" y="2537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0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6" y="18"/>
                  </a:moveTo>
                  <a:lnTo>
                    <a:pt x="2" y="17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3" name="Freeform 6128"/>
            <p:cNvSpPr>
              <a:spLocks/>
            </p:cNvSpPr>
            <p:nvPr/>
          </p:nvSpPr>
          <p:spPr bwMode="auto">
            <a:xfrm>
              <a:off x="2959" y="2539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0 w 10"/>
                <a:gd name="T21" fmla="*/ 1 h 14"/>
                <a:gd name="T22" fmla="*/ 0 w 10"/>
                <a:gd name="T23" fmla="*/ 1 h 14"/>
                <a:gd name="T24" fmla="*/ 0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1 w 1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4"/>
                <a:gd name="T53" fmla="*/ 10 w 1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4">
                  <a:moveTo>
                    <a:pt x="9" y="9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4" name="Freeform 6129"/>
            <p:cNvSpPr>
              <a:spLocks/>
            </p:cNvSpPr>
            <p:nvPr/>
          </p:nvSpPr>
          <p:spPr bwMode="auto">
            <a:xfrm>
              <a:off x="2960" y="2541"/>
              <a:ext cx="2" cy="3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w 6"/>
                <a:gd name="T15" fmla="*/ 0 h 8"/>
                <a:gd name="T16" fmla="*/ 0 w 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5" name="Freeform 6130"/>
            <p:cNvSpPr>
              <a:spLocks/>
            </p:cNvSpPr>
            <p:nvPr/>
          </p:nvSpPr>
          <p:spPr bwMode="auto">
            <a:xfrm>
              <a:off x="2971" y="2491"/>
              <a:ext cx="18" cy="31"/>
            </a:xfrm>
            <a:custGeom>
              <a:avLst/>
              <a:gdLst>
                <a:gd name="T0" fmla="*/ 1 w 34"/>
                <a:gd name="T1" fmla="*/ 1 h 62"/>
                <a:gd name="T2" fmla="*/ 0 w 34"/>
                <a:gd name="T3" fmla="*/ 0 h 62"/>
                <a:gd name="T4" fmla="*/ 0 w 34"/>
                <a:gd name="T5" fmla="*/ 1 h 62"/>
                <a:gd name="T6" fmla="*/ 1 w 34"/>
                <a:gd name="T7" fmla="*/ 1 h 62"/>
                <a:gd name="T8" fmla="*/ 1 w 34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2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4" y="62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6" name="Freeform 6131"/>
            <p:cNvSpPr>
              <a:spLocks/>
            </p:cNvSpPr>
            <p:nvPr/>
          </p:nvSpPr>
          <p:spPr bwMode="auto">
            <a:xfrm>
              <a:off x="3039" y="2487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0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1 w 14"/>
                <a:gd name="T35" fmla="*/ 0 h 17"/>
                <a:gd name="T36" fmla="*/ 1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5" y="17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7" name="Freeform 6132"/>
            <p:cNvSpPr>
              <a:spLocks/>
            </p:cNvSpPr>
            <p:nvPr/>
          </p:nvSpPr>
          <p:spPr bwMode="auto">
            <a:xfrm>
              <a:off x="3041" y="2488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8" name="Freeform 6133"/>
            <p:cNvSpPr>
              <a:spLocks/>
            </p:cNvSpPr>
            <p:nvPr/>
          </p:nvSpPr>
          <p:spPr bwMode="auto">
            <a:xfrm>
              <a:off x="3043" y="2489"/>
              <a:ext cx="2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0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29" name="Freeform 6134"/>
            <p:cNvSpPr>
              <a:spLocks/>
            </p:cNvSpPr>
            <p:nvPr/>
          </p:nvSpPr>
          <p:spPr bwMode="auto">
            <a:xfrm>
              <a:off x="3032" y="2490"/>
              <a:ext cx="8" cy="8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0 w 17"/>
                <a:gd name="T5" fmla="*/ 1 h 16"/>
                <a:gd name="T6" fmla="*/ 0 w 17"/>
                <a:gd name="T7" fmla="*/ 1 h 16"/>
                <a:gd name="T8" fmla="*/ 0 w 17"/>
                <a:gd name="T9" fmla="*/ 1 h 16"/>
                <a:gd name="T10" fmla="*/ 0 w 17"/>
                <a:gd name="T11" fmla="*/ 1 h 16"/>
                <a:gd name="T12" fmla="*/ 0 w 17"/>
                <a:gd name="T13" fmla="*/ 1 h 16"/>
                <a:gd name="T14" fmla="*/ 0 w 17"/>
                <a:gd name="T15" fmla="*/ 0 h 16"/>
                <a:gd name="T16" fmla="*/ 0 w 17"/>
                <a:gd name="T17" fmla="*/ 0 h 16"/>
                <a:gd name="T18" fmla="*/ 0 w 17"/>
                <a:gd name="T19" fmla="*/ 0 h 16"/>
                <a:gd name="T20" fmla="*/ 0 w 17"/>
                <a:gd name="T21" fmla="*/ 1 h 16"/>
                <a:gd name="T22" fmla="*/ 0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w 17"/>
                <a:gd name="T33" fmla="*/ 1 h 16"/>
                <a:gd name="T34" fmla="*/ 0 w 17"/>
                <a:gd name="T35" fmla="*/ 1 h 16"/>
                <a:gd name="T36" fmla="*/ 0 w 17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6"/>
                <a:gd name="T59" fmla="*/ 17 w 17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6">
                  <a:moveTo>
                    <a:pt x="6" y="16"/>
                  </a:move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0" name="Freeform 6135"/>
            <p:cNvSpPr>
              <a:spLocks/>
            </p:cNvSpPr>
            <p:nvPr/>
          </p:nvSpPr>
          <p:spPr bwMode="auto">
            <a:xfrm>
              <a:off x="3034" y="2491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1 w 11"/>
                <a:gd name="T27" fmla="*/ 0 h 15"/>
                <a:gd name="T28" fmla="*/ 1 w 11"/>
                <a:gd name="T29" fmla="*/ 0 h 15"/>
                <a:gd name="T30" fmla="*/ 1 w 11"/>
                <a:gd name="T31" fmla="*/ 0 h 15"/>
                <a:gd name="T32" fmla="*/ 1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11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1" name="Freeform 6136"/>
            <p:cNvSpPr>
              <a:spLocks/>
            </p:cNvSpPr>
            <p:nvPr/>
          </p:nvSpPr>
          <p:spPr bwMode="auto">
            <a:xfrm>
              <a:off x="3035" y="2493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2" name="Freeform 6137"/>
            <p:cNvSpPr>
              <a:spLocks/>
            </p:cNvSpPr>
            <p:nvPr/>
          </p:nvSpPr>
          <p:spPr bwMode="auto">
            <a:xfrm>
              <a:off x="3042" y="2489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0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1 h 16"/>
                <a:gd name="T14" fmla="*/ 1 w 16"/>
                <a:gd name="T15" fmla="*/ 0 h 16"/>
                <a:gd name="T16" fmla="*/ 1 w 16"/>
                <a:gd name="T17" fmla="*/ 0 h 16"/>
                <a:gd name="T18" fmla="*/ 1 w 16"/>
                <a:gd name="T19" fmla="*/ 0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6"/>
                <a:gd name="T59" fmla="*/ 16 w 16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6">
                  <a:moveTo>
                    <a:pt x="6" y="16"/>
                  </a:move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3" name="Freeform 6138"/>
            <p:cNvSpPr>
              <a:spLocks/>
            </p:cNvSpPr>
            <p:nvPr/>
          </p:nvSpPr>
          <p:spPr bwMode="auto">
            <a:xfrm>
              <a:off x="3043" y="2489"/>
              <a:ext cx="7" cy="8"/>
            </a:xfrm>
            <a:custGeom>
              <a:avLst/>
              <a:gdLst>
                <a:gd name="T0" fmla="*/ 1 w 12"/>
                <a:gd name="T1" fmla="*/ 1 h 14"/>
                <a:gd name="T2" fmla="*/ 1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0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0 w 12"/>
                <a:gd name="T21" fmla="*/ 1 h 14"/>
                <a:gd name="T22" fmla="*/ 1 w 12"/>
                <a:gd name="T23" fmla="*/ 1 h 14"/>
                <a:gd name="T24" fmla="*/ 1 w 12"/>
                <a:gd name="T25" fmla="*/ 1 h 14"/>
                <a:gd name="T26" fmla="*/ 1 w 12"/>
                <a:gd name="T27" fmla="*/ 1 h 14"/>
                <a:gd name="T28" fmla="*/ 1 w 12"/>
                <a:gd name="T29" fmla="*/ 1 h 14"/>
                <a:gd name="T30" fmla="*/ 1 w 12"/>
                <a:gd name="T31" fmla="*/ 1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1" y="9"/>
                  </a:moveTo>
                  <a:lnTo>
                    <a:pt x="12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4" name="Freeform 6139"/>
            <p:cNvSpPr>
              <a:spLocks/>
            </p:cNvSpPr>
            <p:nvPr/>
          </p:nvSpPr>
          <p:spPr bwMode="auto">
            <a:xfrm>
              <a:off x="3045" y="2491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1 h 8"/>
                <a:gd name="T4" fmla="*/ 1 w 6"/>
                <a:gd name="T5" fmla="*/ 0 h 8"/>
                <a:gd name="T6" fmla="*/ 1 w 6"/>
                <a:gd name="T7" fmla="*/ 0 h 8"/>
                <a:gd name="T8" fmla="*/ 1 w 6"/>
                <a:gd name="T9" fmla="*/ 1 h 8"/>
                <a:gd name="T10" fmla="*/ 0 w 6"/>
                <a:gd name="T11" fmla="*/ 1 h 8"/>
                <a:gd name="T12" fmla="*/ 1 w 6"/>
                <a:gd name="T13" fmla="*/ 1 h 8"/>
                <a:gd name="T14" fmla="*/ 1 w 6"/>
                <a:gd name="T15" fmla="*/ 1 h 8"/>
                <a:gd name="T16" fmla="*/ 1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5" name="Freeform 6140"/>
            <p:cNvSpPr>
              <a:spLocks/>
            </p:cNvSpPr>
            <p:nvPr/>
          </p:nvSpPr>
          <p:spPr bwMode="auto">
            <a:xfrm>
              <a:off x="3035" y="2492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0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1 w 14"/>
                <a:gd name="T35" fmla="*/ 1 h 16"/>
                <a:gd name="T36" fmla="*/ 1 w 14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6"/>
                <a:gd name="T59" fmla="*/ 14 w 14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6">
                  <a:moveTo>
                    <a:pt x="5" y="16"/>
                  </a:move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6" name="Freeform 6141"/>
            <p:cNvSpPr>
              <a:spLocks/>
            </p:cNvSpPr>
            <p:nvPr/>
          </p:nvSpPr>
          <p:spPr bwMode="auto">
            <a:xfrm>
              <a:off x="3037" y="2493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1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9" y="11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7" name="Freeform 6142"/>
            <p:cNvSpPr>
              <a:spLocks/>
            </p:cNvSpPr>
            <p:nvPr/>
          </p:nvSpPr>
          <p:spPr bwMode="auto">
            <a:xfrm>
              <a:off x="3039" y="2495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8" name="Freeform 6143"/>
            <p:cNvSpPr>
              <a:spLocks/>
            </p:cNvSpPr>
            <p:nvPr/>
          </p:nvSpPr>
          <p:spPr bwMode="auto">
            <a:xfrm>
              <a:off x="2971" y="2453"/>
              <a:ext cx="85" cy="48"/>
            </a:xfrm>
            <a:custGeom>
              <a:avLst/>
              <a:gdLst>
                <a:gd name="T0" fmla="*/ 2 w 169"/>
                <a:gd name="T1" fmla="*/ 0 h 97"/>
                <a:gd name="T2" fmla="*/ 2 w 169"/>
                <a:gd name="T3" fmla="*/ 0 h 97"/>
                <a:gd name="T4" fmla="*/ 0 w 169"/>
                <a:gd name="T5" fmla="*/ 0 h 97"/>
                <a:gd name="T6" fmla="*/ 1 w 169"/>
                <a:gd name="T7" fmla="*/ 0 h 97"/>
                <a:gd name="T8" fmla="*/ 2 w 16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97"/>
                <a:gd name="T17" fmla="*/ 169 w 16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97">
                  <a:moveTo>
                    <a:pt x="169" y="20"/>
                  </a:moveTo>
                  <a:lnTo>
                    <a:pt x="135" y="0"/>
                  </a:lnTo>
                  <a:lnTo>
                    <a:pt x="0" y="77"/>
                  </a:lnTo>
                  <a:lnTo>
                    <a:pt x="34" y="97"/>
                  </a:lnTo>
                  <a:lnTo>
                    <a:pt x="169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39" name="Freeform 6144"/>
            <p:cNvSpPr>
              <a:spLocks/>
            </p:cNvSpPr>
            <p:nvPr/>
          </p:nvSpPr>
          <p:spPr bwMode="auto">
            <a:xfrm>
              <a:off x="2989" y="2462"/>
              <a:ext cx="68" cy="60"/>
            </a:xfrm>
            <a:custGeom>
              <a:avLst/>
              <a:gdLst>
                <a:gd name="T0" fmla="*/ 1 w 137"/>
                <a:gd name="T1" fmla="*/ 0 h 119"/>
                <a:gd name="T2" fmla="*/ 0 w 137"/>
                <a:gd name="T3" fmla="*/ 1 h 119"/>
                <a:gd name="T4" fmla="*/ 0 w 137"/>
                <a:gd name="T5" fmla="*/ 1 h 119"/>
                <a:gd name="T6" fmla="*/ 1 w 137"/>
                <a:gd name="T7" fmla="*/ 1 h 119"/>
                <a:gd name="T8" fmla="*/ 1 w 137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19"/>
                <a:gd name="T17" fmla="*/ 137 w 137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19">
                  <a:moveTo>
                    <a:pt x="137" y="0"/>
                  </a:moveTo>
                  <a:lnTo>
                    <a:pt x="0" y="77"/>
                  </a:lnTo>
                  <a:lnTo>
                    <a:pt x="0" y="119"/>
                  </a:lnTo>
                  <a:lnTo>
                    <a:pt x="137" y="3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0" name="Freeform 6145"/>
            <p:cNvSpPr>
              <a:spLocks/>
            </p:cNvSpPr>
            <p:nvPr/>
          </p:nvSpPr>
          <p:spPr bwMode="auto">
            <a:xfrm>
              <a:off x="2944" y="2525"/>
              <a:ext cx="9" cy="8"/>
            </a:xfrm>
            <a:custGeom>
              <a:avLst/>
              <a:gdLst>
                <a:gd name="T0" fmla="*/ 0 w 20"/>
                <a:gd name="T1" fmla="*/ 0 h 14"/>
                <a:gd name="T2" fmla="*/ 0 w 20"/>
                <a:gd name="T3" fmla="*/ 1 h 14"/>
                <a:gd name="T4" fmla="*/ 0 w 20"/>
                <a:gd name="T5" fmla="*/ 1 h 14"/>
                <a:gd name="T6" fmla="*/ 0 w 20"/>
                <a:gd name="T7" fmla="*/ 1 h 14"/>
                <a:gd name="T8" fmla="*/ 0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14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2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1" name="Freeform 6146"/>
            <p:cNvSpPr>
              <a:spLocks/>
            </p:cNvSpPr>
            <p:nvPr/>
          </p:nvSpPr>
          <p:spPr bwMode="auto">
            <a:xfrm>
              <a:off x="2943" y="2529"/>
              <a:ext cx="2" cy="10"/>
            </a:xfrm>
            <a:custGeom>
              <a:avLst/>
              <a:gdLst>
                <a:gd name="T0" fmla="*/ 0 w 6"/>
                <a:gd name="T1" fmla="*/ 1 h 20"/>
                <a:gd name="T2" fmla="*/ 0 w 6"/>
                <a:gd name="T3" fmla="*/ 1 h 20"/>
                <a:gd name="T4" fmla="*/ 0 w 6"/>
                <a:gd name="T5" fmla="*/ 1 h 20"/>
                <a:gd name="T6" fmla="*/ 0 w 6"/>
                <a:gd name="T7" fmla="*/ 0 h 20"/>
                <a:gd name="T8" fmla="*/ 0 w 6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0" y="14"/>
                  </a:moveTo>
                  <a:lnTo>
                    <a:pt x="6" y="20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2" name="Freeform 6147"/>
            <p:cNvSpPr>
              <a:spLocks/>
            </p:cNvSpPr>
            <p:nvPr/>
          </p:nvSpPr>
          <p:spPr bwMode="auto">
            <a:xfrm>
              <a:off x="2940" y="2536"/>
              <a:ext cx="14" cy="9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9"/>
                <a:gd name="T23" fmla="*/ 29 w 2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9">
                  <a:moveTo>
                    <a:pt x="0" y="4"/>
                  </a:moveTo>
                  <a:lnTo>
                    <a:pt x="12" y="13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3" name="Freeform 6148"/>
            <p:cNvSpPr>
              <a:spLocks/>
            </p:cNvSpPr>
            <p:nvPr/>
          </p:nvSpPr>
          <p:spPr bwMode="auto">
            <a:xfrm>
              <a:off x="2967" y="2531"/>
              <a:ext cx="12" cy="7"/>
            </a:xfrm>
            <a:custGeom>
              <a:avLst/>
              <a:gdLst>
                <a:gd name="T0" fmla="*/ 1 w 23"/>
                <a:gd name="T1" fmla="*/ 0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18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23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4" name="Freeform 6149"/>
            <p:cNvSpPr>
              <a:spLocks/>
            </p:cNvSpPr>
            <p:nvPr/>
          </p:nvSpPr>
          <p:spPr bwMode="auto">
            <a:xfrm>
              <a:off x="2971" y="2533"/>
              <a:ext cx="8" cy="7"/>
            </a:xfrm>
            <a:custGeom>
              <a:avLst/>
              <a:gdLst>
                <a:gd name="T0" fmla="*/ 1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1 w 16"/>
                <a:gd name="T7" fmla="*/ 0 h 15"/>
                <a:gd name="T8" fmla="*/ 1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4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5" name="Freeform 6150"/>
            <p:cNvSpPr>
              <a:spLocks/>
            </p:cNvSpPr>
            <p:nvPr/>
          </p:nvSpPr>
          <p:spPr bwMode="auto">
            <a:xfrm>
              <a:off x="2967" y="2536"/>
              <a:ext cx="4" cy="4"/>
            </a:xfrm>
            <a:custGeom>
              <a:avLst/>
              <a:gdLst>
                <a:gd name="T0" fmla="*/ 0 w 7"/>
                <a:gd name="T1" fmla="*/ 1 h 8"/>
                <a:gd name="T2" fmla="*/ 1 w 7"/>
                <a:gd name="T3" fmla="*/ 1 h 8"/>
                <a:gd name="T4" fmla="*/ 1 w 7"/>
                <a:gd name="T5" fmla="*/ 1 h 8"/>
                <a:gd name="T6" fmla="*/ 0 w 7"/>
                <a:gd name="T7" fmla="*/ 0 h 8"/>
                <a:gd name="T8" fmla="*/ 0 w 7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4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6" name="Freeform 6151"/>
            <p:cNvSpPr>
              <a:spLocks/>
            </p:cNvSpPr>
            <p:nvPr/>
          </p:nvSpPr>
          <p:spPr bwMode="auto">
            <a:xfrm>
              <a:off x="2959" y="2502"/>
              <a:ext cx="24" cy="14"/>
            </a:xfrm>
            <a:custGeom>
              <a:avLst/>
              <a:gdLst>
                <a:gd name="T0" fmla="*/ 1 w 48"/>
                <a:gd name="T1" fmla="*/ 0 h 29"/>
                <a:gd name="T2" fmla="*/ 0 w 48"/>
                <a:gd name="T3" fmla="*/ 0 h 29"/>
                <a:gd name="T4" fmla="*/ 1 w 48"/>
                <a:gd name="T5" fmla="*/ 0 h 29"/>
                <a:gd name="T6" fmla="*/ 1 w 48"/>
                <a:gd name="T7" fmla="*/ 0 h 29"/>
                <a:gd name="T8" fmla="*/ 1 w 4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"/>
                <a:gd name="T17" fmla="*/ 48 w 4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">
                  <a:moveTo>
                    <a:pt x="16" y="0"/>
                  </a:moveTo>
                  <a:lnTo>
                    <a:pt x="0" y="11"/>
                  </a:lnTo>
                  <a:lnTo>
                    <a:pt x="32" y="29"/>
                  </a:lnTo>
                  <a:lnTo>
                    <a:pt x="48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7" name="Freeform 6152"/>
            <p:cNvSpPr>
              <a:spLocks/>
            </p:cNvSpPr>
            <p:nvPr/>
          </p:nvSpPr>
          <p:spPr bwMode="auto">
            <a:xfrm>
              <a:off x="2975" y="2511"/>
              <a:ext cx="8" cy="23"/>
            </a:xfrm>
            <a:custGeom>
              <a:avLst/>
              <a:gdLst>
                <a:gd name="T0" fmla="*/ 1 w 16"/>
                <a:gd name="T1" fmla="*/ 0 h 47"/>
                <a:gd name="T2" fmla="*/ 0 w 16"/>
                <a:gd name="T3" fmla="*/ 0 h 47"/>
                <a:gd name="T4" fmla="*/ 0 w 16"/>
                <a:gd name="T5" fmla="*/ 0 h 47"/>
                <a:gd name="T6" fmla="*/ 1 w 16"/>
                <a:gd name="T7" fmla="*/ 0 h 47"/>
                <a:gd name="T8" fmla="*/ 1 w 1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7"/>
                <a:gd name="T17" fmla="*/ 16 w 1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7">
                  <a:moveTo>
                    <a:pt x="16" y="36"/>
                  </a:moveTo>
                  <a:lnTo>
                    <a:pt x="0" y="47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8" name="Freeform 6153"/>
            <p:cNvSpPr>
              <a:spLocks/>
            </p:cNvSpPr>
            <p:nvPr/>
          </p:nvSpPr>
          <p:spPr bwMode="auto">
            <a:xfrm>
              <a:off x="2959" y="2507"/>
              <a:ext cx="16" cy="27"/>
            </a:xfrm>
            <a:custGeom>
              <a:avLst/>
              <a:gdLst>
                <a:gd name="T0" fmla="*/ 0 w 32"/>
                <a:gd name="T1" fmla="*/ 1 h 54"/>
                <a:gd name="T2" fmla="*/ 1 w 32"/>
                <a:gd name="T3" fmla="*/ 1 h 54"/>
                <a:gd name="T4" fmla="*/ 1 w 32"/>
                <a:gd name="T5" fmla="*/ 1 h 54"/>
                <a:gd name="T6" fmla="*/ 0 w 32"/>
                <a:gd name="T7" fmla="*/ 0 h 54"/>
                <a:gd name="T8" fmla="*/ 0 w 32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0" y="36"/>
                  </a:moveTo>
                  <a:lnTo>
                    <a:pt x="32" y="54"/>
                  </a:lnTo>
                  <a:lnTo>
                    <a:pt x="32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49" name="Freeform 6154"/>
            <p:cNvSpPr>
              <a:spLocks/>
            </p:cNvSpPr>
            <p:nvPr/>
          </p:nvSpPr>
          <p:spPr bwMode="auto">
            <a:xfrm>
              <a:off x="2955" y="2512"/>
              <a:ext cx="18" cy="12"/>
            </a:xfrm>
            <a:custGeom>
              <a:avLst/>
              <a:gdLst>
                <a:gd name="T0" fmla="*/ 1 w 36"/>
                <a:gd name="T1" fmla="*/ 0 h 23"/>
                <a:gd name="T2" fmla="*/ 0 w 36"/>
                <a:gd name="T3" fmla="*/ 1 h 23"/>
                <a:gd name="T4" fmla="*/ 1 w 36"/>
                <a:gd name="T5" fmla="*/ 1 h 23"/>
                <a:gd name="T6" fmla="*/ 1 w 36"/>
                <a:gd name="T7" fmla="*/ 1 h 23"/>
                <a:gd name="T8" fmla="*/ 1 w 36"/>
                <a:gd name="T9" fmla="*/ 1 h 23"/>
                <a:gd name="T10" fmla="*/ 1 w 3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23"/>
                <a:gd name="T20" fmla="*/ 36 w 3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23">
                  <a:moveTo>
                    <a:pt x="11" y="0"/>
                  </a:moveTo>
                  <a:lnTo>
                    <a:pt x="0" y="7"/>
                  </a:lnTo>
                  <a:lnTo>
                    <a:pt x="6" y="18"/>
                  </a:lnTo>
                  <a:lnTo>
                    <a:pt x="24" y="23"/>
                  </a:lnTo>
                  <a:lnTo>
                    <a:pt x="36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0" name="Freeform 6155"/>
            <p:cNvSpPr>
              <a:spLocks/>
            </p:cNvSpPr>
            <p:nvPr/>
          </p:nvSpPr>
          <p:spPr bwMode="auto">
            <a:xfrm>
              <a:off x="2964" y="2519"/>
              <a:ext cx="9" cy="20"/>
            </a:xfrm>
            <a:custGeom>
              <a:avLst/>
              <a:gdLst>
                <a:gd name="T0" fmla="*/ 1 w 18"/>
                <a:gd name="T1" fmla="*/ 1 h 40"/>
                <a:gd name="T2" fmla="*/ 1 w 18"/>
                <a:gd name="T3" fmla="*/ 1 h 40"/>
                <a:gd name="T4" fmla="*/ 0 w 18"/>
                <a:gd name="T5" fmla="*/ 1 h 40"/>
                <a:gd name="T6" fmla="*/ 1 w 18"/>
                <a:gd name="T7" fmla="*/ 1 h 40"/>
                <a:gd name="T8" fmla="*/ 1 w 18"/>
                <a:gd name="T9" fmla="*/ 0 h 40"/>
                <a:gd name="T10" fmla="*/ 1 w 18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"/>
                <a:gd name="T20" fmla="*/ 18 w 1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">
                  <a:moveTo>
                    <a:pt x="18" y="29"/>
                  </a:moveTo>
                  <a:lnTo>
                    <a:pt x="2" y="40"/>
                  </a:lnTo>
                  <a:lnTo>
                    <a:pt x="0" y="18"/>
                  </a:lnTo>
                  <a:lnTo>
                    <a:pt x="6" y="9"/>
                  </a:lnTo>
                  <a:lnTo>
                    <a:pt x="18" y="0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1" name="Freeform 6156"/>
            <p:cNvSpPr>
              <a:spLocks/>
            </p:cNvSpPr>
            <p:nvPr/>
          </p:nvSpPr>
          <p:spPr bwMode="auto">
            <a:xfrm>
              <a:off x="2953" y="2528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25" y="22"/>
                  </a:moveTo>
                  <a:lnTo>
                    <a:pt x="22" y="16"/>
                  </a:lnTo>
                  <a:lnTo>
                    <a:pt x="11" y="20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23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2" name="Freeform 6157"/>
            <p:cNvSpPr>
              <a:spLocks/>
            </p:cNvSpPr>
            <p:nvPr/>
          </p:nvSpPr>
          <p:spPr bwMode="auto">
            <a:xfrm>
              <a:off x="2944" y="2530"/>
              <a:ext cx="10" cy="13"/>
            </a:xfrm>
            <a:custGeom>
              <a:avLst/>
              <a:gdLst>
                <a:gd name="T0" fmla="*/ 0 w 20"/>
                <a:gd name="T1" fmla="*/ 0 h 27"/>
                <a:gd name="T2" fmla="*/ 1 w 20"/>
                <a:gd name="T3" fmla="*/ 0 h 27"/>
                <a:gd name="T4" fmla="*/ 1 w 20"/>
                <a:gd name="T5" fmla="*/ 0 h 27"/>
                <a:gd name="T6" fmla="*/ 1 w 20"/>
                <a:gd name="T7" fmla="*/ 0 h 27"/>
                <a:gd name="T8" fmla="*/ 1 w 20"/>
                <a:gd name="T9" fmla="*/ 0 h 27"/>
                <a:gd name="T10" fmla="*/ 0 w 2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0" y="18"/>
                  </a:moveTo>
                  <a:lnTo>
                    <a:pt x="16" y="27"/>
                  </a:lnTo>
                  <a:lnTo>
                    <a:pt x="20" y="9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3" name="Freeform 6158"/>
            <p:cNvSpPr>
              <a:spLocks/>
            </p:cNvSpPr>
            <p:nvPr/>
          </p:nvSpPr>
          <p:spPr bwMode="auto">
            <a:xfrm>
              <a:off x="2955" y="2533"/>
              <a:ext cx="10" cy="6"/>
            </a:xfrm>
            <a:custGeom>
              <a:avLst/>
              <a:gdLst>
                <a:gd name="T0" fmla="*/ 1 w 20"/>
                <a:gd name="T1" fmla="*/ 0 h 13"/>
                <a:gd name="T2" fmla="*/ 0 w 20"/>
                <a:gd name="T3" fmla="*/ 0 h 13"/>
                <a:gd name="T4" fmla="*/ 1 w 20"/>
                <a:gd name="T5" fmla="*/ 0 h 13"/>
                <a:gd name="T6" fmla="*/ 1 w 20"/>
                <a:gd name="T7" fmla="*/ 0 h 13"/>
                <a:gd name="T8" fmla="*/ 1 w 2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3"/>
                <a:gd name="T17" fmla="*/ 20 w 2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3">
                  <a:moveTo>
                    <a:pt x="17" y="0"/>
                  </a:moveTo>
                  <a:lnTo>
                    <a:pt x="0" y="11"/>
                  </a:lnTo>
                  <a:lnTo>
                    <a:pt x="6" y="13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4" name="Freeform 6159"/>
            <p:cNvSpPr>
              <a:spLocks/>
            </p:cNvSpPr>
            <p:nvPr/>
          </p:nvSpPr>
          <p:spPr bwMode="auto">
            <a:xfrm>
              <a:off x="2957" y="2534"/>
              <a:ext cx="9" cy="9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1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1 h 18"/>
                <a:gd name="T12" fmla="*/ 1 w 18"/>
                <a:gd name="T13" fmla="*/ 1 h 18"/>
                <a:gd name="T14" fmla="*/ 1 w 18"/>
                <a:gd name="T15" fmla="*/ 0 h 18"/>
                <a:gd name="T16" fmla="*/ 1 w 18"/>
                <a:gd name="T17" fmla="*/ 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8"/>
                <a:gd name="T29" fmla="*/ 18 w 1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8">
                  <a:moveTo>
                    <a:pt x="18" y="9"/>
                  </a:moveTo>
                  <a:lnTo>
                    <a:pt x="16" y="11"/>
                  </a:lnTo>
                  <a:lnTo>
                    <a:pt x="13" y="3"/>
                  </a:lnTo>
                  <a:lnTo>
                    <a:pt x="4" y="9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9"/>
                  </a:lnTo>
                  <a:lnTo>
                    <a:pt x="16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5" name="Freeform 6160"/>
            <p:cNvSpPr>
              <a:spLocks/>
            </p:cNvSpPr>
            <p:nvPr/>
          </p:nvSpPr>
          <p:spPr bwMode="auto">
            <a:xfrm>
              <a:off x="2953" y="2538"/>
              <a:ext cx="5" cy="5"/>
            </a:xfrm>
            <a:custGeom>
              <a:avLst/>
              <a:gdLst>
                <a:gd name="T0" fmla="*/ 0 w 9"/>
                <a:gd name="T1" fmla="*/ 0 h 11"/>
                <a:gd name="T2" fmla="*/ 1 w 9"/>
                <a:gd name="T3" fmla="*/ 0 h 11"/>
                <a:gd name="T4" fmla="*/ 1 w 9"/>
                <a:gd name="T5" fmla="*/ 0 h 11"/>
                <a:gd name="T6" fmla="*/ 1 w 9"/>
                <a:gd name="T7" fmla="*/ 0 h 11"/>
                <a:gd name="T8" fmla="*/ 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9"/>
                  </a:moveTo>
                  <a:lnTo>
                    <a:pt x="7" y="11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6" name="Freeform 6161"/>
            <p:cNvSpPr>
              <a:spLocks/>
            </p:cNvSpPr>
            <p:nvPr/>
          </p:nvSpPr>
          <p:spPr bwMode="auto">
            <a:xfrm>
              <a:off x="2966" y="2521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0 h 16"/>
                <a:gd name="T8" fmla="*/ 0 w 13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13" y="9"/>
                  </a:moveTo>
                  <a:lnTo>
                    <a:pt x="0" y="16"/>
                  </a:lnTo>
                  <a:lnTo>
                    <a:pt x="4" y="5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7" name="Freeform 6162"/>
            <p:cNvSpPr>
              <a:spLocks/>
            </p:cNvSpPr>
            <p:nvPr/>
          </p:nvSpPr>
          <p:spPr bwMode="auto">
            <a:xfrm>
              <a:off x="2948" y="2527"/>
              <a:ext cx="16" cy="7"/>
            </a:xfrm>
            <a:custGeom>
              <a:avLst/>
              <a:gdLst>
                <a:gd name="T0" fmla="*/ 0 w 32"/>
                <a:gd name="T1" fmla="*/ 0 h 15"/>
                <a:gd name="T2" fmla="*/ 1 w 32"/>
                <a:gd name="T3" fmla="*/ 0 h 15"/>
                <a:gd name="T4" fmla="*/ 1 w 32"/>
                <a:gd name="T5" fmla="*/ 0 h 15"/>
                <a:gd name="T6" fmla="*/ 1 w 32"/>
                <a:gd name="T7" fmla="*/ 0 h 15"/>
                <a:gd name="T8" fmla="*/ 0 w 3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0" y="11"/>
                  </a:moveTo>
                  <a:lnTo>
                    <a:pt x="13" y="15"/>
                  </a:lnTo>
                  <a:lnTo>
                    <a:pt x="32" y="2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8" name="Freeform 6163"/>
            <p:cNvSpPr>
              <a:spLocks/>
            </p:cNvSpPr>
            <p:nvPr/>
          </p:nvSpPr>
          <p:spPr bwMode="auto">
            <a:xfrm>
              <a:off x="2945" y="2522"/>
              <a:ext cx="10" cy="11"/>
            </a:xfrm>
            <a:custGeom>
              <a:avLst/>
              <a:gdLst>
                <a:gd name="T0" fmla="*/ 1 w 19"/>
                <a:gd name="T1" fmla="*/ 1 h 21"/>
                <a:gd name="T2" fmla="*/ 1 w 19"/>
                <a:gd name="T3" fmla="*/ 0 h 21"/>
                <a:gd name="T4" fmla="*/ 0 w 19"/>
                <a:gd name="T5" fmla="*/ 1 h 21"/>
                <a:gd name="T6" fmla="*/ 1 w 19"/>
                <a:gd name="T7" fmla="*/ 1 h 21"/>
                <a:gd name="T8" fmla="*/ 1 w 19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9" y="1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59" name="Freeform 6164"/>
            <p:cNvSpPr>
              <a:spLocks/>
            </p:cNvSpPr>
            <p:nvPr/>
          </p:nvSpPr>
          <p:spPr bwMode="auto">
            <a:xfrm>
              <a:off x="2953" y="2516"/>
              <a:ext cx="5" cy="11"/>
            </a:xfrm>
            <a:custGeom>
              <a:avLst/>
              <a:gdLst>
                <a:gd name="T0" fmla="*/ 1 w 9"/>
                <a:gd name="T1" fmla="*/ 0 h 23"/>
                <a:gd name="T2" fmla="*/ 1 w 9"/>
                <a:gd name="T3" fmla="*/ 0 h 23"/>
                <a:gd name="T4" fmla="*/ 0 w 9"/>
                <a:gd name="T5" fmla="*/ 0 h 23"/>
                <a:gd name="T6" fmla="*/ 1 w 9"/>
                <a:gd name="T7" fmla="*/ 0 h 23"/>
                <a:gd name="T8" fmla="*/ 1 w 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3"/>
                <a:gd name="T17" fmla="*/ 9 w 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3">
                  <a:moveTo>
                    <a:pt x="9" y="11"/>
                  </a:moveTo>
                  <a:lnTo>
                    <a:pt x="3" y="0"/>
                  </a:lnTo>
                  <a:lnTo>
                    <a:pt x="0" y="13"/>
                  </a:lnTo>
                  <a:lnTo>
                    <a:pt x="3" y="2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0" name="Freeform 6165"/>
            <p:cNvSpPr>
              <a:spLocks/>
            </p:cNvSpPr>
            <p:nvPr/>
          </p:nvSpPr>
          <p:spPr bwMode="auto">
            <a:xfrm>
              <a:off x="2955" y="2521"/>
              <a:ext cx="12" cy="7"/>
            </a:xfrm>
            <a:custGeom>
              <a:avLst/>
              <a:gdLst>
                <a:gd name="T0" fmla="*/ 0 w 24"/>
                <a:gd name="T1" fmla="*/ 1 h 14"/>
                <a:gd name="T2" fmla="*/ 1 w 24"/>
                <a:gd name="T3" fmla="*/ 1 h 14"/>
                <a:gd name="T4" fmla="*/ 1 w 24"/>
                <a:gd name="T5" fmla="*/ 1 h 14"/>
                <a:gd name="T6" fmla="*/ 1 w 24"/>
                <a:gd name="T7" fmla="*/ 0 h 14"/>
                <a:gd name="T8" fmla="*/ 0 w 2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0" y="12"/>
                  </a:moveTo>
                  <a:lnTo>
                    <a:pt x="18" y="14"/>
                  </a:lnTo>
                  <a:lnTo>
                    <a:pt x="24" y="5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1" name="Freeform 6166"/>
            <p:cNvSpPr>
              <a:spLocks/>
            </p:cNvSpPr>
            <p:nvPr/>
          </p:nvSpPr>
          <p:spPr bwMode="auto">
            <a:xfrm>
              <a:off x="2940" y="2535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0 w 30"/>
                <a:gd name="T3" fmla="*/ 1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8"/>
                <a:gd name="T23" fmla="*/ 30 w 3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8">
                  <a:moveTo>
                    <a:pt x="3" y="0"/>
                  </a:moveTo>
                  <a:lnTo>
                    <a:pt x="0" y="1"/>
                  </a:lnTo>
                  <a:lnTo>
                    <a:pt x="12" y="10"/>
                  </a:lnTo>
                  <a:lnTo>
                    <a:pt x="29" y="18"/>
                  </a:lnTo>
                  <a:lnTo>
                    <a:pt x="30" y="16"/>
                  </a:lnTo>
                  <a:lnTo>
                    <a:pt x="14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2" name="Freeform 6167"/>
            <p:cNvSpPr>
              <a:spLocks/>
            </p:cNvSpPr>
            <p:nvPr/>
          </p:nvSpPr>
          <p:spPr bwMode="auto">
            <a:xfrm>
              <a:off x="2954" y="2543"/>
              <a:ext cx="1" cy="2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1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3" name="Freeform 6168"/>
            <p:cNvSpPr>
              <a:spLocks/>
            </p:cNvSpPr>
            <p:nvPr/>
          </p:nvSpPr>
          <p:spPr bwMode="auto">
            <a:xfrm>
              <a:off x="2944" y="2530"/>
              <a:ext cx="1" cy="3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1 h 5"/>
                <a:gd name="T4" fmla="*/ 0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0" y="2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4" name="Line 6169"/>
            <p:cNvSpPr>
              <a:spLocks noChangeShapeType="1"/>
            </p:cNvSpPr>
            <p:nvPr/>
          </p:nvSpPr>
          <p:spPr bwMode="auto">
            <a:xfrm flipV="1">
              <a:off x="3463" y="2603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5" name="Freeform 6170"/>
            <p:cNvSpPr>
              <a:spLocks/>
            </p:cNvSpPr>
            <p:nvPr/>
          </p:nvSpPr>
          <p:spPr bwMode="auto">
            <a:xfrm>
              <a:off x="3455" y="2619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0 h 22"/>
                <a:gd name="T16" fmla="*/ 1 w 20"/>
                <a:gd name="T17" fmla="*/ 0 h 22"/>
                <a:gd name="T18" fmla="*/ 1 w 20"/>
                <a:gd name="T19" fmla="*/ 0 h 22"/>
                <a:gd name="T20" fmla="*/ 1 w 20"/>
                <a:gd name="T21" fmla="*/ 1 h 22"/>
                <a:gd name="T22" fmla="*/ 1 w 20"/>
                <a:gd name="T23" fmla="*/ 1 h 22"/>
                <a:gd name="T24" fmla="*/ 0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2"/>
                <a:gd name="T59" fmla="*/ 20 w 2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2">
                  <a:moveTo>
                    <a:pt x="13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6" name="Freeform 6171"/>
            <p:cNvSpPr>
              <a:spLocks/>
            </p:cNvSpPr>
            <p:nvPr/>
          </p:nvSpPr>
          <p:spPr bwMode="auto">
            <a:xfrm>
              <a:off x="3455" y="2620"/>
              <a:ext cx="8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0 w 17"/>
                <a:gd name="T11" fmla="*/ 0 h 20"/>
                <a:gd name="T12" fmla="*/ 0 w 17"/>
                <a:gd name="T13" fmla="*/ 1 h 20"/>
                <a:gd name="T14" fmla="*/ 0 w 17"/>
                <a:gd name="T15" fmla="*/ 1 h 20"/>
                <a:gd name="T16" fmla="*/ 0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7" name="Freeform 6172"/>
            <p:cNvSpPr>
              <a:spLocks/>
            </p:cNvSpPr>
            <p:nvPr/>
          </p:nvSpPr>
          <p:spPr bwMode="auto">
            <a:xfrm>
              <a:off x="3479" y="2618"/>
              <a:ext cx="23" cy="25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0 h 51"/>
                <a:gd name="T4" fmla="*/ 0 w 47"/>
                <a:gd name="T5" fmla="*/ 0 h 51"/>
                <a:gd name="T6" fmla="*/ 0 w 47"/>
                <a:gd name="T7" fmla="*/ 0 h 51"/>
                <a:gd name="T8" fmla="*/ 0 w 47"/>
                <a:gd name="T9" fmla="*/ 0 h 51"/>
                <a:gd name="T10" fmla="*/ 0 w 47"/>
                <a:gd name="T11" fmla="*/ 0 h 51"/>
                <a:gd name="T12" fmla="*/ 0 w 47"/>
                <a:gd name="T13" fmla="*/ 0 h 51"/>
                <a:gd name="T14" fmla="*/ 0 w 47"/>
                <a:gd name="T15" fmla="*/ 0 h 51"/>
                <a:gd name="T16" fmla="*/ 0 w 47"/>
                <a:gd name="T17" fmla="*/ 0 h 51"/>
                <a:gd name="T18" fmla="*/ 0 w 47"/>
                <a:gd name="T19" fmla="*/ 0 h 51"/>
                <a:gd name="T20" fmla="*/ 0 w 47"/>
                <a:gd name="T21" fmla="*/ 0 h 51"/>
                <a:gd name="T22" fmla="*/ 0 w 47"/>
                <a:gd name="T23" fmla="*/ 0 h 51"/>
                <a:gd name="T24" fmla="*/ 0 w 47"/>
                <a:gd name="T25" fmla="*/ 0 h 51"/>
                <a:gd name="T26" fmla="*/ 0 w 47"/>
                <a:gd name="T27" fmla="*/ 0 h 51"/>
                <a:gd name="T28" fmla="*/ 0 w 47"/>
                <a:gd name="T29" fmla="*/ 0 h 51"/>
                <a:gd name="T30" fmla="*/ 0 w 47"/>
                <a:gd name="T31" fmla="*/ 0 h 51"/>
                <a:gd name="T32" fmla="*/ 0 w 47"/>
                <a:gd name="T33" fmla="*/ 0 h 51"/>
                <a:gd name="T34" fmla="*/ 0 w 47"/>
                <a:gd name="T35" fmla="*/ 0 h 51"/>
                <a:gd name="T36" fmla="*/ 0 w 47"/>
                <a:gd name="T37" fmla="*/ 0 h 51"/>
                <a:gd name="T38" fmla="*/ 0 w 47"/>
                <a:gd name="T39" fmla="*/ 0 h 51"/>
                <a:gd name="T40" fmla="*/ 0 w 47"/>
                <a:gd name="T41" fmla="*/ 0 h 51"/>
                <a:gd name="T42" fmla="*/ 0 w 47"/>
                <a:gd name="T43" fmla="*/ 0 h 51"/>
                <a:gd name="T44" fmla="*/ 0 w 47"/>
                <a:gd name="T45" fmla="*/ 0 h 51"/>
                <a:gd name="T46" fmla="*/ 0 w 47"/>
                <a:gd name="T47" fmla="*/ 0 h 51"/>
                <a:gd name="T48" fmla="*/ 0 w 47"/>
                <a:gd name="T49" fmla="*/ 0 h 51"/>
                <a:gd name="T50" fmla="*/ 0 w 47"/>
                <a:gd name="T51" fmla="*/ 0 h 51"/>
                <a:gd name="T52" fmla="*/ 0 w 47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1"/>
                <a:gd name="T83" fmla="*/ 47 w 47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1">
                  <a:moveTo>
                    <a:pt x="31" y="49"/>
                  </a:moveTo>
                  <a:lnTo>
                    <a:pt x="41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6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11" y="44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8" name="Freeform 6173"/>
            <p:cNvSpPr>
              <a:spLocks/>
            </p:cNvSpPr>
            <p:nvPr/>
          </p:nvSpPr>
          <p:spPr bwMode="auto">
            <a:xfrm>
              <a:off x="3479" y="2621"/>
              <a:ext cx="18" cy="22"/>
            </a:xfrm>
            <a:custGeom>
              <a:avLst/>
              <a:gdLst>
                <a:gd name="T0" fmla="*/ 1 w 36"/>
                <a:gd name="T1" fmla="*/ 0 h 45"/>
                <a:gd name="T2" fmla="*/ 1 w 36"/>
                <a:gd name="T3" fmla="*/ 0 h 45"/>
                <a:gd name="T4" fmla="*/ 1 w 36"/>
                <a:gd name="T5" fmla="*/ 0 h 45"/>
                <a:gd name="T6" fmla="*/ 0 w 36"/>
                <a:gd name="T7" fmla="*/ 0 h 45"/>
                <a:gd name="T8" fmla="*/ 1 w 36"/>
                <a:gd name="T9" fmla="*/ 0 h 45"/>
                <a:gd name="T10" fmla="*/ 1 w 36"/>
                <a:gd name="T11" fmla="*/ 0 h 45"/>
                <a:gd name="T12" fmla="*/ 1 w 36"/>
                <a:gd name="T13" fmla="*/ 0 h 45"/>
                <a:gd name="T14" fmla="*/ 1 w 36"/>
                <a:gd name="T15" fmla="*/ 0 h 45"/>
                <a:gd name="T16" fmla="*/ 1 w 36"/>
                <a:gd name="T17" fmla="*/ 0 h 45"/>
                <a:gd name="T18" fmla="*/ 1 w 36"/>
                <a:gd name="T19" fmla="*/ 0 h 45"/>
                <a:gd name="T20" fmla="*/ 1 w 36"/>
                <a:gd name="T21" fmla="*/ 0 h 45"/>
                <a:gd name="T22" fmla="*/ 1 w 36"/>
                <a:gd name="T23" fmla="*/ 0 h 45"/>
                <a:gd name="T24" fmla="*/ 1 w 36"/>
                <a:gd name="T25" fmla="*/ 0 h 45"/>
                <a:gd name="T26" fmla="*/ 1 w 36"/>
                <a:gd name="T27" fmla="*/ 0 h 45"/>
                <a:gd name="T28" fmla="*/ 1 w 36"/>
                <a:gd name="T29" fmla="*/ 0 h 45"/>
                <a:gd name="T30" fmla="*/ 1 w 36"/>
                <a:gd name="T31" fmla="*/ 0 h 45"/>
                <a:gd name="T32" fmla="*/ 1 w 36"/>
                <a:gd name="T33" fmla="*/ 0 h 45"/>
                <a:gd name="T34" fmla="*/ 1 w 36"/>
                <a:gd name="T35" fmla="*/ 0 h 45"/>
                <a:gd name="T36" fmla="*/ 1 w 36"/>
                <a:gd name="T37" fmla="*/ 0 h 45"/>
                <a:gd name="T38" fmla="*/ 1 w 36"/>
                <a:gd name="T39" fmla="*/ 0 h 45"/>
                <a:gd name="T40" fmla="*/ 1 w 36"/>
                <a:gd name="T41" fmla="*/ 0 h 45"/>
                <a:gd name="T42" fmla="*/ 1 w 36"/>
                <a:gd name="T43" fmla="*/ 0 h 45"/>
                <a:gd name="T44" fmla="*/ 1 w 36"/>
                <a:gd name="T45" fmla="*/ 0 h 45"/>
                <a:gd name="T46" fmla="*/ 1 w 36"/>
                <a:gd name="T47" fmla="*/ 0 h 45"/>
                <a:gd name="T48" fmla="*/ 1 w 36"/>
                <a:gd name="T49" fmla="*/ 0 h 45"/>
                <a:gd name="T50" fmla="*/ 1 w 36"/>
                <a:gd name="T51" fmla="*/ 0 h 45"/>
                <a:gd name="T52" fmla="*/ 1 w 36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45"/>
                <a:gd name="T83" fmla="*/ 36 w 36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45">
                  <a:moveTo>
                    <a:pt x="5" y="30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69" name="Freeform 6174"/>
            <p:cNvSpPr>
              <a:spLocks/>
            </p:cNvSpPr>
            <p:nvPr/>
          </p:nvSpPr>
          <p:spPr bwMode="auto">
            <a:xfrm>
              <a:off x="3484" y="2626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6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0" name="Freeform 6175"/>
            <p:cNvSpPr>
              <a:spLocks/>
            </p:cNvSpPr>
            <p:nvPr/>
          </p:nvSpPr>
          <p:spPr bwMode="auto">
            <a:xfrm>
              <a:off x="3500" y="2630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w 45"/>
                <a:gd name="T55" fmla="*/ 1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0"/>
                <a:gd name="T86" fmla="*/ 45 w 45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0">
                  <a:moveTo>
                    <a:pt x="31" y="48"/>
                  </a:moveTo>
                  <a:lnTo>
                    <a:pt x="42" y="43"/>
                  </a:lnTo>
                  <a:lnTo>
                    <a:pt x="44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1" name="Freeform 6176"/>
            <p:cNvSpPr>
              <a:spLocks/>
            </p:cNvSpPr>
            <p:nvPr/>
          </p:nvSpPr>
          <p:spPr bwMode="auto">
            <a:xfrm>
              <a:off x="3500" y="2633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3" y="20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2" name="Freeform 6177"/>
            <p:cNvSpPr>
              <a:spLocks/>
            </p:cNvSpPr>
            <p:nvPr/>
          </p:nvSpPr>
          <p:spPr bwMode="auto">
            <a:xfrm>
              <a:off x="3504" y="2639"/>
              <a:ext cx="8" cy="11"/>
            </a:xfrm>
            <a:custGeom>
              <a:avLst/>
              <a:gdLst>
                <a:gd name="T0" fmla="*/ 0 w 17"/>
                <a:gd name="T1" fmla="*/ 1 h 21"/>
                <a:gd name="T2" fmla="*/ 0 w 17"/>
                <a:gd name="T3" fmla="*/ 1 h 21"/>
                <a:gd name="T4" fmla="*/ 0 w 17"/>
                <a:gd name="T5" fmla="*/ 1 h 21"/>
                <a:gd name="T6" fmla="*/ 0 w 17"/>
                <a:gd name="T7" fmla="*/ 1 h 21"/>
                <a:gd name="T8" fmla="*/ 0 w 17"/>
                <a:gd name="T9" fmla="*/ 0 h 21"/>
                <a:gd name="T10" fmla="*/ 0 w 17"/>
                <a:gd name="T11" fmla="*/ 0 h 21"/>
                <a:gd name="T12" fmla="*/ 0 w 17"/>
                <a:gd name="T13" fmla="*/ 0 h 21"/>
                <a:gd name="T14" fmla="*/ 0 w 17"/>
                <a:gd name="T15" fmla="*/ 1 h 21"/>
                <a:gd name="T16" fmla="*/ 0 w 17"/>
                <a:gd name="T17" fmla="*/ 1 h 21"/>
                <a:gd name="T18" fmla="*/ 0 w 17"/>
                <a:gd name="T19" fmla="*/ 1 h 21"/>
                <a:gd name="T20" fmla="*/ 0 w 17"/>
                <a:gd name="T21" fmla="*/ 1 h 21"/>
                <a:gd name="T22" fmla="*/ 0 w 17"/>
                <a:gd name="T23" fmla="*/ 1 h 21"/>
                <a:gd name="T24" fmla="*/ 0 w 17"/>
                <a:gd name="T25" fmla="*/ 1 h 21"/>
                <a:gd name="T26" fmla="*/ 0 w 17"/>
                <a:gd name="T27" fmla="*/ 1 h 21"/>
                <a:gd name="T28" fmla="*/ 0 w 17"/>
                <a:gd name="T29" fmla="*/ 1 h 21"/>
                <a:gd name="T30" fmla="*/ 0 w 17"/>
                <a:gd name="T31" fmla="*/ 1 h 21"/>
                <a:gd name="T32" fmla="*/ 0 w 17"/>
                <a:gd name="T33" fmla="*/ 1 h 21"/>
                <a:gd name="T34" fmla="*/ 0 w 17"/>
                <a:gd name="T35" fmla="*/ 1 h 21"/>
                <a:gd name="T36" fmla="*/ 0 w 17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1"/>
                <a:gd name="T59" fmla="*/ 17 w 17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3" name="Freeform 6178"/>
            <p:cNvSpPr>
              <a:spLocks/>
            </p:cNvSpPr>
            <p:nvPr/>
          </p:nvSpPr>
          <p:spPr bwMode="auto">
            <a:xfrm>
              <a:off x="3470" y="2624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1 w 45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1"/>
                <a:gd name="T86" fmla="*/ 45 w 45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1">
                  <a:moveTo>
                    <a:pt x="31" y="49"/>
                  </a:moveTo>
                  <a:lnTo>
                    <a:pt x="41" y="43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4"/>
                  </a:lnTo>
                  <a:lnTo>
                    <a:pt x="11" y="43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4" name="Freeform 6179"/>
            <p:cNvSpPr>
              <a:spLocks/>
            </p:cNvSpPr>
            <p:nvPr/>
          </p:nvSpPr>
          <p:spPr bwMode="auto">
            <a:xfrm>
              <a:off x="3470" y="2626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8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5" name="Freeform 6180"/>
            <p:cNvSpPr>
              <a:spLocks/>
            </p:cNvSpPr>
            <p:nvPr/>
          </p:nvSpPr>
          <p:spPr bwMode="auto">
            <a:xfrm>
              <a:off x="3475" y="2632"/>
              <a:ext cx="9" cy="11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0 h 24"/>
                <a:gd name="T4" fmla="*/ 0 w 18"/>
                <a:gd name="T5" fmla="*/ 0 h 24"/>
                <a:gd name="T6" fmla="*/ 0 w 18"/>
                <a:gd name="T7" fmla="*/ 0 h 24"/>
                <a:gd name="T8" fmla="*/ 1 w 18"/>
                <a:gd name="T9" fmla="*/ 0 h 24"/>
                <a:gd name="T10" fmla="*/ 1 w 18"/>
                <a:gd name="T11" fmla="*/ 0 h 24"/>
                <a:gd name="T12" fmla="*/ 1 w 18"/>
                <a:gd name="T13" fmla="*/ 0 h 24"/>
                <a:gd name="T14" fmla="*/ 1 w 18"/>
                <a:gd name="T15" fmla="*/ 0 h 24"/>
                <a:gd name="T16" fmla="*/ 1 w 18"/>
                <a:gd name="T17" fmla="*/ 0 h 24"/>
                <a:gd name="T18" fmla="*/ 1 w 18"/>
                <a:gd name="T19" fmla="*/ 0 h 24"/>
                <a:gd name="T20" fmla="*/ 1 w 18"/>
                <a:gd name="T21" fmla="*/ 0 h 24"/>
                <a:gd name="T22" fmla="*/ 1 w 18"/>
                <a:gd name="T23" fmla="*/ 0 h 24"/>
                <a:gd name="T24" fmla="*/ 1 w 18"/>
                <a:gd name="T25" fmla="*/ 0 h 24"/>
                <a:gd name="T26" fmla="*/ 1 w 18"/>
                <a:gd name="T27" fmla="*/ 0 h 24"/>
                <a:gd name="T28" fmla="*/ 1 w 18"/>
                <a:gd name="T29" fmla="*/ 0 h 24"/>
                <a:gd name="T30" fmla="*/ 1 w 18"/>
                <a:gd name="T31" fmla="*/ 0 h 24"/>
                <a:gd name="T32" fmla="*/ 1 w 18"/>
                <a:gd name="T33" fmla="*/ 0 h 24"/>
                <a:gd name="T34" fmla="*/ 1 w 18"/>
                <a:gd name="T35" fmla="*/ 0 h 24"/>
                <a:gd name="T36" fmla="*/ 1 w 1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4"/>
                <a:gd name="T59" fmla="*/ 18 w 1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4">
                  <a:moveTo>
                    <a:pt x="2" y="17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6" name="Freeform 6181"/>
            <p:cNvSpPr>
              <a:spLocks/>
            </p:cNvSpPr>
            <p:nvPr/>
          </p:nvSpPr>
          <p:spPr bwMode="auto">
            <a:xfrm>
              <a:off x="3491" y="2635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9" y="48"/>
                  </a:moveTo>
                  <a:lnTo>
                    <a:pt x="40" y="43"/>
                  </a:lnTo>
                  <a:lnTo>
                    <a:pt x="44" y="41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4" y="23"/>
                  </a:lnTo>
                  <a:lnTo>
                    <a:pt x="40" y="14"/>
                  </a:lnTo>
                  <a:lnTo>
                    <a:pt x="35" y="7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7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7" name="Freeform 6182"/>
            <p:cNvSpPr>
              <a:spLocks/>
            </p:cNvSpPr>
            <p:nvPr/>
          </p:nvSpPr>
          <p:spPr bwMode="auto">
            <a:xfrm>
              <a:off x="3491" y="2638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5" y="32"/>
                  </a:lnTo>
                  <a:lnTo>
                    <a:pt x="35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8" name="Freeform 6183"/>
            <p:cNvSpPr>
              <a:spLocks/>
            </p:cNvSpPr>
            <p:nvPr/>
          </p:nvSpPr>
          <p:spPr bwMode="auto">
            <a:xfrm>
              <a:off x="3494" y="2643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1 w 18"/>
                <a:gd name="T3" fmla="*/ 1 h 23"/>
                <a:gd name="T4" fmla="*/ 0 w 18"/>
                <a:gd name="T5" fmla="*/ 1 h 23"/>
                <a:gd name="T6" fmla="*/ 1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3" y="16"/>
                  </a:moveTo>
                  <a:lnTo>
                    <a:pt x="1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79" name="Freeform 6184"/>
            <p:cNvSpPr>
              <a:spLocks/>
            </p:cNvSpPr>
            <p:nvPr/>
          </p:nvSpPr>
          <p:spPr bwMode="auto">
            <a:xfrm>
              <a:off x="3569" y="2680"/>
              <a:ext cx="23" cy="26"/>
            </a:xfrm>
            <a:custGeom>
              <a:avLst/>
              <a:gdLst>
                <a:gd name="T0" fmla="*/ 0 w 47"/>
                <a:gd name="T1" fmla="*/ 1 h 52"/>
                <a:gd name="T2" fmla="*/ 0 w 47"/>
                <a:gd name="T3" fmla="*/ 1 h 52"/>
                <a:gd name="T4" fmla="*/ 0 w 47"/>
                <a:gd name="T5" fmla="*/ 1 h 52"/>
                <a:gd name="T6" fmla="*/ 0 w 47"/>
                <a:gd name="T7" fmla="*/ 1 h 52"/>
                <a:gd name="T8" fmla="*/ 0 w 47"/>
                <a:gd name="T9" fmla="*/ 1 h 52"/>
                <a:gd name="T10" fmla="*/ 0 w 47"/>
                <a:gd name="T11" fmla="*/ 1 h 52"/>
                <a:gd name="T12" fmla="*/ 0 w 47"/>
                <a:gd name="T13" fmla="*/ 1 h 52"/>
                <a:gd name="T14" fmla="*/ 0 w 47"/>
                <a:gd name="T15" fmla="*/ 1 h 52"/>
                <a:gd name="T16" fmla="*/ 0 w 47"/>
                <a:gd name="T17" fmla="*/ 1 h 52"/>
                <a:gd name="T18" fmla="*/ 0 w 47"/>
                <a:gd name="T19" fmla="*/ 1 h 52"/>
                <a:gd name="T20" fmla="*/ 0 w 47"/>
                <a:gd name="T21" fmla="*/ 1 h 52"/>
                <a:gd name="T22" fmla="*/ 0 w 47"/>
                <a:gd name="T23" fmla="*/ 0 h 52"/>
                <a:gd name="T24" fmla="*/ 0 w 47"/>
                <a:gd name="T25" fmla="*/ 0 h 52"/>
                <a:gd name="T26" fmla="*/ 0 w 47"/>
                <a:gd name="T27" fmla="*/ 1 h 52"/>
                <a:gd name="T28" fmla="*/ 0 w 47"/>
                <a:gd name="T29" fmla="*/ 1 h 52"/>
                <a:gd name="T30" fmla="*/ 0 w 47"/>
                <a:gd name="T31" fmla="*/ 1 h 52"/>
                <a:gd name="T32" fmla="*/ 0 w 47"/>
                <a:gd name="T33" fmla="*/ 1 h 52"/>
                <a:gd name="T34" fmla="*/ 0 w 47"/>
                <a:gd name="T35" fmla="*/ 1 h 52"/>
                <a:gd name="T36" fmla="*/ 0 w 47"/>
                <a:gd name="T37" fmla="*/ 1 h 52"/>
                <a:gd name="T38" fmla="*/ 0 w 47"/>
                <a:gd name="T39" fmla="*/ 1 h 52"/>
                <a:gd name="T40" fmla="*/ 0 w 47"/>
                <a:gd name="T41" fmla="*/ 1 h 52"/>
                <a:gd name="T42" fmla="*/ 0 w 47"/>
                <a:gd name="T43" fmla="*/ 1 h 52"/>
                <a:gd name="T44" fmla="*/ 0 w 47"/>
                <a:gd name="T45" fmla="*/ 1 h 52"/>
                <a:gd name="T46" fmla="*/ 0 w 47"/>
                <a:gd name="T47" fmla="*/ 1 h 52"/>
                <a:gd name="T48" fmla="*/ 0 w 47"/>
                <a:gd name="T49" fmla="*/ 1 h 52"/>
                <a:gd name="T50" fmla="*/ 0 w 47"/>
                <a:gd name="T51" fmla="*/ 1 h 52"/>
                <a:gd name="T52" fmla="*/ 0 w 47"/>
                <a:gd name="T53" fmla="*/ 1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2"/>
                <a:gd name="T83" fmla="*/ 47 w 47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2">
                  <a:moveTo>
                    <a:pt x="31" y="50"/>
                  </a:moveTo>
                  <a:lnTo>
                    <a:pt x="41" y="43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5"/>
                  </a:lnTo>
                  <a:lnTo>
                    <a:pt x="41" y="16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5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0" name="Freeform 6185"/>
            <p:cNvSpPr>
              <a:spLocks/>
            </p:cNvSpPr>
            <p:nvPr/>
          </p:nvSpPr>
          <p:spPr bwMode="auto">
            <a:xfrm>
              <a:off x="3569" y="2684"/>
              <a:ext cx="17" cy="22"/>
            </a:xfrm>
            <a:custGeom>
              <a:avLst/>
              <a:gdLst>
                <a:gd name="T0" fmla="*/ 1 w 34"/>
                <a:gd name="T1" fmla="*/ 0 h 45"/>
                <a:gd name="T2" fmla="*/ 1 w 34"/>
                <a:gd name="T3" fmla="*/ 0 h 45"/>
                <a:gd name="T4" fmla="*/ 1 w 34"/>
                <a:gd name="T5" fmla="*/ 0 h 45"/>
                <a:gd name="T6" fmla="*/ 0 w 34"/>
                <a:gd name="T7" fmla="*/ 0 h 45"/>
                <a:gd name="T8" fmla="*/ 0 w 34"/>
                <a:gd name="T9" fmla="*/ 0 h 45"/>
                <a:gd name="T10" fmla="*/ 1 w 34"/>
                <a:gd name="T11" fmla="*/ 0 h 45"/>
                <a:gd name="T12" fmla="*/ 1 w 34"/>
                <a:gd name="T13" fmla="*/ 0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0 h 45"/>
                <a:gd name="T20" fmla="*/ 1 w 34"/>
                <a:gd name="T21" fmla="*/ 0 h 45"/>
                <a:gd name="T22" fmla="*/ 1 w 34"/>
                <a:gd name="T23" fmla="*/ 0 h 45"/>
                <a:gd name="T24" fmla="*/ 1 w 34"/>
                <a:gd name="T25" fmla="*/ 0 h 45"/>
                <a:gd name="T26" fmla="*/ 1 w 34"/>
                <a:gd name="T27" fmla="*/ 0 h 45"/>
                <a:gd name="T28" fmla="*/ 1 w 34"/>
                <a:gd name="T29" fmla="*/ 0 h 45"/>
                <a:gd name="T30" fmla="*/ 1 w 34"/>
                <a:gd name="T31" fmla="*/ 0 h 45"/>
                <a:gd name="T32" fmla="*/ 1 w 34"/>
                <a:gd name="T33" fmla="*/ 0 h 45"/>
                <a:gd name="T34" fmla="*/ 1 w 34"/>
                <a:gd name="T35" fmla="*/ 0 h 45"/>
                <a:gd name="T36" fmla="*/ 1 w 34"/>
                <a:gd name="T37" fmla="*/ 0 h 45"/>
                <a:gd name="T38" fmla="*/ 1 w 34"/>
                <a:gd name="T39" fmla="*/ 0 h 45"/>
                <a:gd name="T40" fmla="*/ 1 w 34"/>
                <a:gd name="T41" fmla="*/ 0 h 45"/>
                <a:gd name="T42" fmla="*/ 1 w 34"/>
                <a:gd name="T43" fmla="*/ 0 h 45"/>
                <a:gd name="T44" fmla="*/ 1 w 34"/>
                <a:gd name="T45" fmla="*/ 0 h 45"/>
                <a:gd name="T46" fmla="*/ 1 w 34"/>
                <a:gd name="T47" fmla="*/ 0 h 45"/>
                <a:gd name="T48" fmla="*/ 1 w 34"/>
                <a:gd name="T49" fmla="*/ 0 h 45"/>
                <a:gd name="T50" fmla="*/ 1 w 34"/>
                <a:gd name="T51" fmla="*/ 0 h 45"/>
                <a:gd name="T52" fmla="*/ 1 w 34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9"/>
                  </a:moveTo>
                  <a:lnTo>
                    <a:pt x="4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1" name="Freeform 6186"/>
            <p:cNvSpPr>
              <a:spLocks/>
            </p:cNvSpPr>
            <p:nvPr/>
          </p:nvSpPr>
          <p:spPr bwMode="auto">
            <a:xfrm>
              <a:off x="3574" y="2689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0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2" name="Freeform 6187"/>
            <p:cNvSpPr>
              <a:spLocks/>
            </p:cNvSpPr>
            <p:nvPr/>
          </p:nvSpPr>
          <p:spPr bwMode="auto">
            <a:xfrm>
              <a:off x="3494" y="2542"/>
              <a:ext cx="53" cy="91"/>
            </a:xfrm>
            <a:custGeom>
              <a:avLst/>
              <a:gdLst>
                <a:gd name="T0" fmla="*/ 0 w 104"/>
                <a:gd name="T1" fmla="*/ 1 h 182"/>
                <a:gd name="T2" fmla="*/ 1 w 104"/>
                <a:gd name="T3" fmla="*/ 0 h 182"/>
                <a:gd name="T4" fmla="*/ 1 w 104"/>
                <a:gd name="T5" fmla="*/ 1 h 182"/>
                <a:gd name="T6" fmla="*/ 0 w 104"/>
                <a:gd name="T7" fmla="*/ 1 h 182"/>
                <a:gd name="T8" fmla="*/ 0 w 104"/>
                <a:gd name="T9" fmla="*/ 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82"/>
                <a:gd name="T17" fmla="*/ 104 w 10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82">
                  <a:moveTo>
                    <a:pt x="0" y="60"/>
                  </a:moveTo>
                  <a:lnTo>
                    <a:pt x="104" y="0"/>
                  </a:lnTo>
                  <a:lnTo>
                    <a:pt x="104" y="121"/>
                  </a:lnTo>
                  <a:lnTo>
                    <a:pt x="0" y="1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3" name="Freeform 6188"/>
            <p:cNvSpPr>
              <a:spLocks/>
            </p:cNvSpPr>
            <p:nvPr/>
          </p:nvSpPr>
          <p:spPr bwMode="auto">
            <a:xfrm>
              <a:off x="3321" y="2526"/>
              <a:ext cx="23" cy="26"/>
            </a:xfrm>
            <a:custGeom>
              <a:avLst/>
              <a:gdLst>
                <a:gd name="T0" fmla="*/ 0 w 47"/>
                <a:gd name="T1" fmla="*/ 1 h 50"/>
                <a:gd name="T2" fmla="*/ 0 w 47"/>
                <a:gd name="T3" fmla="*/ 1 h 50"/>
                <a:gd name="T4" fmla="*/ 0 w 47"/>
                <a:gd name="T5" fmla="*/ 1 h 50"/>
                <a:gd name="T6" fmla="*/ 0 w 47"/>
                <a:gd name="T7" fmla="*/ 1 h 50"/>
                <a:gd name="T8" fmla="*/ 0 w 47"/>
                <a:gd name="T9" fmla="*/ 1 h 50"/>
                <a:gd name="T10" fmla="*/ 0 w 47"/>
                <a:gd name="T11" fmla="*/ 1 h 50"/>
                <a:gd name="T12" fmla="*/ 0 w 47"/>
                <a:gd name="T13" fmla="*/ 1 h 50"/>
                <a:gd name="T14" fmla="*/ 0 w 47"/>
                <a:gd name="T15" fmla="*/ 1 h 50"/>
                <a:gd name="T16" fmla="*/ 0 w 47"/>
                <a:gd name="T17" fmla="*/ 1 h 50"/>
                <a:gd name="T18" fmla="*/ 0 w 47"/>
                <a:gd name="T19" fmla="*/ 1 h 50"/>
                <a:gd name="T20" fmla="*/ 0 w 47"/>
                <a:gd name="T21" fmla="*/ 0 h 50"/>
                <a:gd name="T22" fmla="*/ 0 w 47"/>
                <a:gd name="T23" fmla="*/ 0 h 50"/>
                <a:gd name="T24" fmla="*/ 0 w 47"/>
                <a:gd name="T25" fmla="*/ 0 h 50"/>
                <a:gd name="T26" fmla="*/ 0 w 47"/>
                <a:gd name="T27" fmla="*/ 0 h 50"/>
                <a:gd name="T28" fmla="*/ 0 w 47"/>
                <a:gd name="T29" fmla="*/ 1 h 50"/>
                <a:gd name="T30" fmla="*/ 0 w 47"/>
                <a:gd name="T31" fmla="*/ 1 h 50"/>
                <a:gd name="T32" fmla="*/ 0 w 47"/>
                <a:gd name="T33" fmla="*/ 1 h 50"/>
                <a:gd name="T34" fmla="*/ 0 w 47"/>
                <a:gd name="T35" fmla="*/ 1 h 50"/>
                <a:gd name="T36" fmla="*/ 0 w 47"/>
                <a:gd name="T37" fmla="*/ 1 h 50"/>
                <a:gd name="T38" fmla="*/ 0 w 47"/>
                <a:gd name="T39" fmla="*/ 1 h 50"/>
                <a:gd name="T40" fmla="*/ 0 w 47"/>
                <a:gd name="T41" fmla="*/ 1 h 50"/>
                <a:gd name="T42" fmla="*/ 0 w 47"/>
                <a:gd name="T43" fmla="*/ 1 h 50"/>
                <a:gd name="T44" fmla="*/ 0 w 47"/>
                <a:gd name="T45" fmla="*/ 1 h 50"/>
                <a:gd name="T46" fmla="*/ 0 w 47"/>
                <a:gd name="T47" fmla="*/ 1 h 50"/>
                <a:gd name="T48" fmla="*/ 0 w 47"/>
                <a:gd name="T49" fmla="*/ 1 h 50"/>
                <a:gd name="T50" fmla="*/ 0 w 47"/>
                <a:gd name="T51" fmla="*/ 1 h 50"/>
                <a:gd name="T52" fmla="*/ 0 w 47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0"/>
                <a:gd name="T83" fmla="*/ 47 w 47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0">
                  <a:moveTo>
                    <a:pt x="31" y="48"/>
                  </a:moveTo>
                  <a:lnTo>
                    <a:pt x="42" y="43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6" y="7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4" name="Freeform 6189"/>
            <p:cNvSpPr>
              <a:spLocks/>
            </p:cNvSpPr>
            <p:nvPr/>
          </p:nvSpPr>
          <p:spPr bwMode="auto">
            <a:xfrm>
              <a:off x="3321" y="2529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4" y="25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5" name="Freeform 6190"/>
            <p:cNvSpPr>
              <a:spLocks/>
            </p:cNvSpPr>
            <p:nvPr/>
          </p:nvSpPr>
          <p:spPr bwMode="auto">
            <a:xfrm>
              <a:off x="3325" y="2535"/>
              <a:ext cx="9" cy="11"/>
            </a:xfrm>
            <a:custGeom>
              <a:avLst/>
              <a:gdLst>
                <a:gd name="T0" fmla="*/ 1 w 18"/>
                <a:gd name="T1" fmla="*/ 1 h 21"/>
                <a:gd name="T2" fmla="*/ 0 w 18"/>
                <a:gd name="T3" fmla="*/ 1 h 21"/>
                <a:gd name="T4" fmla="*/ 0 w 18"/>
                <a:gd name="T5" fmla="*/ 1 h 21"/>
                <a:gd name="T6" fmla="*/ 0 w 18"/>
                <a:gd name="T7" fmla="*/ 1 h 21"/>
                <a:gd name="T8" fmla="*/ 1 w 18"/>
                <a:gd name="T9" fmla="*/ 0 h 21"/>
                <a:gd name="T10" fmla="*/ 1 w 18"/>
                <a:gd name="T11" fmla="*/ 0 h 21"/>
                <a:gd name="T12" fmla="*/ 1 w 18"/>
                <a:gd name="T13" fmla="*/ 0 h 21"/>
                <a:gd name="T14" fmla="*/ 1 w 18"/>
                <a:gd name="T15" fmla="*/ 1 h 21"/>
                <a:gd name="T16" fmla="*/ 1 w 18"/>
                <a:gd name="T17" fmla="*/ 1 h 21"/>
                <a:gd name="T18" fmla="*/ 1 w 18"/>
                <a:gd name="T19" fmla="*/ 1 h 21"/>
                <a:gd name="T20" fmla="*/ 1 w 18"/>
                <a:gd name="T21" fmla="*/ 1 h 21"/>
                <a:gd name="T22" fmla="*/ 1 w 18"/>
                <a:gd name="T23" fmla="*/ 1 h 21"/>
                <a:gd name="T24" fmla="*/ 1 w 18"/>
                <a:gd name="T25" fmla="*/ 1 h 21"/>
                <a:gd name="T26" fmla="*/ 1 w 18"/>
                <a:gd name="T27" fmla="*/ 1 h 21"/>
                <a:gd name="T28" fmla="*/ 1 w 18"/>
                <a:gd name="T29" fmla="*/ 1 h 21"/>
                <a:gd name="T30" fmla="*/ 1 w 18"/>
                <a:gd name="T31" fmla="*/ 1 h 21"/>
                <a:gd name="T32" fmla="*/ 1 w 18"/>
                <a:gd name="T33" fmla="*/ 1 h 21"/>
                <a:gd name="T34" fmla="*/ 1 w 18"/>
                <a:gd name="T35" fmla="*/ 1 h 21"/>
                <a:gd name="T36" fmla="*/ 1 w 18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1"/>
                <a:gd name="T59" fmla="*/ 18 w 1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6" name="Freeform 6191"/>
            <p:cNvSpPr>
              <a:spLocks/>
            </p:cNvSpPr>
            <p:nvPr/>
          </p:nvSpPr>
          <p:spPr bwMode="auto">
            <a:xfrm>
              <a:off x="3341" y="2538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8" y="51"/>
                  </a:moveTo>
                  <a:lnTo>
                    <a:pt x="39" y="43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3" y="24"/>
                  </a:lnTo>
                  <a:lnTo>
                    <a:pt x="39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7" name="Freeform 6192"/>
            <p:cNvSpPr>
              <a:spLocks/>
            </p:cNvSpPr>
            <p:nvPr/>
          </p:nvSpPr>
          <p:spPr bwMode="auto">
            <a:xfrm>
              <a:off x="3341" y="2541"/>
              <a:ext cx="17" cy="22"/>
            </a:xfrm>
            <a:custGeom>
              <a:avLst/>
              <a:gdLst>
                <a:gd name="T0" fmla="*/ 1 w 34"/>
                <a:gd name="T1" fmla="*/ 0 h 46"/>
                <a:gd name="T2" fmla="*/ 1 w 34"/>
                <a:gd name="T3" fmla="*/ 0 h 46"/>
                <a:gd name="T4" fmla="*/ 1 w 34"/>
                <a:gd name="T5" fmla="*/ 0 h 46"/>
                <a:gd name="T6" fmla="*/ 0 w 34"/>
                <a:gd name="T7" fmla="*/ 0 h 46"/>
                <a:gd name="T8" fmla="*/ 0 w 34"/>
                <a:gd name="T9" fmla="*/ 0 h 46"/>
                <a:gd name="T10" fmla="*/ 1 w 34"/>
                <a:gd name="T11" fmla="*/ 0 h 46"/>
                <a:gd name="T12" fmla="*/ 1 w 34"/>
                <a:gd name="T13" fmla="*/ 0 h 46"/>
                <a:gd name="T14" fmla="*/ 1 w 34"/>
                <a:gd name="T15" fmla="*/ 0 h 46"/>
                <a:gd name="T16" fmla="*/ 1 w 34"/>
                <a:gd name="T17" fmla="*/ 0 h 46"/>
                <a:gd name="T18" fmla="*/ 1 w 34"/>
                <a:gd name="T19" fmla="*/ 0 h 46"/>
                <a:gd name="T20" fmla="*/ 1 w 34"/>
                <a:gd name="T21" fmla="*/ 0 h 46"/>
                <a:gd name="T22" fmla="*/ 1 w 34"/>
                <a:gd name="T23" fmla="*/ 0 h 46"/>
                <a:gd name="T24" fmla="*/ 1 w 34"/>
                <a:gd name="T25" fmla="*/ 0 h 46"/>
                <a:gd name="T26" fmla="*/ 1 w 34"/>
                <a:gd name="T27" fmla="*/ 0 h 46"/>
                <a:gd name="T28" fmla="*/ 1 w 34"/>
                <a:gd name="T29" fmla="*/ 0 h 46"/>
                <a:gd name="T30" fmla="*/ 1 w 34"/>
                <a:gd name="T31" fmla="*/ 0 h 46"/>
                <a:gd name="T32" fmla="*/ 1 w 34"/>
                <a:gd name="T33" fmla="*/ 0 h 46"/>
                <a:gd name="T34" fmla="*/ 1 w 34"/>
                <a:gd name="T35" fmla="*/ 0 h 46"/>
                <a:gd name="T36" fmla="*/ 1 w 34"/>
                <a:gd name="T37" fmla="*/ 0 h 46"/>
                <a:gd name="T38" fmla="*/ 1 w 34"/>
                <a:gd name="T39" fmla="*/ 0 h 46"/>
                <a:gd name="T40" fmla="*/ 1 w 34"/>
                <a:gd name="T41" fmla="*/ 0 h 46"/>
                <a:gd name="T42" fmla="*/ 1 w 34"/>
                <a:gd name="T43" fmla="*/ 0 h 46"/>
                <a:gd name="T44" fmla="*/ 1 w 34"/>
                <a:gd name="T45" fmla="*/ 0 h 46"/>
                <a:gd name="T46" fmla="*/ 1 w 34"/>
                <a:gd name="T47" fmla="*/ 0 h 46"/>
                <a:gd name="T48" fmla="*/ 1 w 34"/>
                <a:gd name="T49" fmla="*/ 0 h 46"/>
                <a:gd name="T50" fmla="*/ 1 w 34"/>
                <a:gd name="T51" fmla="*/ 0 h 46"/>
                <a:gd name="T52" fmla="*/ 1 w 34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6"/>
                <a:gd name="T83" fmla="*/ 34 w 3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6">
                  <a:moveTo>
                    <a:pt x="5" y="31"/>
                  </a:moveTo>
                  <a:lnTo>
                    <a:pt x="1" y="26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8" name="Freeform 6193"/>
            <p:cNvSpPr>
              <a:spLocks/>
            </p:cNvSpPr>
            <p:nvPr/>
          </p:nvSpPr>
          <p:spPr bwMode="auto">
            <a:xfrm>
              <a:off x="3345" y="2547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5"/>
                  </a:move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89" name="Freeform 6194"/>
            <p:cNvSpPr>
              <a:spLocks/>
            </p:cNvSpPr>
            <p:nvPr/>
          </p:nvSpPr>
          <p:spPr bwMode="auto">
            <a:xfrm>
              <a:off x="3312" y="2532"/>
              <a:ext cx="22" cy="25"/>
            </a:xfrm>
            <a:custGeom>
              <a:avLst/>
              <a:gdLst>
                <a:gd name="T0" fmla="*/ 0 w 45"/>
                <a:gd name="T1" fmla="*/ 0 h 51"/>
                <a:gd name="T2" fmla="*/ 0 w 45"/>
                <a:gd name="T3" fmla="*/ 0 h 51"/>
                <a:gd name="T4" fmla="*/ 0 w 45"/>
                <a:gd name="T5" fmla="*/ 0 h 51"/>
                <a:gd name="T6" fmla="*/ 0 w 45"/>
                <a:gd name="T7" fmla="*/ 0 h 51"/>
                <a:gd name="T8" fmla="*/ 0 w 45"/>
                <a:gd name="T9" fmla="*/ 0 h 51"/>
                <a:gd name="T10" fmla="*/ 0 w 45"/>
                <a:gd name="T11" fmla="*/ 0 h 51"/>
                <a:gd name="T12" fmla="*/ 0 w 45"/>
                <a:gd name="T13" fmla="*/ 0 h 51"/>
                <a:gd name="T14" fmla="*/ 0 w 45"/>
                <a:gd name="T15" fmla="*/ 0 h 51"/>
                <a:gd name="T16" fmla="*/ 0 w 45"/>
                <a:gd name="T17" fmla="*/ 0 h 51"/>
                <a:gd name="T18" fmla="*/ 0 w 45"/>
                <a:gd name="T19" fmla="*/ 0 h 51"/>
                <a:gd name="T20" fmla="*/ 0 w 45"/>
                <a:gd name="T21" fmla="*/ 0 h 51"/>
                <a:gd name="T22" fmla="*/ 0 w 45"/>
                <a:gd name="T23" fmla="*/ 0 h 51"/>
                <a:gd name="T24" fmla="*/ 0 w 45"/>
                <a:gd name="T25" fmla="*/ 0 h 51"/>
                <a:gd name="T26" fmla="*/ 0 w 45"/>
                <a:gd name="T27" fmla="*/ 0 h 51"/>
                <a:gd name="T28" fmla="*/ 0 w 45"/>
                <a:gd name="T29" fmla="*/ 0 h 51"/>
                <a:gd name="T30" fmla="*/ 0 w 45"/>
                <a:gd name="T31" fmla="*/ 0 h 51"/>
                <a:gd name="T32" fmla="*/ 0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0 w 45"/>
                <a:gd name="T39" fmla="*/ 0 h 51"/>
                <a:gd name="T40" fmla="*/ 0 w 45"/>
                <a:gd name="T41" fmla="*/ 0 h 51"/>
                <a:gd name="T42" fmla="*/ 0 w 45"/>
                <a:gd name="T43" fmla="*/ 0 h 51"/>
                <a:gd name="T44" fmla="*/ 0 w 45"/>
                <a:gd name="T45" fmla="*/ 0 h 51"/>
                <a:gd name="T46" fmla="*/ 0 w 45"/>
                <a:gd name="T47" fmla="*/ 0 h 51"/>
                <a:gd name="T48" fmla="*/ 0 w 45"/>
                <a:gd name="T49" fmla="*/ 0 h 51"/>
                <a:gd name="T50" fmla="*/ 0 w 45"/>
                <a:gd name="T51" fmla="*/ 0 h 51"/>
                <a:gd name="T52" fmla="*/ 0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9" y="49"/>
                  </a:moveTo>
                  <a:lnTo>
                    <a:pt x="40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6" y="37"/>
                  </a:lnTo>
                  <a:lnTo>
                    <a:pt x="11" y="44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0" name="Freeform 6195"/>
            <p:cNvSpPr>
              <a:spLocks/>
            </p:cNvSpPr>
            <p:nvPr/>
          </p:nvSpPr>
          <p:spPr bwMode="auto">
            <a:xfrm>
              <a:off x="3312" y="253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2" y="25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8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1" name="Freeform 6196"/>
            <p:cNvSpPr>
              <a:spLocks/>
            </p:cNvSpPr>
            <p:nvPr/>
          </p:nvSpPr>
          <p:spPr bwMode="auto">
            <a:xfrm>
              <a:off x="3315" y="2541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4" y="15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8" y="11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2" name="Freeform 6197"/>
            <p:cNvSpPr>
              <a:spLocks/>
            </p:cNvSpPr>
            <p:nvPr/>
          </p:nvSpPr>
          <p:spPr bwMode="auto">
            <a:xfrm>
              <a:off x="3332" y="2543"/>
              <a:ext cx="23" cy="26"/>
            </a:xfrm>
            <a:custGeom>
              <a:avLst/>
              <a:gdLst>
                <a:gd name="T0" fmla="*/ 1 w 45"/>
                <a:gd name="T1" fmla="*/ 1 h 50"/>
                <a:gd name="T2" fmla="*/ 1 w 45"/>
                <a:gd name="T3" fmla="*/ 1 h 50"/>
                <a:gd name="T4" fmla="*/ 1 w 45"/>
                <a:gd name="T5" fmla="*/ 1 h 50"/>
                <a:gd name="T6" fmla="*/ 1 w 45"/>
                <a:gd name="T7" fmla="*/ 1 h 50"/>
                <a:gd name="T8" fmla="*/ 1 w 45"/>
                <a:gd name="T9" fmla="*/ 1 h 50"/>
                <a:gd name="T10" fmla="*/ 1 w 45"/>
                <a:gd name="T11" fmla="*/ 1 h 50"/>
                <a:gd name="T12" fmla="*/ 1 w 45"/>
                <a:gd name="T13" fmla="*/ 1 h 50"/>
                <a:gd name="T14" fmla="*/ 1 w 45"/>
                <a:gd name="T15" fmla="*/ 1 h 50"/>
                <a:gd name="T16" fmla="*/ 1 w 45"/>
                <a:gd name="T17" fmla="*/ 1 h 50"/>
                <a:gd name="T18" fmla="*/ 1 w 45"/>
                <a:gd name="T19" fmla="*/ 1 h 50"/>
                <a:gd name="T20" fmla="*/ 1 w 45"/>
                <a:gd name="T21" fmla="*/ 0 h 50"/>
                <a:gd name="T22" fmla="*/ 1 w 45"/>
                <a:gd name="T23" fmla="*/ 0 h 50"/>
                <a:gd name="T24" fmla="*/ 1 w 45"/>
                <a:gd name="T25" fmla="*/ 0 h 50"/>
                <a:gd name="T26" fmla="*/ 1 w 45"/>
                <a:gd name="T27" fmla="*/ 0 h 50"/>
                <a:gd name="T28" fmla="*/ 1 w 45"/>
                <a:gd name="T29" fmla="*/ 1 h 50"/>
                <a:gd name="T30" fmla="*/ 1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1 w 45"/>
                <a:gd name="T41" fmla="*/ 1 h 50"/>
                <a:gd name="T42" fmla="*/ 1 w 45"/>
                <a:gd name="T43" fmla="*/ 1 h 50"/>
                <a:gd name="T44" fmla="*/ 1 w 45"/>
                <a:gd name="T45" fmla="*/ 1 h 50"/>
                <a:gd name="T46" fmla="*/ 1 w 45"/>
                <a:gd name="T47" fmla="*/ 1 h 50"/>
                <a:gd name="T48" fmla="*/ 1 w 45"/>
                <a:gd name="T49" fmla="*/ 1 h 50"/>
                <a:gd name="T50" fmla="*/ 1 w 45"/>
                <a:gd name="T51" fmla="*/ 1 h 50"/>
                <a:gd name="T52" fmla="*/ 1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8" y="50"/>
                  </a:moveTo>
                  <a:lnTo>
                    <a:pt x="39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3" y="23"/>
                  </a:lnTo>
                  <a:lnTo>
                    <a:pt x="39" y="14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3" name="Freeform 6198"/>
            <p:cNvSpPr>
              <a:spLocks/>
            </p:cNvSpPr>
            <p:nvPr/>
          </p:nvSpPr>
          <p:spPr bwMode="auto">
            <a:xfrm>
              <a:off x="3332" y="2546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0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0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3" y="31"/>
                  </a:moveTo>
                  <a:lnTo>
                    <a:pt x="1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4" name="Freeform 6199"/>
            <p:cNvSpPr>
              <a:spLocks/>
            </p:cNvSpPr>
            <p:nvPr/>
          </p:nvSpPr>
          <p:spPr bwMode="auto">
            <a:xfrm>
              <a:off x="3336" y="2552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0 w 18"/>
                <a:gd name="T3" fmla="*/ 1 h 22"/>
                <a:gd name="T4" fmla="*/ 0 w 18"/>
                <a:gd name="T5" fmla="*/ 1 h 22"/>
                <a:gd name="T6" fmla="*/ 0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5" name="Freeform 6200"/>
            <p:cNvSpPr>
              <a:spLocks/>
            </p:cNvSpPr>
            <p:nvPr/>
          </p:nvSpPr>
          <p:spPr bwMode="auto">
            <a:xfrm>
              <a:off x="3290" y="2424"/>
              <a:ext cx="257" cy="147"/>
            </a:xfrm>
            <a:custGeom>
              <a:avLst/>
              <a:gdLst>
                <a:gd name="T0" fmla="*/ 0 w 513"/>
                <a:gd name="T1" fmla="*/ 0 h 296"/>
                <a:gd name="T2" fmla="*/ 1 w 513"/>
                <a:gd name="T3" fmla="*/ 0 h 296"/>
                <a:gd name="T4" fmla="*/ 5 w 513"/>
                <a:gd name="T5" fmla="*/ 1 h 296"/>
                <a:gd name="T6" fmla="*/ 4 w 513"/>
                <a:gd name="T7" fmla="*/ 2 h 296"/>
                <a:gd name="T8" fmla="*/ 0 w 513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96"/>
                <a:gd name="T17" fmla="*/ 513 w 513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96">
                  <a:moveTo>
                    <a:pt x="0" y="62"/>
                  </a:moveTo>
                  <a:lnTo>
                    <a:pt x="104" y="0"/>
                  </a:lnTo>
                  <a:lnTo>
                    <a:pt x="513" y="236"/>
                  </a:lnTo>
                  <a:lnTo>
                    <a:pt x="409" y="29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6" name="Freeform 6201"/>
            <p:cNvSpPr>
              <a:spLocks/>
            </p:cNvSpPr>
            <p:nvPr/>
          </p:nvSpPr>
          <p:spPr bwMode="auto">
            <a:xfrm>
              <a:off x="3290" y="2454"/>
              <a:ext cx="204" cy="179"/>
            </a:xfrm>
            <a:custGeom>
              <a:avLst/>
              <a:gdLst>
                <a:gd name="T0" fmla="*/ 0 w 409"/>
                <a:gd name="T1" fmla="*/ 0 h 356"/>
                <a:gd name="T2" fmla="*/ 3 w 409"/>
                <a:gd name="T3" fmla="*/ 2 h 356"/>
                <a:gd name="T4" fmla="*/ 3 w 409"/>
                <a:gd name="T5" fmla="*/ 3 h 356"/>
                <a:gd name="T6" fmla="*/ 0 w 409"/>
                <a:gd name="T7" fmla="*/ 1 h 356"/>
                <a:gd name="T8" fmla="*/ 0 w 409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356"/>
                <a:gd name="T17" fmla="*/ 409 w 409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356">
                  <a:moveTo>
                    <a:pt x="0" y="0"/>
                  </a:moveTo>
                  <a:lnTo>
                    <a:pt x="409" y="234"/>
                  </a:lnTo>
                  <a:lnTo>
                    <a:pt x="409" y="356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7" name="Freeform 6202"/>
            <p:cNvSpPr>
              <a:spLocks/>
            </p:cNvSpPr>
            <p:nvPr/>
          </p:nvSpPr>
          <p:spPr bwMode="auto">
            <a:xfrm>
              <a:off x="3601" y="2643"/>
              <a:ext cx="30" cy="2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1 h 43"/>
                <a:gd name="T4" fmla="*/ 0 w 61"/>
                <a:gd name="T5" fmla="*/ 1 h 43"/>
                <a:gd name="T6" fmla="*/ 0 w 61"/>
                <a:gd name="T7" fmla="*/ 1 h 43"/>
                <a:gd name="T8" fmla="*/ 0 w 6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3"/>
                <a:gd name="T17" fmla="*/ 61 w 6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3">
                  <a:moveTo>
                    <a:pt x="16" y="0"/>
                  </a:moveTo>
                  <a:lnTo>
                    <a:pt x="61" y="25"/>
                  </a:lnTo>
                  <a:lnTo>
                    <a:pt x="47" y="43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8" name="Freeform 6203"/>
            <p:cNvSpPr>
              <a:spLocks/>
            </p:cNvSpPr>
            <p:nvPr/>
          </p:nvSpPr>
          <p:spPr bwMode="auto">
            <a:xfrm>
              <a:off x="3624" y="2656"/>
              <a:ext cx="10" cy="30"/>
            </a:xfrm>
            <a:custGeom>
              <a:avLst/>
              <a:gdLst>
                <a:gd name="T0" fmla="*/ 1 w 20"/>
                <a:gd name="T1" fmla="*/ 1 h 59"/>
                <a:gd name="T2" fmla="*/ 1 w 20"/>
                <a:gd name="T3" fmla="*/ 1 h 59"/>
                <a:gd name="T4" fmla="*/ 0 w 20"/>
                <a:gd name="T5" fmla="*/ 1 h 59"/>
                <a:gd name="T6" fmla="*/ 1 w 20"/>
                <a:gd name="T7" fmla="*/ 0 h 59"/>
                <a:gd name="T8" fmla="*/ 1 w 2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9"/>
                <a:gd name="T17" fmla="*/ 20 w 2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9">
                  <a:moveTo>
                    <a:pt x="20" y="40"/>
                  </a:moveTo>
                  <a:lnTo>
                    <a:pt x="5" y="59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99" name="Freeform 6204"/>
            <p:cNvSpPr>
              <a:spLocks/>
            </p:cNvSpPr>
            <p:nvPr/>
          </p:nvSpPr>
          <p:spPr bwMode="auto">
            <a:xfrm>
              <a:off x="3599" y="2678"/>
              <a:ext cx="42" cy="27"/>
            </a:xfrm>
            <a:custGeom>
              <a:avLst/>
              <a:gdLst>
                <a:gd name="T0" fmla="*/ 0 w 85"/>
                <a:gd name="T1" fmla="*/ 1 h 54"/>
                <a:gd name="T2" fmla="*/ 0 w 85"/>
                <a:gd name="T3" fmla="*/ 1 h 54"/>
                <a:gd name="T4" fmla="*/ 0 w 85"/>
                <a:gd name="T5" fmla="*/ 1 h 54"/>
                <a:gd name="T6" fmla="*/ 0 w 85"/>
                <a:gd name="T7" fmla="*/ 1 h 54"/>
                <a:gd name="T8" fmla="*/ 0 w 85"/>
                <a:gd name="T9" fmla="*/ 1 h 54"/>
                <a:gd name="T10" fmla="*/ 0 w 85"/>
                <a:gd name="T11" fmla="*/ 0 h 54"/>
                <a:gd name="T12" fmla="*/ 0 w 85"/>
                <a:gd name="T13" fmla="*/ 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4"/>
                <a:gd name="T23" fmla="*/ 85 w 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4">
                  <a:moveTo>
                    <a:pt x="83" y="9"/>
                  </a:moveTo>
                  <a:lnTo>
                    <a:pt x="49" y="3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5" y="0"/>
                  </a:lnTo>
                  <a:lnTo>
                    <a:pt x="83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0" name="Freeform 6205"/>
            <p:cNvSpPr>
              <a:spLocks/>
            </p:cNvSpPr>
            <p:nvPr/>
          </p:nvSpPr>
          <p:spPr bwMode="auto">
            <a:xfrm>
              <a:off x="3525" y="2660"/>
              <a:ext cx="35" cy="22"/>
            </a:xfrm>
            <a:custGeom>
              <a:avLst/>
              <a:gdLst>
                <a:gd name="T0" fmla="*/ 1 w 70"/>
                <a:gd name="T1" fmla="*/ 0 h 43"/>
                <a:gd name="T2" fmla="*/ 1 w 70"/>
                <a:gd name="T3" fmla="*/ 1 h 43"/>
                <a:gd name="T4" fmla="*/ 1 w 70"/>
                <a:gd name="T5" fmla="*/ 1 h 43"/>
                <a:gd name="T6" fmla="*/ 0 w 70"/>
                <a:gd name="T7" fmla="*/ 1 h 43"/>
                <a:gd name="T8" fmla="*/ 1 w 7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3"/>
                <a:gd name="T17" fmla="*/ 70 w 7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3">
                  <a:moveTo>
                    <a:pt x="18" y="0"/>
                  </a:moveTo>
                  <a:lnTo>
                    <a:pt x="70" y="32"/>
                  </a:lnTo>
                  <a:lnTo>
                    <a:pt x="52" y="43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1" name="Freeform 6206"/>
            <p:cNvSpPr>
              <a:spLocks/>
            </p:cNvSpPr>
            <p:nvPr/>
          </p:nvSpPr>
          <p:spPr bwMode="auto">
            <a:xfrm>
              <a:off x="3525" y="2667"/>
              <a:ext cx="26" cy="20"/>
            </a:xfrm>
            <a:custGeom>
              <a:avLst/>
              <a:gdLst>
                <a:gd name="T0" fmla="*/ 0 w 52"/>
                <a:gd name="T1" fmla="*/ 0 h 41"/>
                <a:gd name="T2" fmla="*/ 1 w 52"/>
                <a:gd name="T3" fmla="*/ 0 h 41"/>
                <a:gd name="T4" fmla="*/ 1 w 52"/>
                <a:gd name="T5" fmla="*/ 0 h 41"/>
                <a:gd name="T6" fmla="*/ 0 w 52"/>
                <a:gd name="T7" fmla="*/ 0 h 41"/>
                <a:gd name="T8" fmla="*/ 0 w 5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1"/>
                <a:gd name="T17" fmla="*/ 52 w 5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1">
                  <a:moveTo>
                    <a:pt x="0" y="9"/>
                  </a:moveTo>
                  <a:lnTo>
                    <a:pt x="52" y="41"/>
                  </a:lnTo>
                  <a:lnTo>
                    <a:pt x="52" y="3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2" name="Freeform 6207"/>
            <p:cNvSpPr>
              <a:spLocks/>
            </p:cNvSpPr>
            <p:nvPr/>
          </p:nvSpPr>
          <p:spPr bwMode="auto">
            <a:xfrm>
              <a:off x="3551" y="2677"/>
              <a:ext cx="10" cy="10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0 h 22"/>
                <a:gd name="T4" fmla="*/ 0 w 20"/>
                <a:gd name="T5" fmla="*/ 0 h 22"/>
                <a:gd name="T6" fmla="*/ 1 w 20"/>
                <a:gd name="T7" fmla="*/ 0 h 22"/>
                <a:gd name="T8" fmla="*/ 1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9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3" name="Freeform 6208"/>
            <p:cNvSpPr>
              <a:spLocks/>
            </p:cNvSpPr>
            <p:nvPr/>
          </p:nvSpPr>
          <p:spPr bwMode="auto">
            <a:xfrm>
              <a:off x="3511" y="2574"/>
              <a:ext cx="73" cy="42"/>
            </a:xfrm>
            <a:custGeom>
              <a:avLst/>
              <a:gdLst>
                <a:gd name="T0" fmla="*/ 1 w 146"/>
                <a:gd name="T1" fmla="*/ 0 h 85"/>
                <a:gd name="T2" fmla="*/ 1 w 146"/>
                <a:gd name="T3" fmla="*/ 0 h 85"/>
                <a:gd name="T4" fmla="*/ 1 w 146"/>
                <a:gd name="T5" fmla="*/ 0 h 85"/>
                <a:gd name="T6" fmla="*/ 0 w 146"/>
                <a:gd name="T7" fmla="*/ 0 h 85"/>
                <a:gd name="T8" fmla="*/ 1 w 14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85"/>
                <a:gd name="T17" fmla="*/ 146 w 14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85">
                  <a:moveTo>
                    <a:pt x="95" y="0"/>
                  </a:moveTo>
                  <a:lnTo>
                    <a:pt x="146" y="31"/>
                  </a:lnTo>
                  <a:lnTo>
                    <a:pt x="50" y="85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4" name="Freeform 6209"/>
            <p:cNvSpPr>
              <a:spLocks/>
            </p:cNvSpPr>
            <p:nvPr/>
          </p:nvSpPr>
          <p:spPr bwMode="auto">
            <a:xfrm>
              <a:off x="3511" y="2601"/>
              <a:ext cx="26" cy="69"/>
            </a:xfrm>
            <a:custGeom>
              <a:avLst/>
              <a:gdLst>
                <a:gd name="T0" fmla="*/ 0 w 50"/>
                <a:gd name="T1" fmla="*/ 0 h 139"/>
                <a:gd name="T2" fmla="*/ 1 w 50"/>
                <a:gd name="T3" fmla="*/ 1 h 139"/>
                <a:gd name="T4" fmla="*/ 1 w 50"/>
                <a:gd name="T5" fmla="*/ 0 h 139"/>
                <a:gd name="T6" fmla="*/ 0 w 50"/>
                <a:gd name="T7" fmla="*/ 0 h 139"/>
                <a:gd name="T8" fmla="*/ 0 w 50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39"/>
                <a:gd name="T17" fmla="*/ 50 w 5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39">
                  <a:moveTo>
                    <a:pt x="0" y="110"/>
                  </a:moveTo>
                  <a:lnTo>
                    <a:pt x="50" y="139"/>
                  </a:lnTo>
                  <a:lnTo>
                    <a:pt x="50" y="31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5" name="Freeform 6210"/>
            <p:cNvSpPr>
              <a:spLocks/>
            </p:cNvSpPr>
            <p:nvPr/>
          </p:nvSpPr>
          <p:spPr bwMode="auto">
            <a:xfrm>
              <a:off x="3537" y="2589"/>
              <a:ext cx="48" cy="81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1 h 162"/>
                <a:gd name="T6" fmla="*/ 0 w 97"/>
                <a:gd name="T7" fmla="*/ 0 h 162"/>
                <a:gd name="T8" fmla="*/ 0 w 97"/>
                <a:gd name="T9" fmla="*/ 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62"/>
                <a:gd name="T17" fmla="*/ 97 w 97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62">
                  <a:moveTo>
                    <a:pt x="97" y="111"/>
                  </a:moveTo>
                  <a:lnTo>
                    <a:pt x="0" y="162"/>
                  </a:lnTo>
                  <a:lnTo>
                    <a:pt x="0" y="54"/>
                  </a:lnTo>
                  <a:lnTo>
                    <a:pt x="96" y="0"/>
                  </a:lnTo>
                  <a:lnTo>
                    <a:pt x="97" y="1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6" name="Freeform 6211"/>
            <p:cNvSpPr>
              <a:spLocks/>
            </p:cNvSpPr>
            <p:nvPr/>
          </p:nvSpPr>
          <p:spPr bwMode="auto">
            <a:xfrm>
              <a:off x="3540" y="2604"/>
              <a:ext cx="56" cy="33"/>
            </a:xfrm>
            <a:custGeom>
              <a:avLst/>
              <a:gdLst>
                <a:gd name="T0" fmla="*/ 1 w 112"/>
                <a:gd name="T1" fmla="*/ 0 h 66"/>
                <a:gd name="T2" fmla="*/ 1 w 112"/>
                <a:gd name="T3" fmla="*/ 1 h 66"/>
                <a:gd name="T4" fmla="*/ 1 w 112"/>
                <a:gd name="T5" fmla="*/ 1 h 66"/>
                <a:gd name="T6" fmla="*/ 1 w 112"/>
                <a:gd name="T7" fmla="*/ 1 h 66"/>
                <a:gd name="T8" fmla="*/ 0 w 112"/>
                <a:gd name="T9" fmla="*/ 1 h 66"/>
                <a:gd name="T10" fmla="*/ 1 w 112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6"/>
                <a:gd name="T20" fmla="*/ 112 w 112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6">
                  <a:moveTo>
                    <a:pt x="80" y="0"/>
                  </a:moveTo>
                  <a:lnTo>
                    <a:pt x="112" y="18"/>
                  </a:lnTo>
                  <a:lnTo>
                    <a:pt x="94" y="54"/>
                  </a:lnTo>
                  <a:lnTo>
                    <a:pt x="40" y="66"/>
                  </a:lnTo>
                  <a:lnTo>
                    <a:pt x="0" y="4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7" name="Freeform 6212"/>
            <p:cNvSpPr>
              <a:spLocks/>
            </p:cNvSpPr>
            <p:nvPr/>
          </p:nvSpPr>
          <p:spPr bwMode="auto">
            <a:xfrm>
              <a:off x="3540" y="2626"/>
              <a:ext cx="27" cy="59"/>
            </a:xfrm>
            <a:custGeom>
              <a:avLst/>
              <a:gdLst>
                <a:gd name="T0" fmla="*/ 0 w 54"/>
                <a:gd name="T1" fmla="*/ 1 h 117"/>
                <a:gd name="T2" fmla="*/ 1 w 54"/>
                <a:gd name="T3" fmla="*/ 1 h 117"/>
                <a:gd name="T4" fmla="*/ 1 w 54"/>
                <a:gd name="T5" fmla="*/ 1 h 117"/>
                <a:gd name="T6" fmla="*/ 1 w 54"/>
                <a:gd name="T7" fmla="*/ 1 h 117"/>
                <a:gd name="T8" fmla="*/ 0 w 54"/>
                <a:gd name="T9" fmla="*/ 0 h 117"/>
                <a:gd name="T10" fmla="*/ 0 w 54"/>
                <a:gd name="T11" fmla="*/ 1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7"/>
                <a:gd name="T20" fmla="*/ 54 w 5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7">
                  <a:moveTo>
                    <a:pt x="0" y="84"/>
                  </a:moveTo>
                  <a:lnTo>
                    <a:pt x="53" y="117"/>
                  </a:lnTo>
                  <a:lnTo>
                    <a:pt x="54" y="5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" name="Freeform 6213"/>
            <p:cNvSpPr>
              <a:spLocks/>
            </p:cNvSpPr>
            <p:nvPr/>
          </p:nvSpPr>
          <p:spPr bwMode="auto">
            <a:xfrm>
              <a:off x="3566" y="2653"/>
              <a:ext cx="37" cy="45"/>
            </a:xfrm>
            <a:custGeom>
              <a:avLst/>
              <a:gdLst>
                <a:gd name="T0" fmla="*/ 0 w 73"/>
                <a:gd name="T1" fmla="*/ 1 h 90"/>
                <a:gd name="T2" fmla="*/ 1 w 73"/>
                <a:gd name="T3" fmla="*/ 1 h 90"/>
                <a:gd name="T4" fmla="*/ 1 w 73"/>
                <a:gd name="T5" fmla="*/ 1 h 90"/>
                <a:gd name="T6" fmla="*/ 1 w 73"/>
                <a:gd name="T7" fmla="*/ 1 h 90"/>
                <a:gd name="T8" fmla="*/ 1 w 73"/>
                <a:gd name="T9" fmla="*/ 1 h 90"/>
                <a:gd name="T10" fmla="*/ 1 w 73"/>
                <a:gd name="T11" fmla="*/ 1 h 90"/>
                <a:gd name="T12" fmla="*/ 1 w 73"/>
                <a:gd name="T13" fmla="*/ 0 h 90"/>
                <a:gd name="T14" fmla="*/ 0 w 73"/>
                <a:gd name="T15" fmla="*/ 1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90"/>
                <a:gd name="T26" fmla="*/ 73 w 73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90">
                  <a:moveTo>
                    <a:pt x="0" y="63"/>
                  </a:moveTo>
                  <a:lnTo>
                    <a:pt x="9" y="46"/>
                  </a:lnTo>
                  <a:lnTo>
                    <a:pt x="45" y="55"/>
                  </a:lnTo>
                  <a:lnTo>
                    <a:pt x="66" y="90"/>
                  </a:lnTo>
                  <a:lnTo>
                    <a:pt x="73" y="84"/>
                  </a:lnTo>
                  <a:lnTo>
                    <a:pt x="63" y="37"/>
                  </a:lnTo>
                  <a:lnTo>
                    <a:pt x="1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9" name="Freeform 6214"/>
            <p:cNvSpPr>
              <a:spLocks/>
            </p:cNvSpPr>
            <p:nvPr/>
          </p:nvSpPr>
          <p:spPr bwMode="auto">
            <a:xfrm>
              <a:off x="3598" y="2658"/>
              <a:ext cx="30" cy="39"/>
            </a:xfrm>
            <a:custGeom>
              <a:avLst/>
              <a:gdLst>
                <a:gd name="T0" fmla="*/ 0 w 61"/>
                <a:gd name="T1" fmla="*/ 0 h 79"/>
                <a:gd name="T2" fmla="*/ 0 w 61"/>
                <a:gd name="T3" fmla="*/ 0 h 79"/>
                <a:gd name="T4" fmla="*/ 0 w 61"/>
                <a:gd name="T5" fmla="*/ 0 h 79"/>
                <a:gd name="T6" fmla="*/ 0 w 61"/>
                <a:gd name="T7" fmla="*/ 0 h 79"/>
                <a:gd name="T8" fmla="*/ 0 w 61"/>
                <a:gd name="T9" fmla="*/ 0 h 79"/>
                <a:gd name="T10" fmla="*/ 0 w 6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79"/>
                <a:gd name="T20" fmla="*/ 61 w 6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79">
                  <a:moveTo>
                    <a:pt x="61" y="55"/>
                  </a:moveTo>
                  <a:lnTo>
                    <a:pt x="12" y="79"/>
                  </a:lnTo>
                  <a:lnTo>
                    <a:pt x="0" y="28"/>
                  </a:lnTo>
                  <a:lnTo>
                    <a:pt x="37" y="18"/>
                  </a:lnTo>
                  <a:lnTo>
                    <a:pt x="54" y="0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0" name="Freeform 6215"/>
            <p:cNvSpPr>
              <a:spLocks/>
            </p:cNvSpPr>
            <p:nvPr/>
          </p:nvSpPr>
          <p:spPr bwMode="auto">
            <a:xfrm>
              <a:off x="3565" y="2666"/>
              <a:ext cx="32" cy="18"/>
            </a:xfrm>
            <a:custGeom>
              <a:avLst/>
              <a:gdLst>
                <a:gd name="T0" fmla="*/ 1 w 63"/>
                <a:gd name="T1" fmla="*/ 0 h 36"/>
                <a:gd name="T2" fmla="*/ 1 w 63"/>
                <a:gd name="T3" fmla="*/ 1 h 36"/>
                <a:gd name="T4" fmla="*/ 1 w 63"/>
                <a:gd name="T5" fmla="*/ 1 h 36"/>
                <a:gd name="T6" fmla="*/ 0 w 63"/>
                <a:gd name="T7" fmla="*/ 1 h 36"/>
                <a:gd name="T8" fmla="*/ 1 w 6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6"/>
                <a:gd name="T17" fmla="*/ 63 w 6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6">
                  <a:moveTo>
                    <a:pt x="12" y="0"/>
                  </a:moveTo>
                  <a:lnTo>
                    <a:pt x="63" y="32"/>
                  </a:lnTo>
                  <a:lnTo>
                    <a:pt x="43" y="36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" name="Freeform 6216"/>
            <p:cNvSpPr>
              <a:spLocks/>
            </p:cNvSpPr>
            <p:nvPr/>
          </p:nvSpPr>
          <p:spPr bwMode="auto">
            <a:xfrm>
              <a:off x="3563" y="2670"/>
              <a:ext cx="29" cy="30"/>
            </a:xfrm>
            <a:custGeom>
              <a:avLst/>
              <a:gdLst>
                <a:gd name="T0" fmla="*/ 0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0 w 58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59"/>
                <a:gd name="T29" fmla="*/ 58 w 5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59">
                  <a:moveTo>
                    <a:pt x="0" y="29"/>
                  </a:moveTo>
                  <a:lnTo>
                    <a:pt x="8" y="32"/>
                  </a:lnTo>
                  <a:lnTo>
                    <a:pt x="17" y="12"/>
                  </a:lnTo>
                  <a:lnTo>
                    <a:pt x="42" y="27"/>
                  </a:lnTo>
                  <a:lnTo>
                    <a:pt x="51" y="52"/>
                  </a:lnTo>
                  <a:lnTo>
                    <a:pt x="58" y="59"/>
                  </a:lnTo>
                  <a:lnTo>
                    <a:pt x="49" y="27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2" name="Freeform 6217"/>
            <p:cNvSpPr>
              <a:spLocks/>
            </p:cNvSpPr>
            <p:nvPr/>
          </p:nvSpPr>
          <p:spPr bwMode="auto">
            <a:xfrm>
              <a:off x="3587" y="2682"/>
              <a:ext cx="13" cy="18"/>
            </a:xfrm>
            <a:custGeom>
              <a:avLst/>
              <a:gdLst>
                <a:gd name="T0" fmla="*/ 1 w 25"/>
                <a:gd name="T1" fmla="*/ 1 h 36"/>
                <a:gd name="T2" fmla="*/ 1 w 25"/>
                <a:gd name="T3" fmla="*/ 1 h 36"/>
                <a:gd name="T4" fmla="*/ 0 w 25"/>
                <a:gd name="T5" fmla="*/ 1 h 36"/>
                <a:gd name="T6" fmla="*/ 1 w 25"/>
                <a:gd name="T7" fmla="*/ 0 h 36"/>
                <a:gd name="T8" fmla="*/ 1 w 2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25" y="29"/>
                  </a:moveTo>
                  <a:lnTo>
                    <a:pt x="9" y="3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3" name="Freeform 6218"/>
            <p:cNvSpPr>
              <a:spLocks/>
            </p:cNvSpPr>
            <p:nvPr/>
          </p:nvSpPr>
          <p:spPr bwMode="auto">
            <a:xfrm>
              <a:off x="3545" y="2632"/>
              <a:ext cx="18" cy="23"/>
            </a:xfrm>
            <a:custGeom>
              <a:avLst/>
              <a:gdLst>
                <a:gd name="T0" fmla="*/ 0 w 36"/>
                <a:gd name="T1" fmla="*/ 0 h 47"/>
                <a:gd name="T2" fmla="*/ 1 w 36"/>
                <a:gd name="T3" fmla="*/ 0 h 47"/>
                <a:gd name="T4" fmla="*/ 1 w 36"/>
                <a:gd name="T5" fmla="*/ 0 h 47"/>
                <a:gd name="T6" fmla="*/ 0 w 36"/>
                <a:gd name="T7" fmla="*/ 0 h 47"/>
                <a:gd name="T8" fmla="*/ 0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0" y="27"/>
                  </a:moveTo>
                  <a:lnTo>
                    <a:pt x="36" y="47"/>
                  </a:lnTo>
                  <a:lnTo>
                    <a:pt x="26" y="15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4" name="Freeform 6219"/>
            <p:cNvSpPr>
              <a:spLocks/>
            </p:cNvSpPr>
            <p:nvPr/>
          </p:nvSpPr>
          <p:spPr bwMode="auto">
            <a:xfrm>
              <a:off x="3567" y="2649"/>
              <a:ext cx="50" cy="23"/>
            </a:xfrm>
            <a:custGeom>
              <a:avLst/>
              <a:gdLst>
                <a:gd name="T0" fmla="*/ 1 w 99"/>
                <a:gd name="T1" fmla="*/ 1 h 46"/>
                <a:gd name="T2" fmla="*/ 1 w 99"/>
                <a:gd name="T3" fmla="*/ 1 h 46"/>
                <a:gd name="T4" fmla="*/ 0 w 99"/>
                <a:gd name="T5" fmla="*/ 1 h 46"/>
                <a:gd name="T6" fmla="*/ 1 w 99"/>
                <a:gd name="T7" fmla="*/ 0 h 46"/>
                <a:gd name="T8" fmla="*/ 1 w 99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6"/>
                <a:gd name="T17" fmla="*/ 99 w 9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6">
                  <a:moveTo>
                    <a:pt x="99" y="36"/>
                  </a:moveTo>
                  <a:lnTo>
                    <a:pt x="62" y="46"/>
                  </a:lnTo>
                  <a:lnTo>
                    <a:pt x="0" y="9"/>
                  </a:lnTo>
                  <a:lnTo>
                    <a:pt x="56" y="0"/>
                  </a:lnTo>
                  <a:lnTo>
                    <a:pt x="99" y="36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5" name="Freeform 6220"/>
            <p:cNvSpPr>
              <a:spLocks/>
            </p:cNvSpPr>
            <p:nvPr/>
          </p:nvSpPr>
          <p:spPr bwMode="auto">
            <a:xfrm>
              <a:off x="3595" y="2633"/>
              <a:ext cx="30" cy="34"/>
            </a:xfrm>
            <a:custGeom>
              <a:avLst/>
              <a:gdLst>
                <a:gd name="T0" fmla="*/ 0 w 60"/>
                <a:gd name="T1" fmla="*/ 1 h 67"/>
                <a:gd name="T2" fmla="*/ 1 w 60"/>
                <a:gd name="T3" fmla="*/ 0 h 67"/>
                <a:gd name="T4" fmla="*/ 1 w 60"/>
                <a:gd name="T5" fmla="*/ 1 h 67"/>
                <a:gd name="T6" fmla="*/ 1 w 60"/>
                <a:gd name="T7" fmla="*/ 1 h 67"/>
                <a:gd name="T8" fmla="*/ 0 w 60"/>
                <a:gd name="T9" fmla="*/ 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7"/>
                <a:gd name="T17" fmla="*/ 60 w 6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7">
                  <a:moveTo>
                    <a:pt x="0" y="31"/>
                  </a:moveTo>
                  <a:lnTo>
                    <a:pt x="13" y="0"/>
                  </a:lnTo>
                  <a:lnTo>
                    <a:pt x="60" y="49"/>
                  </a:lnTo>
                  <a:lnTo>
                    <a:pt x="43" y="6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6" name="Freeform 6221"/>
            <p:cNvSpPr>
              <a:spLocks/>
            </p:cNvSpPr>
            <p:nvPr/>
          </p:nvSpPr>
          <p:spPr bwMode="auto">
            <a:xfrm>
              <a:off x="3587" y="2613"/>
              <a:ext cx="14" cy="36"/>
            </a:xfrm>
            <a:custGeom>
              <a:avLst/>
              <a:gdLst>
                <a:gd name="T0" fmla="*/ 0 w 29"/>
                <a:gd name="T1" fmla="*/ 1 h 72"/>
                <a:gd name="T2" fmla="*/ 0 w 29"/>
                <a:gd name="T3" fmla="*/ 0 h 72"/>
                <a:gd name="T4" fmla="*/ 0 w 29"/>
                <a:gd name="T5" fmla="*/ 1 h 72"/>
                <a:gd name="T6" fmla="*/ 0 w 29"/>
                <a:gd name="T7" fmla="*/ 1 h 72"/>
                <a:gd name="T8" fmla="*/ 0 w 29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2"/>
                <a:gd name="T17" fmla="*/ 29 w 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2">
                  <a:moveTo>
                    <a:pt x="0" y="36"/>
                  </a:moveTo>
                  <a:lnTo>
                    <a:pt x="18" y="0"/>
                  </a:lnTo>
                  <a:lnTo>
                    <a:pt x="29" y="41"/>
                  </a:lnTo>
                  <a:lnTo>
                    <a:pt x="16" y="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7" name="Freeform 6222"/>
            <p:cNvSpPr>
              <a:spLocks/>
            </p:cNvSpPr>
            <p:nvPr/>
          </p:nvSpPr>
          <p:spPr bwMode="auto">
            <a:xfrm>
              <a:off x="3560" y="2631"/>
              <a:ext cx="35" cy="22"/>
            </a:xfrm>
            <a:custGeom>
              <a:avLst/>
              <a:gdLst>
                <a:gd name="T0" fmla="*/ 1 w 70"/>
                <a:gd name="T1" fmla="*/ 0 h 45"/>
                <a:gd name="T2" fmla="*/ 1 w 70"/>
                <a:gd name="T3" fmla="*/ 0 h 45"/>
                <a:gd name="T4" fmla="*/ 0 w 70"/>
                <a:gd name="T5" fmla="*/ 0 h 45"/>
                <a:gd name="T6" fmla="*/ 1 w 70"/>
                <a:gd name="T7" fmla="*/ 0 h 45"/>
                <a:gd name="T8" fmla="*/ 1 w 7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5"/>
                <a:gd name="T17" fmla="*/ 70 w 7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5">
                  <a:moveTo>
                    <a:pt x="70" y="36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8" name="Freeform 6223"/>
            <p:cNvSpPr>
              <a:spLocks/>
            </p:cNvSpPr>
            <p:nvPr/>
          </p:nvSpPr>
          <p:spPr bwMode="auto">
            <a:xfrm>
              <a:off x="3595" y="2675"/>
              <a:ext cx="46" cy="25"/>
            </a:xfrm>
            <a:custGeom>
              <a:avLst/>
              <a:gdLst>
                <a:gd name="T0" fmla="*/ 1 w 92"/>
                <a:gd name="T1" fmla="*/ 0 h 50"/>
                <a:gd name="T2" fmla="*/ 1 w 92"/>
                <a:gd name="T3" fmla="*/ 1 h 50"/>
                <a:gd name="T4" fmla="*/ 1 w 92"/>
                <a:gd name="T5" fmla="*/ 1 h 50"/>
                <a:gd name="T6" fmla="*/ 1 w 92"/>
                <a:gd name="T7" fmla="*/ 1 h 50"/>
                <a:gd name="T8" fmla="*/ 0 w 92"/>
                <a:gd name="T9" fmla="*/ 1 h 50"/>
                <a:gd name="T10" fmla="*/ 1 w 92"/>
                <a:gd name="T11" fmla="*/ 1 h 50"/>
                <a:gd name="T12" fmla="*/ 1 w 9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0"/>
                <a:gd name="T23" fmla="*/ 92 w 92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0">
                  <a:moveTo>
                    <a:pt x="83" y="0"/>
                  </a:moveTo>
                  <a:lnTo>
                    <a:pt x="92" y="5"/>
                  </a:lnTo>
                  <a:lnTo>
                    <a:pt x="56" y="32"/>
                  </a:lnTo>
                  <a:lnTo>
                    <a:pt x="7" y="50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9" name="Freeform 6224"/>
            <p:cNvSpPr>
              <a:spLocks/>
            </p:cNvSpPr>
            <p:nvPr/>
          </p:nvSpPr>
          <p:spPr bwMode="auto">
            <a:xfrm>
              <a:off x="3595" y="2697"/>
              <a:ext cx="4" cy="8"/>
            </a:xfrm>
            <a:custGeom>
              <a:avLst/>
              <a:gdLst>
                <a:gd name="T0" fmla="*/ 0 w 7"/>
                <a:gd name="T1" fmla="*/ 1 h 14"/>
                <a:gd name="T2" fmla="*/ 1 w 7"/>
                <a:gd name="T3" fmla="*/ 1 h 14"/>
                <a:gd name="T4" fmla="*/ 1 w 7"/>
                <a:gd name="T5" fmla="*/ 1 h 14"/>
                <a:gd name="T6" fmla="*/ 0 w 7"/>
                <a:gd name="T7" fmla="*/ 0 h 14"/>
                <a:gd name="T8" fmla="*/ 0 w 7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9"/>
                  </a:move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0" name="Freeform 6225"/>
            <p:cNvSpPr>
              <a:spLocks/>
            </p:cNvSpPr>
            <p:nvPr/>
          </p:nvSpPr>
          <p:spPr bwMode="auto">
            <a:xfrm>
              <a:off x="3587" y="2684"/>
              <a:ext cx="9" cy="4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0 h 9"/>
                <a:gd name="T4" fmla="*/ 0 w 18"/>
                <a:gd name="T5" fmla="*/ 0 h 9"/>
                <a:gd name="T6" fmla="*/ 1 w 18"/>
                <a:gd name="T7" fmla="*/ 0 h 9"/>
                <a:gd name="T8" fmla="*/ 1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8" y="5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1" name="Freeform 6226"/>
            <p:cNvSpPr>
              <a:spLocks/>
            </p:cNvSpPr>
            <p:nvPr/>
          </p:nvSpPr>
          <p:spPr bwMode="auto">
            <a:xfrm>
              <a:off x="3627" y="2658"/>
              <a:ext cx="4" cy="8"/>
            </a:xfrm>
            <a:custGeom>
              <a:avLst/>
              <a:gdLst>
                <a:gd name="T0" fmla="*/ 0 w 9"/>
                <a:gd name="T1" fmla="*/ 1 h 16"/>
                <a:gd name="T2" fmla="*/ 0 w 9"/>
                <a:gd name="T3" fmla="*/ 1 h 16"/>
                <a:gd name="T4" fmla="*/ 0 w 9"/>
                <a:gd name="T5" fmla="*/ 1 h 16"/>
                <a:gd name="T6" fmla="*/ 0 w 9"/>
                <a:gd name="T7" fmla="*/ 0 h 16"/>
                <a:gd name="T8" fmla="*/ 0 w 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9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2" name="Freeform 6227"/>
            <p:cNvSpPr>
              <a:spLocks/>
            </p:cNvSpPr>
            <p:nvPr/>
          </p:nvSpPr>
          <p:spPr bwMode="auto">
            <a:xfrm>
              <a:off x="3876" y="2265"/>
              <a:ext cx="4" cy="63"/>
            </a:xfrm>
            <a:custGeom>
              <a:avLst/>
              <a:gdLst>
                <a:gd name="T0" fmla="*/ 1 w 7"/>
                <a:gd name="T1" fmla="*/ 1 h 126"/>
                <a:gd name="T2" fmla="*/ 0 w 7"/>
                <a:gd name="T3" fmla="*/ 1 h 126"/>
                <a:gd name="T4" fmla="*/ 0 w 7"/>
                <a:gd name="T5" fmla="*/ 1 h 126"/>
                <a:gd name="T6" fmla="*/ 1 w 7"/>
                <a:gd name="T7" fmla="*/ 0 h 126"/>
                <a:gd name="T8" fmla="*/ 1 w 7"/>
                <a:gd name="T9" fmla="*/ 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6"/>
                <a:gd name="T17" fmla="*/ 7 w 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6">
                  <a:moveTo>
                    <a:pt x="7" y="122"/>
                  </a:moveTo>
                  <a:lnTo>
                    <a:pt x="0" y="126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1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3" name="Freeform 6228"/>
            <p:cNvSpPr>
              <a:spLocks/>
            </p:cNvSpPr>
            <p:nvPr/>
          </p:nvSpPr>
          <p:spPr bwMode="auto">
            <a:xfrm>
              <a:off x="3836" y="2265"/>
              <a:ext cx="44" cy="86"/>
            </a:xfrm>
            <a:custGeom>
              <a:avLst/>
              <a:gdLst>
                <a:gd name="T0" fmla="*/ 1 w 86"/>
                <a:gd name="T1" fmla="*/ 1 h 171"/>
                <a:gd name="T2" fmla="*/ 0 w 86"/>
                <a:gd name="T3" fmla="*/ 2 h 171"/>
                <a:gd name="T4" fmla="*/ 0 w 86"/>
                <a:gd name="T5" fmla="*/ 1 h 171"/>
                <a:gd name="T6" fmla="*/ 1 w 86"/>
                <a:gd name="T7" fmla="*/ 0 h 171"/>
                <a:gd name="T8" fmla="*/ 1 w 86"/>
                <a:gd name="T9" fmla="*/ 1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71"/>
                <a:gd name="T17" fmla="*/ 86 w 8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71">
                  <a:moveTo>
                    <a:pt x="86" y="122"/>
                  </a:moveTo>
                  <a:lnTo>
                    <a:pt x="0" y="171"/>
                  </a:lnTo>
                  <a:lnTo>
                    <a:pt x="0" y="50"/>
                  </a:lnTo>
                  <a:lnTo>
                    <a:pt x="86" y="0"/>
                  </a:lnTo>
                  <a:lnTo>
                    <a:pt x="86" y="122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4" name="Freeform 6229"/>
            <p:cNvSpPr>
              <a:spLocks/>
            </p:cNvSpPr>
            <p:nvPr/>
          </p:nvSpPr>
          <p:spPr bwMode="auto">
            <a:xfrm>
              <a:off x="4012" y="2361"/>
              <a:ext cx="43" cy="86"/>
            </a:xfrm>
            <a:custGeom>
              <a:avLst/>
              <a:gdLst>
                <a:gd name="T0" fmla="*/ 0 w 86"/>
                <a:gd name="T1" fmla="*/ 1 h 173"/>
                <a:gd name="T2" fmla="*/ 0 w 86"/>
                <a:gd name="T3" fmla="*/ 0 h 173"/>
                <a:gd name="T4" fmla="*/ 1 w 86"/>
                <a:gd name="T5" fmla="*/ 0 h 173"/>
                <a:gd name="T6" fmla="*/ 1 w 86"/>
                <a:gd name="T7" fmla="*/ 0 h 173"/>
                <a:gd name="T8" fmla="*/ 1 w 86"/>
                <a:gd name="T9" fmla="*/ 0 h 173"/>
                <a:gd name="T10" fmla="*/ 1 w 86"/>
                <a:gd name="T11" fmla="*/ 0 h 173"/>
                <a:gd name="T12" fmla="*/ 0 w 86"/>
                <a:gd name="T13" fmla="*/ 1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173"/>
                <a:gd name="T23" fmla="*/ 86 w 86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173">
                  <a:moveTo>
                    <a:pt x="0" y="173"/>
                  </a:moveTo>
                  <a:lnTo>
                    <a:pt x="0" y="56"/>
                  </a:lnTo>
                  <a:lnTo>
                    <a:pt x="10" y="38"/>
                  </a:lnTo>
                  <a:lnTo>
                    <a:pt x="75" y="0"/>
                  </a:lnTo>
                  <a:lnTo>
                    <a:pt x="86" y="6"/>
                  </a:lnTo>
                  <a:lnTo>
                    <a:pt x="86" y="12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5" name="Freeform 6230"/>
            <p:cNvSpPr>
              <a:spLocks/>
            </p:cNvSpPr>
            <p:nvPr/>
          </p:nvSpPr>
          <p:spPr bwMode="auto">
            <a:xfrm>
              <a:off x="3853" y="2265"/>
              <a:ext cx="197" cy="115"/>
            </a:xfrm>
            <a:custGeom>
              <a:avLst/>
              <a:gdLst>
                <a:gd name="T0" fmla="*/ 3 w 394"/>
                <a:gd name="T1" fmla="*/ 2 h 228"/>
                <a:gd name="T2" fmla="*/ 1 w 394"/>
                <a:gd name="T3" fmla="*/ 0 h 228"/>
                <a:gd name="T4" fmla="*/ 0 w 394"/>
                <a:gd name="T5" fmla="*/ 1 h 228"/>
                <a:gd name="T6" fmla="*/ 3 w 394"/>
                <a:gd name="T7" fmla="*/ 2 h 228"/>
                <a:gd name="T8" fmla="*/ 3 w 394"/>
                <a:gd name="T9" fmla="*/ 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8"/>
                <a:gd name="T17" fmla="*/ 394 w 394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8">
                  <a:moveTo>
                    <a:pt x="394" y="190"/>
                  </a:moveTo>
                  <a:lnTo>
                    <a:pt x="65" y="0"/>
                  </a:lnTo>
                  <a:lnTo>
                    <a:pt x="0" y="36"/>
                  </a:lnTo>
                  <a:lnTo>
                    <a:pt x="329" y="228"/>
                  </a:lnTo>
                  <a:lnTo>
                    <a:pt x="394" y="190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6" name="Freeform 6231"/>
            <p:cNvSpPr>
              <a:spLocks/>
            </p:cNvSpPr>
            <p:nvPr/>
          </p:nvSpPr>
          <p:spPr bwMode="auto">
            <a:xfrm>
              <a:off x="4051" y="2386"/>
              <a:ext cx="16" cy="40"/>
            </a:xfrm>
            <a:custGeom>
              <a:avLst/>
              <a:gdLst>
                <a:gd name="T0" fmla="*/ 1 w 32"/>
                <a:gd name="T1" fmla="*/ 1 h 79"/>
                <a:gd name="T2" fmla="*/ 1 w 32"/>
                <a:gd name="T3" fmla="*/ 1 h 79"/>
                <a:gd name="T4" fmla="*/ 0 w 32"/>
                <a:gd name="T5" fmla="*/ 1 h 79"/>
                <a:gd name="T6" fmla="*/ 1 w 32"/>
                <a:gd name="T7" fmla="*/ 0 h 79"/>
                <a:gd name="T8" fmla="*/ 1 w 32"/>
                <a:gd name="T9" fmla="*/ 1 h 79"/>
                <a:gd name="T10" fmla="*/ 1 w 32"/>
                <a:gd name="T11" fmla="*/ 1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79"/>
                <a:gd name="T20" fmla="*/ 32 w 32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79">
                  <a:moveTo>
                    <a:pt x="13" y="79"/>
                  </a:moveTo>
                  <a:lnTo>
                    <a:pt x="14" y="27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32" y="68"/>
                  </a:lnTo>
                  <a:lnTo>
                    <a:pt x="13" y="79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7" name="Freeform 6232"/>
            <p:cNvSpPr>
              <a:spLocks/>
            </p:cNvSpPr>
            <p:nvPr/>
          </p:nvSpPr>
          <p:spPr bwMode="auto">
            <a:xfrm>
              <a:off x="4039" y="2388"/>
              <a:ext cx="19" cy="38"/>
            </a:xfrm>
            <a:custGeom>
              <a:avLst/>
              <a:gdLst>
                <a:gd name="T0" fmla="*/ 1 w 37"/>
                <a:gd name="T1" fmla="*/ 1 h 76"/>
                <a:gd name="T2" fmla="*/ 1 w 37"/>
                <a:gd name="T3" fmla="*/ 1 h 76"/>
                <a:gd name="T4" fmla="*/ 0 w 37"/>
                <a:gd name="T5" fmla="*/ 0 h 76"/>
                <a:gd name="T6" fmla="*/ 1 w 37"/>
                <a:gd name="T7" fmla="*/ 1 h 76"/>
                <a:gd name="T8" fmla="*/ 1 w 37"/>
                <a:gd name="T9" fmla="*/ 1 h 76"/>
                <a:gd name="T10" fmla="*/ 1 w 37"/>
                <a:gd name="T11" fmla="*/ 1 h 76"/>
                <a:gd name="T12" fmla="*/ 1 w 37"/>
                <a:gd name="T13" fmla="*/ 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76"/>
                <a:gd name="T23" fmla="*/ 37 w 37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76">
                  <a:moveTo>
                    <a:pt x="12" y="63"/>
                  </a:moveTo>
                  <a:lnTo>
                    <a:pt x="12" y="9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37" y="24"/>
                  </a:lnTo>
                  <a:lnTo>
                    <a:pt x="36" y="76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4742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8" name="Freeform 6233"/>
            <p:cNvSpPr>
              <a:spLocks/>
            </p:cNvSpPr>
            <p:nvPr/>
          </p:nvSpPr>
          <p:spPr bwMode="auto">
            <a:xfrm>
              <a:off x="4039" y="2379"/>
              <a:ext cx="28" cy="15"/>
            </a:xfrm>
            <a:custGeom>
              <a:avLst/>
              <a:gdLst>
                <a:gd name="T0" fmla="*/ 1 w 55"/>
                <a:gd name="T1" fmla="*/ 0 h 31"/>
                <a:gd name="T2" fmla="*/ 0 w 55"/>
                <a:gd name="T3" fmla="*/ 0 h 31"/>
                <a:gd name="T4" fmla="*/ 1 w 55"/>
                <a:gd name="T5" fmla="*/ 0 h 31"/>
                <a:gd name="T6" fmla="*/ 1 w 55"/>
                <a:gd name="T7" fmla="*/ 0 h 31"/>
                <a:gd name="T8" fmla="*/ 1 w 5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1"/>
                <a:gd name="T17" fmla="*/ 55 w 5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1">
                  <a:moveTo>
                    <a:pt x="23" y="3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55" y="15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C2C0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29" name="Freeform 6234"/>
            <p:cNvSpPr>
              <a:spLocks/>
            </p:cNvSpPr>
            <p:nvPr/>
          </p:nvSpPr>
          <p:spPr bwMode="auto">
            <a:xfrm>
              <a:off x="3825" y="2343"/>
              <a:ext cx="13" cy="17"/>
            </a:xfrm>
            <a:custGeom>
              <a:avLst/>
              <a:gdLst>
                <a:gd name="T0" fmla="*/ 0 w 27"/>
                <a:gd name="T1" fmla="*/ 0 h 35"/>
                <a:gd name="T2" fmla="*/ 0 w 27"/>
                <a:gd name="T3" fmla="*/ 0 h 35"/>
                <a:gd name="T4" fmla="*/ 0 w 27"/>
                <a:gd name="T5" fmla="*/ 0 h 35"/>
                <a:gd name="T6" fmla="*/ 0 w 27"/>
                <a:gd name="T7" fmla="*/ 0 h 35"/>
                <a:gd name="T8" fmla="*/ 0 w 27"/>
                <a:gd name="T9" fmla="*/ 0 h 35"/>
                <a:gd name="T10" fmla="*/ 0 w 27"/>
                <a:gd name="T11" fmla="*/ 0 h 35"/>
                <a:gd name="T12" fmla="*/ 0 w 27"/>
                <a:gd name="T13" fmla="*/ 0 h 35"/>
                <a:gd name="T14" fmla="*/ 0 w 27"/>
                <a:gd name="T15" fmla="*/ 0 h 35"/>
                <a:gd name="T16" fmla="*/ 0 w 27"/>
                <a:gd name="T17" fmla="*/ 0 h 35"/>
                <a:gd name="T18" fmla="*/ 0 w 27"/>
                <a:gd name="T19" fmla="*/ 0 h 35"/>
                <a:gd name="T20" fmla="*/ 0 w 27"/>
                <a:gd name="T21" fmla="*/ 0 h 35"/>
                <a:gd name="T22" fmla="*/ 0 w 27"/>
                <a:gd name="T23" fmla="*/ 0 h 35"/>
                <a:gd name="T24" fmla="*/ 0 w 27"/>
                <a:gd name="T25" fmla="*/ 0 h 35"/>
                <a:gd name="T26" fmla="*/ 0 w 27"/>
                <a:gd name="T27" fmla="*/ 0 h 35"/>
                <a:gd name="T28" fmla="*/ 0 w 27"/>
                <a:gd name="T29" fmla="*/ 0 h 35"/>
                <a:gd name="T30" fmla="*/ 0 w 27"/>
                <a:gd name="T31" fmla="*/ 0 h 35"/>
                <a:gd name="T32" fmla="*/ 0 w 27"/>
                <a:gd name="T33" fmla="*/ 0 h 35"/>
                <a:gd name="T34" fmla="*/ 0 w 27"/>
                <a:gd name="T35" fmla="*/ 0 h 35"/>
                <a:gd name="T36" fmla="*/ 0 w 27"/>
                <a:gd name="T37" fmla="*/ 0 h 35"/>
                <a:gd name="T38" fmla="*/ 0 w 27"/>
                <a:gd name="T39" fmla="*/ 0 h 35"/>
                <a:gd name="T40" fmla="*/ 0 w 27"/>
                <a:gd name="T41" fmla="*/ 0 h 35"/>
                <a:gd name="T42" fmla="*/ 0 w 27"/>
                <a:gd name="T43" fmla="*/ 0 h 35"/>
                <a:gd name="T44" fmla="*/ 0 w 27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5"/>
                <a:gd name="T71" fmla="*/ 27 w 27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5">
                  <a:moveTo>
                    <a:pt x="22" y="33"/>
                  </a:moveTo>
                  <a:lnTo>
                    <a:pt x="24" y="31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24" y="11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0" name="Freeform 6235"/>
            <p:cNvSpPr>
              <a:spLocks/>
            </p:cNvSpPr>
            <p:nvPr/>
          </p:nvSpPr>
          <p:spPr bwMode="auto">
            <a:xfrm>
              <a:off x="3825" y="2344"/>
              <a:ext cx="12" cy="16"/>
            </a:xfrm>
            <a:custGeom>
              <a:avLst/>
              <a:gdLst>
                <a:gd name="T0" fmla="*/ 0 w 25"/>
                <a:gd name="T1" fmla="*/ 0 h 33"/>
                <a:gd name="T2" fmla="*/ 0 w 25"/>
                <a:gd name="T3" fmla="*/ 0 h 33"/>
                <a:gd name="T4" fmla="*/ 0 w 25"/>
                <a:gd name="T5" fmla="*/ 0 h 33"/>
                <a:gd name="T6" fmla="*/ 0 w 25"/>
                <a:gd name="T7" fmla="*/ 0 h 33"/>
                <a:gd name="T8" fmla="*/ 0 w 25"/>
                <a:gd name="T9" fmla="*/ 0 h 33"/>
                <a:gd name="T10" fmla="*/ 0 w 25"/>
                <a:gd name="T11" fmla="*/ 0 h 33"/>
                <a:gd name="T12" fmla="*/ 0 w 25"/>
                <a:gd name="T13" fmla="*/ 0 h 33"/>
                <a:gd name="T14" fmla="*/ 0 w 25"/>
                <a:gd name="T15" fmla="*/ 0 h 33"/>
                <a:gd name="T16" fmla="*/ 0 w 25"/>
                <a:gd name="T17" fmla="*/ 0 h 33"/>
                <a:gd name="T18" fmla="*/ 0 w 25"/>
                <a:gd name="T19" fmla="*/ 0 h 33"/>
                <a:gd name="T20" fmla="*/ 0 w 25"/>
                <a:gd name="T21" fmla="*/ 0 h 33"/>
                <a:gd name="T22" fmla="*/ 0 w 25"/>
                <a:gd name="T23" fmla="*/ 0 h 33"/>
                <a:gd name="T24" fmla="*/ 0 w 25"/>
                <a:gd name="T25" fmla="*/ 0 h 33"/>
                <a:gd name="T26" fmla="*/ 0 w 25"/>
                <a:gd name="T27" fmla="*/ 0 h 33"/>
                <a:gd name="T28" fmla="*/ 0 w 25"/>
                <a:gd name="T29" fmla="*/ 0 h 33"/>
                <a:gd name="T30" fmla="*/ 0 w 25"/>
                <a:gd name="T31" fmla="*/ 0 h 33"/>
                <a:gd name="T32" fmla="*/ 0 w 25"/>
                <a:gd name="T33" fmla="*/ 0 h 33"/>
                <a:gd name="T34" fmla="*/ 0 w 25"/>
                <a:gd name="T35" fmla="*/ 0 h 33"/>
                <a:gd name="T36" fmla="*/ 0 w 25"/>
                <a:gd name="T37" fmla="*/ 0 h 33"/>
                <a:gd name="T38" fmla="*/ 0 w 25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3"/>
                <a:gd name="T62" fmla="*/ 25 w 25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3">
                  <a:moveTo>
                    <a:pt x="4" y="22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5" y="24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3" y="31"/>
                  </a:lnTo>
                  <a:lnTo>
                    <a:pt x="7" y="27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1" name="Freeform 6236"/>
            <p:cNvSpPr>
              <a:spLocks/>
            </p:cNvSpPr>
            <p:nvPr/>
          </p:nvSpPr>
          <p:spPr bwMode="auto">
            <a:xfrm>
              <a:off x="3826" y="2345"/>
              <a:ext cx="9" cy="13"/>
            </a:xfrm>
            <a:custGeom>
              <a:avLst/>
              <a:gdLst>
                <a:gd name="T0" fmla="*/ 0 w 20"/>
                <a:gd name="T1" fmla="*/ 1 h 25"/>
                <a:gd name="T2" fmla="*/ 0 w 20"/>
                <a:gd name="T3" fmla="*/ 1 h 25"/>
                <a:gd name="T4" fmla="*/ 0 w 20"/>
                <a:gd name="T5" fmla="*/ 1 h 25"/>
                <a:gd name="T6" fmla="*/ 0 w 20"/>
                <a:gd name="T7" fmla="*/ 1 h 25"/>
                <a:gd name="T8" fmla="*/ 0 w 20"/>
                <a:gd name="T9" fmla="*/ 0 h 25"/>
                <a:gd name="T10" fmla="*/ 0 w 20"/>
                <a:gd name="T11" fmla="*/ 0 h 25"/>
                <a:gd name="T12" fmla="*/ 0 w 20"/>
                <a:gd name="T13" fmla="*/ 0 h 25"/>
                <a:gd name="T14" fmla="*/ 0 w 20"/>
                <a:gd name="T15" fmla="*/ 1 h 25"/>
                <a:gd name="T16" fmla="*/ 0 w 20"/>
                <a:gd name="T17" fmla="*/ 1 h 25"/>
                <a:gd name="T18" fmla="*/ 0 w 20"/>
                <a:gd name="T19" fmla="*/ 1 h 25"/>
                <a:gd name="T20" fmla="*/ 0 w 20"/>
                <a:gd name="T21" fmla="*/ 1 h 25"/>
                <a:gd name="T22" fmla="*/ 0 w 20"/>
                <a:gd name="T23" fmla="*/ 1 h 25"/>
                <a:gd name="T24" fmla="*/ 0 w 20"/>
                <a:gd name="T25" fmla="*/ 1 h 25"/>
                <a:gd name="T26" fmla="*/ 0 w 20"/>
                <a:gd name="T27" fmla="*/ 1 h 25"/>
                <a:gd name="T28" fmla="*/ 0 w 20"/>
                <a:gd name="T29" fmla="*/ 1 h 25"/>
                <a:gd name="T30" fmla="*/ 0 w 20"/>
                <a:gd name="T31" fmla="*/ 1 h 25"/>
                <a:gd name="T32" fmla="*/ 0 w 20"/>
                <a:gd name="T33" fmla="*/ 1 h 25"/>
                <a:gd name="T34" fmla="*/ 0 w 20"/>
                <a:gd name="T35" fmla="*/ 1 h 25"/>
                <a:gd name="T36" fmla="*/ 0 w 20"/>
                <a:gd name="T37" fmla="*/ 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5"/>
                <a:gd name="T59" fmla="*/ 20 w 20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5">
                  <a:moveTo>
                    <a:pt x="4" y="16"/>
                  </a:moveTo>
                  <a:lnTo>
                    <a:pt x="2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8" y="9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7" y="21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2" name="Freeform 6237"/>
            <p:cNvSpPr>
              <a:spLocks/>
            </p:cNvSpPr>
            <p:nvPr/>
          </p:nvSpPr>
          <p:spPr bwMode="auto">
            <a:xfrm>
              <a:off x="3803" y="2330"/>
              <a:ext cx="14" cy="17"/>
            </a:xfrm>
            <a:custGeom>
              <a:avLst/>
              <a:gdLst>
                <a:gd name="T0" fmla="*/ 1 w 27"/>
                <a:gd name="T1" fmla="*/ 1 h 34"/>
                <a:gd name="T2" fmla="*/ 1 w 27"/>
                <a:gd name="T3" fmla="*/ 1 h 34"/>
                <a:gd name="T4" fmla="*/ 1 w 27"/>
                <a:gd name="T5" fmla="*/ 1 h 34"/>
                <a:gd name="T6" fmla="*/ 1 w 27"/>
                <a:gd name="T7" fmla="*/ 1 h 34"/>
                <a:gd name="T8" fmla="*/ 1 w 27"/>
                <a:gd name="T9" fmla="*/ 1 h 34"/>
                <a:gd name="T10" fmla="*/ 1 w 27"/>
                <a:gd name="T11" fmla="*/ 1 h 34"/>
                <a:gd name="T12" fmla="*/ 1 w 27"/>
                <a:gd name="T13" fmla="*/ 1 h 34"/>
                <a:gd name="T14" fmla="*/ 1 w 27"/>
                <a:gd name="T15" fmla="*/ 1 h 34"/>
                <a:gd name="T16" fmla="*/ 1 w 27"/>
                <a:gd name="T17" fmla="*/ 1 h 34"/>
                <a:gd name="T18" fmla="*/ 1 w 27"/>
                <a:gd name="T19" fmla="*/ 0 h 34"/>
                <a:gd name="T20" fmla="*/ 1 w 27"/>
                <a:gd name="T21" fmla="*/ 0 h 34"/>
                <a:gd name="T22" fmla="*/ 1 w 27"/>
                <a:gd name="T23" fmla="*/ 1 h 34"/>
                <a:gd name="T24" fmla="*/ 1 w 27"/>
                <a:gd name="T25" fmla="*/ 1 h 34"/>
                <a:gd name="T26" fmla="*/ 1 w 27"/>
                <a:gd name="T27" fmla="*/ 1 h 34"/>
                <a:gd name="T28" fmla="*/ 0 w 27"/>
                <a:gd name="T29" fmla="*/ 1 h 34"/>
                <a:gd name="T30" fmla="*/ 0 w 27"/>
                <a:gd name="T31" fmla="*/ 1 h 34"/>
                <a:gd name="T32" fmla="*/ 0 w 27"/>
                <a:gd name="T33" fmla="*/ 1 h 34"/>
                <a:gd name="T34" fmla="*/ 1 w 27"/>
                <a:gd name="T35" fmla="*/ 1 h 34"/>
                <a:gd name="T36" fmla="*/ 1 w 27"/>
                <a:gd name="T37" fmla="*/ 1 h 34"/>
                <a:gd name="T38" fmla="*/ 1 w 27"/>
                <a:gd name="T39" fmla="*/ 1 h 34"/>
                <a:gd name="T40" fmla="*/ 1 w 27"/>
                <a:gd name="T41" fmla="*/ 1 h 34"/>
                <a:gd name="T42" fmla="*/ 1 w 27"/>
                <a:gd name="T43" fmla="*/ 1 h 34"/>
                <a:gd name="T44" fmla="*/ 1 w 27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4"/>
                <a:gd name="T71" fmla="*/ 27 w 27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4">
                  <a:moveTo>
                    <a:pt x="20" y="33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23" y="11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3" name="Freeform 6238"/>
            <p:cNvSpPr>
              <a:spLocks/>
            </p:cNvSpPr>
            <p:nvPr/>
          </p:nvSpPr>
          <p:spPr bwMode="auto">
            <a:xfrm>
              <a:off x="3803" y="2331"/>
              <a:ext cx="12" cy="16"/>
            </a:xfrm>
            <a:custGeom>
              <a:avLst/>
              <a:gdLst>
                <a:gd name="T0" fmla="*/ 1 w 23"/>
                <a:gd name="T1" fmla="*/ 1 h 32"/>
                <a:gd name="T2" fmla="*/ 0 w 23"/>
                <a:gd name="T3" fmla="*/ 1 h 32"/>
                <a:gd name="T4" fmla="*/ 0 w 23"/>
                <a:gd name="T5" fmla="*/ 1 h 32"/>
                <a:gd name="T6" fmla="*/ 0 w 23"/>
                <a:gd name="T7" fmla="*/ 1 h 32"/>
                <a:gd name="T8" fmla="*/ 1 w 23"/>
                <a:gd name="T9" fmla="*/ 1 h 32"/>
                <a:gd name="T10" fmla="*/ 1 w 23"/>
                <a:gd name="T11" fmla="*/ 1 h 32"/>
                <a:gd name="T12" fmla="*/ 1 w 23"/>
                <a:gd name="T13" fmla="*/ 0 h 32"/>
                <a:gd name="T14" fmla="*/ 1 w 23"/>
                <a:gd name="T15" fmla="*/ 0 h 32"/>
                <a:gd name="T16" fmla="*/ 1 w 23"/>
                <a:gd name="T17" fmla="*/ 1 h 32"/>
                <a:gd name="T18" fmla="*/ 1 w 23"/>
                <a:gd name="T19" fmla="*/ 1 h 32"/>
                <a:gd name="T20" fmla="*/ 1 w 23"/>
                <a:gd name="T21" fmla="*/ 1 h 32"/>
                <a:gd name="T22" fmla="*/ 1 w 23"/>
                <a:gd name="T23" fmla="*/ 1 h 32"/>
                <a:gd name="T24" fmla="*/ 1 w 23"/>
                <a:gd name="T25" fmla="*/ 1 h 32"/>
                <a:gd name="T26" fmla="*/ 1 w 23"/>
                <a:gd name="T27" fmla="*/ 1 h 32"/>
                <a:gd name="T28" fmla="*/ 1 w 23"/>
                <a:gd name="T29" fmla="*/ 1 h 32"/>
                <a:gd name="T30" fmla="*/ 1 w 23"/>
                <a:gd name="T31" fmla="*/ 1 h 32"/>
                <a:gd name="T32" fmla="*/ 1 w 23"/>
                <a:gd name="T33" fmla="*/ 1 h 32"/>
                <a:gd name="T34" fmla="*/ 1 w 23"/>
                <a:gd name="T35" fmla="*/ 1 h 32"/>
                <a:gd name="T36" fmla="*/ 1 w 23"/>
                <a:gd name="T37" fmla="*/ 1 h 32"/>
                <a:gd name="T38" fmla="*/ 1 w 23"/>
                <a:gd name="T39" fmla="*/ 1 h 32"/>
                <a:gd name="T40" fmla="*/ 1 w 23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32"/>
                <a:gd name="T65" fmla="*/ 23 w 2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32">
                  <a:moveTo>
                    <a:pt x="4" y="22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20" y="11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1"/>
                  </a:lnTo>
                  <a:lnTo>
                    <a:pt x="7" y="27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4" name="Freeform 6239"/>
            <p:cNvSpPr>
              <a:spLocks/>
            </p:cNvSpPr>
            <p:nvPr/>
          </p:nvSpPr>
          <p:spPr bwMode="auto">
            <a:xfrm>
              <a:off x="3804" y="2333"/>
              <a:ext cx="10" cy="12"/>
            </a:xfrm>
            <a:custGeom>
              <a:avLst/>
              <a:gdLst>
                <a:gd name="T0" fmla="*/ 1 w 20"/>
                <a:gd name="T1" fmla="*/ 0 h 25"/>
                <a:gd name="T2" fmla="*/ 1 w 20"/>
                <a:gd name="T3" fmla="*/ 0 h 25"/>
                <a:gd name="T4" fmla="*/ 0 w 20"/>
                <a:gd name="T5" fmla="*/ 0 h 25"/>
                <a:gd name="T6" fmla="*/ 1 w 20"/>
                <a:gd name="T7" fmla="*/ 0 h 25"/>
                <a:gd name="T8" fmla="*/ 1 w 20"/>
                <a:gd name="T9" fmla="*/ 0 h 25"/>
                <a:gd name="T10" fmla="*/ 1 w 20"/>
                <a:gd name="T11" fmla="*/ 0 h 25"/>
                <a:gd name="T12" fmla="*/ 1 w 20"/>
                <a:gd name="T13" fmla="*/ 0 h 25"/>
                <a:gd name="T14" fmla="*/ 1 w 20"/>
                <a:gd name="T15" fmla="*/ 0 h 25"/>
                <a:gd name="T16" fmla="*/ 1 w 20"/>
                <a:gd name="T17" fmla="*/ 0 h 25"/>
                <a:gd name="T18" fmla="*/ 1 w 20"/>
                <a:gd name="T19" fmla="*/ 0 h 25"/>
                <a:gd name="T20" fmla="*/ 1 w 20"/>
                <a:gd name="T21" fmla="*/ 0 h 25"/>
                <a:gd name="T22" fmla="*/ 1 w 20"/>
                <a:gd name="T23" fmla="*/ 0 h 25"/>
                <a:gd name="T24" fmla="*/ 1 w 20"/>
                <a:gd name="T25" fmla="*/ 0 h 25"/>
                <a:gd name="T26" fmla="*/ 1 w 20"/>
                <a:gd name="T27" fmla="*/ 0 h 25"/>
                <a:gd name="T28" fmla="*/ 1 w 20"/>
                <a:gd name="T29" fmla="*/ 0 h 25"/>
                <a:gd name="T30" fmla="*/ 1 w 20"/>
                <a:gd name="T31" fmla="*/ 0 h 25"/>
                <a:gd name="T32" fmla="*/ 1 w 20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5"/>
                <a:gd name="T53" fmla="*/ 20 w 2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5">
                  <a:moveTo>
                    <a:pt x="3" y="16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6" y="9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7" y="21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5" name="Freeform 6240"/>
            <p:cNvSpPr>
              <a:spLocks/>
            </p:cNvSpPr>
            <p:nvPr/>
          </p:nvSpPr>
          <p:spPr bwMode="auto">
            <a:xfrm>
              <a:off x="3804" y="2328"/>
              <a:ext cx="30" cy="24"/>
            </a:xfrm>
            <a:custGeom>
              <a:avLst/>
              <a:gdLst>
                <a:gd name="T0" fmla="*/ 1 w 59"/>
                <a:gd name="T1" fmla="*/ 1 h 46"/>
                <a:gd name="T2" fmla="*/ 0 w 59"/>
                <a:gd name="T3" fmla="*/ 0 h 46"/>
                <a:gd name="T4" fmla="*/ 0 w 59"/>
                <a:gd name="T5" fmla="*/ 1 h 46"/>
                <a:gd name="T6" fmla="*/ 1 w 59"/>
                <a:gd name="T7" fmla="*/ 1 h 46"/>
                <a:gd name="T8" fmla="*/ 1 w 59"/>
                <a:gd name="T9" fmla="*/ 1 h 46"/>
                <a:gd name="T10" fmla="*/ 1 w 59"/>
                <a:gd name="T11" fmla="*/ 1 h 46"/>
                <a:gd name="T12" fmla="*/ 1 w 59"/>
                <a:gd name="T13" fmla="*/ 1 h 46"/>
                <a:gd name="T14" fmla="*/ 1 w 59"/>
                <a:gd name="T15" fmla="*/ 1 h 46"/>
                <a:gd name="T16" fmla="*/ 1 w 59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6"/>
                <a:gd name="T29" fmla="*/ 59 w 5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6">
                  <a:moveTo>
                    <a:pt x="59" y="3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21"/>
                  </a:lnTo>
                  <a:lnTo>
                    <a:pt x="18" y="34"/>
                  </a:lnTo>
                  <a:lnTo>
                    <a:pt x="41" y="46"/>
                  </a:lnTo>
                  <a:lnTo>
                    <a:pt x="47" y="41"/>
                  </a:lnTo>
                  <a:lnTo>
                    <a:pt x="59" y="43"/>
                  </a:lnTo>
                  <a:lnTo>
                    <a:pt x="59" y="3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6" name="Freeform 6241"/>
            <p:cNvSpPr>
              <a:spLocks/>
            </p:cNvSpPr>
            <p:nvPr/>
          </p:nvSpPr>
          <p:spPr bwMode="auto">
            <a:xfrm>
              <a:off x="3821" y="2341"/>
              <a:ext cx="3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0 h 16"/>
                <a:gd name="T4" fmla="*/ 1 w 5"/>
                <a:gd name="T5" fmla="*/ 1 h 16"/>
                <a:gd name="T6" fmla="*/ 1 w 5"/>
                <a:gd name="T7" fmla="*/ 1 h 16"/>
                <a:gd name="T8" fmla="*/ 0 w 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0" y="12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7" name="Freeform 6242"/>
            <p:cNvSpPr>
              <a:spLocks/>
            </p:cNvSpPr>
            <p:nvPr/>
          </p:nvSpPr>
          <p:spPr bwMode="auto">
            <a:xfrm>
              <a:off x="3833" y="2345"/>
              <a:ext cx="2" cy="5"/>
            </a:xfrm>
            <a:custGeom>
              <a:avLst/>
              <a:gdLst>
                <a:gd name="T0" fmla="*/ 1 w 4"/>
                <a:gd name="T1" fmla="*/ 0 h 11"/>
                <a:gd name="T2" fmla="*/ 1 w 4"/>
                <a:gd name="T3" fmla="*/ 0 h 11"/>
                <a:gd name="T4" fmla="*/ 0 w 4"/>
                <a:gd name="T5" fmla="*/ 0 h 11"/>
                <a:gd name="T6" fmla="*/ 0 w 4"/>
                <a:gd name="T7" fmla="*/ 0 h 11"/>
                <a:gd name="T8" fmla="*/ 1 w 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9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8" name="Freeform 6243"/>
            <p:cNvSpPr>
              <a:spLocks/>
            </p:cNvSpPr>
            <p:nvPr/>
          </p:nvSpPr>
          <p:spPr bwMode="auto">
            <a:xfrm>
              <a:off x="3804" y="2327"/>
              <a:ext cx="31" cy="18"/>
            </a:xfrm>
            <a:custGeom>
              <a:avLst/>
              <a:gdLst>
                <a:gd name="T0" fmla="*/ 0 w 61"/>
                <a:gd name="T1" fmla="*/ 1 h 34"/>
                <a:gd name="T2" fmla="*/ 1 w 61"/>
                <a:gd name="T3" fmla="*/ 0 h 34"/>
                <a:gd name="T4" fmla="*/ 1 w 61"/>
                <a:gd name="T5" fmla="*/ 1 h 34"/>
                <a:gd name="T6" fmla="*/ 1 w 61"/>
                <a:gd name="T7" fmla="*/ 1 h 34"/>
                <a:gd name="T8" fmla="*/ 0 w 61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34"/>
                <a:gd name="T17" fmla="*/ 61 w 6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34">
                  <a:moveTo>
                    <a:pt x="0" y="2"/>
                  </a:moveTo>
                  <a:lnTo>
                    <a:pt x="3" y="0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39" name="Freeform 6244"/>
            <p:cNvSpPr>
              <a:spLocks/>
            </p:cNvSpPr>
            <p:nvPr/>
          </p:nvSpPr>
          <p:spPr bwMode="auto">
            <a:xfrm>
              <a:off x="3817" y="2339"/>
              <a:ext cx="3" cy="7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0 h 15"/>
                <a:gd name="T4" fmla="*/ 1 w 5"/>
                <a:gd name="T5" fmla="*/ 0 h 15"/>
                <a:gd name="T6" fmla="*/ 1 w 5"/>
                <a:gd name="T7" fmla="*/ 0 h 15"/>
                <a:gd name="T8" fmla="*/ 0 w 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5"/>
                <a:gd name="T17" fmla="*/ 5 w 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5">
                  <a:moveTo>
                    <a:pt x="0" y="13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0" name="Freeform 6245"/>
            <p:cNvSpPr>
              <a:spLocks/>
            </p:cNvSpPr>
            <p:nvPr/>
          </p:nvSpPr>
          <p:spPr bwMode="auto">
            <a:xfrm>
              <a:off x="3814" y="2337"/>
              <a:ext cx="3" cy="8"/>
            </a:xfrm>
            <a:custGeom>
              <a:avLst/>
              <a:gdLst>
                <a:gd name="T0" fmla="*/ 0 w 5"/>
                <a:gd name="T1" fmla="*/ 1 h 14"/>
                <a:gd name="T2" fmla="*/ 0 w 5"/>
                <a:gd name="T3" fmla="*/ 0 h 14"/>
                <a:gd name="T4" fmla="*/ 1 w 5"/>
                <a:gd name="T5" fmla="*/ 1 h 14"/>
                <a:gd name="T6" fmla="*/ 1 w 5"/>
                <a:gd name="T7" fmla="*/ 1 h 14"/>
                <a:gd name="T8" fmla="*/ 0 w 5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4"/>
                <a:gd name="T17" fmla="*/ 5 w 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4">
                  <a:moveTo>
                    <a:pt x="0" y="1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1" name="Freeform 6246"/>
            <p:cNvSpPr>
              <a:spLocks/>
            </p:cNvSpPr>
            <p:nvPr/>
          </p:nvSpPr>
          <p:spPr bwMode="auto">
            <a:xfrm>
              <a:off x="3698" y="2270"/>
              <a:ext cx="14" cy="16"/>
            </a:xfrm>
            <a:custGeom>
              <a:avLst/>
              <a:gdLst>
                <a:gd name="T0" fmla="*/ 0 w 29"/>
                <a:gd name="T1" fmla="*/ 1 h 32"/>
                <a:gd name="T2" fmla="*/ 0 w 29"/>
                <a:gd name="T3" fmla="*/ 1 h 32"/>
                <a:gd name="T4" fmla="*/ 0 w 29"/>
                <a:gd name="T5" fmla="*/ 1 h 32"/>
                <a:gd name="T6" fmla="*/ 0 w 29"/>
                <a:gd name="T7" fmla="*/ 1 h 32"/>
                <a:gd name="T8" fmla="*/ 0 w 29"/>
                <a:gd name="T9" fmla="*/ 1 h 32"/>
                <a:gd name="T10" fmla="*/ 0 w 29"/>
                <a:gd name="T11" fmla="*/ 1 h 32"/>
                <a:gd name="T12" fmla="*/ 0 w 29"/>
                <a:gd name="T13" fmla="*/ 1 h 32"/>
                <a:gd name="T14" fmla="*/ 0 w 29"/>
                <a:gd name="T15" fmla="*/ 1 h 32"/>
                <a:gd name="T16" fmla="*/ 0 w 29"/>
                <a:gd name="T17" fmla="*/ 1 h 32"/>
                <a:gd name="T18" fmla="*/ 0 w 29"/>
                <a:gd name="T19" fmla="*/ 0 h 32"/>
                <a:gd name="T20" fmla="*/ 0 w 29"/>
                <a:gd name="T21" fmla="*/ 0 h 32"/>
                <a:gd name="T22" fmla="*/ 0 w 29"/>
                <a:gd name="T23" fmla="*/ 0 h 32"/>
                <a:gd name="T24" fmla="*/ 0 w 29"/>
                <a:gd name="T25" fmla="*/ 1 h 32"/>
                <a:gd name="T26" fmla="*/ 0 w 29"/>
                <a:gd name="T27" fmla="*/ 1 h 32"/>
                <a:gd name="T28" fmla="*/ 0 w 29"/>
                <a:gd name="T29" fmla="*/ 1 h 32"/>
                <a:gd name="T30" fmla="*/ 0 w 29"/>
                <a:gd name="T31" fmla="*/ 1 h 32"/>
                <a:gd name="T32" fmla="*/ 0 w 29"/>
                <a:gd name="T33" fmla="*/ 1 h 32"/>
                <a:gd name="T34" fmla="*/ 0 w 29"/>
                <a:gd name="T35" fmla="*/ 1 h 32"/>
                <a:gd name="T36" fmla="*/ 0 w 29"/>
                <a:gd name="T37" fmla="*/ 1 h 32"/>
                <a:gd name="T38" fmla="*/ 0 w 29"/>
                <a:gd name="T39" fmla="*/ 1 h 32"/>
                <a:gd name="T40" fmla="*/ 0 w 29"/>
                <a:gd name="T41" fmla="*/ 1 h 32"/>
                <a:gd name="T42" fmla="*/ 0 w 29"/>
                <a:gd name="T43" fmla="*/ 1 h 32"/>
                <a:gd name="T44" fmla="*/ 0 w 29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2"/>
                <a:gd name="T71" fmla="*/ 29 w 29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2">
                  <a:moveTo>
                    <a:pt x="22" y="32"/>
                  </a:moveTo>
                  <a:lnTo>
                    <a:pt x="26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9" y="21"/>
                  </a:lnTo>
                  <a:lnTo>
                    <a:pt x="27" y="16"/>
                  </a:lnTo>
                  <a:lnTo>
                    <a:pt x="26" y="10"/>
                  </a:lnTo>
                  <a:lnTo>
                    <a:pt x="22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9" y="27"/>
                  </a:lnTo>
                  <a:lnTo>
                    <a:pt x="13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2" name="Freeform 6247"/>
            <p:cNvSpPr>
              <a:spLocks/>
            </p:cNvSpPr>
            <p:nvPr/>
          </p:nvSpPr>
          <p:spPr bwMode="auto">
            <a:xfrm>
              <a:off x="3698" y="2271"/>
              <a:ext cx="12" cy="15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0 h 31"/>
                <a:gd name="T4" fmla="*/ 0 w 26"/>
                <a:gd name="T5" fmla="*/ 0 h 31"/>
                <a:gd name="T6" fmla="*/ 0 w 26"/>
                <a:gd name="T7" fmla="*/ 0 h 31"/>
                <a:gd name="T8" fmla="*/ 0 w 26"/>
                <a:gd name="T9" fmla="*/ 0 h 31"/>
                <a:gd name="T10" fmla="*/ 0 w 26"/>
                <a:gd name="T11" fmla="*/ 0 h 31"/>
                <a:gd name="T12" fmla="*/ 0 w 26"/>
                <a:gd name="T13" fmla="*/ 0 h 31"/>
                <a:gd name="T14" fmla="*/ 0 w 26"/>
                <a:gd name="T15" fmla="*/ 0 h 31"/>
                <a:gd name="T16" fmla="*/ 0 w 26"/>
                <a:gd name="T17" fmla="*/ 0 h 31"/>
                <a:gd name="T18" fmla="*/ 0 w 26"/>
                <a:gd name="T19" fmla="*/ 0 h 31"/>
                <a:gd name="T20" fmla="*/ 0 w 26"/>
                <a:gd name="T21" fmla="*/ 0 h 31"/>
                <a:gd name="T22" fmla="*/ 0 w 26"/>
                <a:gd name="T23" fmla="*/ 0 h 31"/>
                <a:gd name="T24" fmla="*/ 0 w 26"/>
                <a:gd name="T25" fmla="*/ 0 h 31"/>
                <a:gd name="T26" fmla="*/ 0 w 26"/>
                <a:gd name="T27" fmla="*/ 0 h 31"/>
                <a:gd name="T28" fmla="*/ 0 w 26"/>
                <a:gd name="T29" fmla="*/ 0 h 31"/>
                <a:gd name="T30" fmla="*/ 0 w 26"/>
                <a:gd name="T31" fmla="*/ 0 h 31"/>
                <a:gd name="T32" fmla="*/ 0 w 26"/>
                <a:gd name="T33" fmla="*/ 0 h 31"/>
                <a:gd name="T34" fmla="*/ 0 w 26"/>
                <a:gd name="T35" fmla="*/ 0 h 31"/>
                <a:gd name="T36" fmla="*/ 0 w 26"/>
                <a:gd name="T37" fmla="*/ 0 h 31"/>
                <a:gd name="T38" fmla="*/ 0 w 26"/>
                <a:gd name="T39" fmla="*/ 0 h 31"/>
                <a:gd name="T40" fmla="*/ 0 w 26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1"/>
                <a:gd name="T65" fmla="*/ 26 w 26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1">
                  <a:moveTo>
                    <a:pt x="4" y="20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8" y="6"/>
                  </a:lnTo>
                  <a:lnTo>
                    <a:pt x="22" y="11"/>
                  </a:lnTo>
                  <a:lnTo>
                    <a:pt x="24" y="17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3" y="29"/>
                  </a:lnTo>
                  <a:lnTo>
                    <a:pt x="9" y="2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3" name="Freeform 6248"/>
            <p:cNvSpPr>
              <a:spLocks/>
            </p:cNvSpPr>
            <p:nvPr/>
          </p:nvSpPr>
          <p:spPr bwMode="auto">
            <a:xfrm>
              <a:off x="3700" y="2273"/>
              <a:ext cx="9" cy="12"/>
            </a:xfrm>
            <a:custGeom>
              <a:avLst/>
              <a:gdLst>
                <a:gd name="T0" fmla="*/ 0 w 20"/>
                <a:gd name="T1" fmla="*/ 0 h 25"/>
                <a:gd name="T2" fmla="*/ 0 w 20"/>
                <a:gd name="T3" fmla="*/ 0 h 25"/>
                <a:gd name="T4" fmla="*/ 0 w 20"/>
                <a:gd name="T5" fmla="*/ 0 h 25"/>
                <a:gd name="T6" fmla="*/ 0 w 20"/>
                <a:gd name="T7" fmla="*/ 0 h 25"/>
                <a:gd name="T8" fmla="*/ 0 w 20"/>
                <a:gd name="T9" fmla="*/ 0 h 25"/>
                <a:gd name="T10" fmla="*/ 0 w 20"/>
                <a:gd name="T11" fmla="*/ 0 h 25"/>
                <a:gd name="T12" fmla="*/ 0 w 20"/>
                <a:gd name="T13" fmla="*/ 0 h 25"/>
                <a:gd name="T14" fmla="*/ 0 w 20"/>
                <a:gd name="T15" fmla="*/ 0 h 25"/>
                <a:gd name="T16" fmla="*/ 0 w 20"/>
                <a:gd name="T17" fmla="*/ 0 h 25"/>
                <a:gd name="T18" fmla="*/ 0 w 20"/>
                <a:gd name="T19" fmla="*/ 0 h 25"/>
                <a:gd name="T20" fmla="*/ 0 w 20"/>
                <a:gd name="T21" fmla="*/ 0 h 25"/>
                <a:gd name="T22" fmla="*/ 0 w 20"/>
                <a:gd name="T23" fmla="*/ 0 h 25"/>
                <a:gd name="T24" fmla="*/ 0 w 20"/>
                <a:gd name="T25" fmla="*/ 0 h 25"/>
                <a:gd name="T26" fmla="*/ 0 w 20"/>
                <a:gd name="T27" fmla="*/ 0 h 25"/>
                <a:gd name="T28" fmla="*/ 0 w 20"/>
                <a:gd name="T29" fmla="*/ 0 h 25"/>
                <a:gd name="T30" fmla="*/ 0 w 20"/>
                <a:gd name="T31" fmla="*/ 0 h 25"/>
                <a:gd name="T32" fmla="*/ 0 w 20"/>
                <a:gd name="T33" fmla="*/ 0 h 25"/>
                <a:gd name="T34" fmla="*/ 0 w 20"/>
                <a:gd name="T35" fmla="*/ 0 h 25"/>
                <a:gd name="T36" fmla="*/ 0 w 20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5"/>
                <a:gd name="T59" fmla="*/ 20 w 20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5">
                  <a:moveTo>
                    <a:pt x="2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4" name="Freeform 6249"/>
            <p:cNvSpPr>
              <a:spLocks/>
            </p:cNvSpPr>
            <p:nvPr/>
          </p:nvSpPr>
          <p:spPr bwMode="auto">
            <a:xfrm>
              <a:off x="3676" y="2257"/>
              <a:ext cx="15" cy="16"/>
            </a:xfrm>
            <a:custGeom>
              <a:avLst/>
              <a:gdLst>
                <a:gd name="T0" fmla="*/ 1 w 29"/>
                <a:gd name="T1" fmla="*/ 0 h 33"/>
                <a:gd name="T2" fmla="*/ 1 w 29"/>
                <a:gd name="T3" fmla="*/ 0 h 33"/>
                <a:gd name="T4" fmla="*/ 1 w 29"/>
                <a:gd name="T5" fmla="*/ 0 h 33"/>
                <a:gd name="T6" fmla="*/ 1 w 29"/>
                <a:gd name="T7" fmla="*/ 0 h 33"/>
                <a:gd name="T8" fmla="*/ 1 w 29"/>
                <a:gd name="T9" fmla="*/ 0 h 33"/>
                <a:gd name="T10" fmla="*/ 1 w 29"/>
                <a:gd name="T11" fmla="*/ 0 h 33"/>
                <a:gd name="T12" fmla="*/ 1 w 29"/>
                <a:gd name="T13" fmla="*/ 0 h 33"/>
                <a:gd name="T14" fmla="*/ 1 w 29"/>
                <a:gd name="T15" fmla="*/ 0 h 33"/>
                <a:gd name="T16" fmla="*/ 1 w 29"/>
                <a:gd name="T17" fmla="*/ 0 h 33"/>
                <a:gd name="T18" fmla="*/ 1 w 29"/>
                <a:gd name="T19" fmla="*/ 0 h 33"/>
                <a:gd name="T20" fmla="*/ 1 w 29"/>
                <a:gd name="T21" fmla="*/ 0 h 33"/>
                <a:gd name="T22" fmla="*/ 1 w 29"/>
                <a:gd name="T23" fmla="*/ 0 h 33"/>
                <a:gd name="T24" fmla="*/ 1 w 29"/>
                <a:gd name="T25" fmla="*/ 0 h 33"/>
                <a:gd name="T26" fmla="*/ 1 w 29"/>
                <a:gd name="T27" fmla="*/ 0 h 33"/>
                <a:gd name="T28" fmla="*/ 1 w 29"/>
                <a:gd name="T29" fmla="*/ 0 h 33"/>
                <a:gd name="T30" fmla="*/ 0 w 29"/>
                <a:gd name="T31" fmla="*/ 0 h 33"/>
                <a:gd name="T32" fmla="*/ 1 w 29"/>
                <a:gd name="T33" fmla="*/ 0 h 33"/>
                <a:gd name="T34" fmla="*/ 1 w 29"/>
                <a:gd name="T35" fmla="*/ 0 h 33"/>
                <a:gd name="T36" fmla="*/ 1 w 29"/>
                <a:gd name="T37" fmla="*/ 0 h 33"/>
                <a:gd name="T38" fmla="*/ 1 w 29"/>
                <a:gd name="T39" fmla="*/ 0 h 33"/>
                <a:gd name="T40" fmla="*/ 1 w 29"/>
                <a:gd name="T41" fmla="*/ 0 h 33"/>
                <a:gd name="T42" fmla="*/ 1 w 29"/>
                <a:gd name="T43" fmla="*/ 0 h 33"/>
                <a:gd name="T44" fmla="*/ 1 w 29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3"/>
                <a:gd name="T71" fmla="*/ 29 w 29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3">
                  <a:moveTo>
                    <a:pt x="22" y="33"/>
                  </a:moveTo>
                  <a:lnTo>
                    <a:pt x="25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7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5" name="Freeform 6250"/>
            <p:cNvSpPr>
              <a:spLocks/>
            </p:cNvSpPr>
            <p:nvPr/>
          </p:nvSpPr>
          <p:spPr bwMode="auto">
            <a:xfrm>
              <a:off x="3676" y="2258"/>
              <a:ext cx="13" cy="15"/>
            </a:xfrm>
            <a:custGeom>
              <a:avLst/>
              <a:gdLst>
                <a:gd name="T0" fmla="*/ 1 w 25"/>
                <a:gd name="T1" fmla="*/ 0 h 31"/>
                <a:gd name="T2" fmla="*/ 1 w 25"/>
                <a:gd name="T3" fmla="*/ 0 h 31"/>
                <a:gd name="T4" fmla="*/ 0 w 25"/>
                <a:gd name="T5" fmla="*/ 0 h 31"/>
                <a:gd name="T6" fmla="*/ 1 w 25"/>
                <a:gd name="T7" fmla="*/ 0 h 31"/>
                <a:gd name="T8" fmla="*/ 1 w 25"/>
                <a:gd name="T9" fmla="*/ 0 h 31"/>
                <a:gd name="T10" fmla="*/ 1 w 25"/>
                <a:gd name="T11" fmla="*/ 0 h 31"/>
                <a:gd name="T12" fmla="*/ 1 w 25"/>
                <a:gd name="T13" fmla="*/ 0 h 31"/>
                <a:gd name="T14" fmla="*/ 1 w 25"/>
                <a:gd name="T15" fmla="*/ 0 h 31"/>
                <a:gd name="T16" fmla="*/ 1 w 25"/>
                <a:gd name="T17" fmla="*/ 0 h 31"/>
                <a:gd name="T18" fmla="*/ 1 w 25"/>
                <a:gd name="T19" fmla="*/ 0 h 31"/>
                <a:gd name="T20" fmla="*/ 1 w 25"/>
                <a:gd name="T21" fmla="*/ 0 h 31"/>
                <a:gd name="T22" fmla="*/ 1 w 25"/>
                <a:gd name="T23" fmla="*/ 0 h 31"/>
                <a:gd name="T24" fmla="*/ 1 w 25"/>
                <a:gd name="T25" fmla="*/ 0 h 31"/>
                <a:gd name="T26" fmla="*/ 1 w 25"/>
                <a:gd name="T27" fmla="*/ 0 h 31"/>
                <a:gd name="T28" fmla="*/ 1 w 25"/>
                <a:gd name="T29" fmla="*/ 0 h 31"/>
                <a:gd name="T30" fmla="*/ 1 w 25"/>
                <a:gd name="T31" fmla="*/ 0 h 31"/>
                <a:gd name="T32" fmla="*/ 1 w 25"/>
                <a:gd name="T33" fmla="*/ 0 h 31"/>
                <a:gd name="T34" fmla="*/ 1 w 25"/>
                <a:gd name="T35" fmla="*/ 0 h 31"/>
                <a:gd name="T36" fmla="*/ 1 w 25"/>
                <a:gd name="T37" fmla="*/ 0 h 31"/>
                <a:gd name="T38" fmla="*/ 1 w 25"/>
                <a:gd name="T39" fmla="*/ 0 h 31"/>
                <a:gd name="T40" fmla="*/ 1 w 25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1"/>
                <a:gd name="T65" fmla="*/ 25 w 25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1">
                  <a:moveTo>
                    <a:pt x="4" y="20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8" y="6"/>
                  </a:lnTo>
                  <a:lnTo>
                    <a:pt x="22" y="11"/>
                  </a:lnTo>
                  <a:lnTo>
                    <a:pt x="24" y="16"/>
                  </a:lnTo>
                  <a:lnTo>
                    <a:pt x="25" y="24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3" y="29"/>
                  </a:lnTo>
                  <a:lnTo>
                    <a:pt x="9" y="25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6" name="Freeform 6251"/>
            <p:cNvSpPr>
              <a:spLocks/>
            </p:cNvSpPr>
            <p:nvPr/>
          </p:nvSpPr>
          <p:spPr bwMode="auto">
            <a:xfrm>
              <a:off x="3678" y="2260"/>
              <a:ext cx="9" cy="13"/>
            </a:xfrm>
            <a:custGeom>
              <a:avLst/>
              <a:gdLst>
                <a:gd name="T0" fmla="*/ 1 w 18"/>
                <a:gd name="T1" fmla="*/ 1 h 25"/>
                <a:gd name="T2" fmla="*/ 0 w 18"/>
                <a:gd name="T3" fmla="*/ 1 h 25"/>
                <a:gd name="T4" fmla="*/ 0 w 18"/>
                <a:gd name="T5" fmla="*/ 1 h 25"/>
                <a:gd name="T6" fmla="*/ 0 w 18"/>
                <a:gd name="T7" fmla="*/ 1 h 25"/>
                <a:gd name="T8" fmla="*/ 1 w 18"/>
                <a:gd name="T9" fmla="*/ 0 h 25"/>
                <a:gd name="T10" fmla="*/ 1 w 18"/>
                <a:gd name="T11" fmla="*/ 0 h 25"/>
                <a:gd name="T12" fmla="*/ 1 w 18"/>
                <a:gd name="T13" fmla="*/ 0 h 25"/>
                <a:gd name="T14" fmla="*/ 1 w 18"/>
                <a:gd name="T15" fmla="*/ 0 h 25"/>
                <a:gd name="T16" fmla="*/ 1 w 18"/>
                <a:gd name="T17" fmla="*/ 1 h 25"/>
                <a:gd name="T18" fmla="*/ 1 w 18"/>
                <a:gd name="T19" fmla="*/ 1 h 25"/>
                <a:gd name="T20" fmla="*/ 1 w 18"/>
                <a:gd name="T21" fmla="*/ 1 h 25"/>
                <a:gd name="T22" fmla="*/ 1 w 18"/>
                <a:gd name="T23" fmla="*/ 1 h 25"/>
                <a:gd name="T24" fmla="*/ 1 w 18"/>
                <a:gd name="T25" fmla="*/ 1 h 25"/>
                <a:gd name="T26" fmla="*/ 1 w 18"/>
                <a:gd name="T27" fmla="*/ 1 h 25"/>
                <a:gd name="T28" fmla="*/ 1 w 18"/>
                <a:gd name="T29" fmla="*/ 1 h 25"/>
                <a:gd name="T30" fmla="*/ 1 w 18"/>
                <a:gd name="T31" fmla="*/ 1 h 25"/>
                <a:gd name="T32" fmla="*/ 1 w 18"/>
                <a:gd name="T33" fmla="*/ 1 h 25"/>
                <a:gd name="T34" fmla="*/ 1 w 18"/>
                <a:gd name="T35" fmla="*/ 1 h 25"/>
                <a:gd name="T36" fmla="*/ 1 w 18"/>
                <a:gd name="T37" fmla="*/ 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5"/>
                <a:gd name="T59" fmla="*/ 18 w 1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5">
                  <a:moveTo>
                    <a:pt x="2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7" name="Freeform 6252"/>
            <p:cNvSpPr>
              <a:spLocks/>
            </p:cNvSpPr>
            <p:nvPr/>
          </p:nvSpPr>
          <p:spPr bwMode="auto">
            <a:xfrm>
              <a:off x="3678" y="2255"/>
              <a:ext cx="29" cy="23"/>
            </a:xfrm>
            <a:custGeom>
              <a:avLst/>
              <a:gdLst>
                <a:gd name="T0" fmla="*/ 1 w 57"/>
                <a:gd name="T1" fmla="*/ 0 h 47"/>
                <a:gd name="T2" fmla="*/ 0 w 57"/>
                <a:gd name="T3" fmla="*/ 0 h 47"/>
                <a:gd name="T4" fmla="*/ 0 w 57"/>
                <a:gd name="T5" fmla="*/ 0 h 47"/>
                <a:gd name="T6" fmla="*/ 1 w 57"/>
                <a:gd name="T7" fmla="*/ 0 h 47"/>
                <a:gd name="T8" fmla="*/ 1 w 57"/>
                <a:gd name="T9" fmla="*/ 0 h 47"/>
                <a:gd name="T10" fmla="*/ 1 w 57"/>
                <a:gd name="T11" fmla="*/ 0 h 47"/>
                <a:gd name="T12" fmla="*/ 1 w 57"/>
                <a:gd name="T13" fmla="*/ 0 h 47"/>
                <a:gd name="T14" fmla="*/ 1 w 57"/>
                <a:gd name="T15" fmla="*/ 0 h 47"/>
                <a:gd name="T16" fmla="*/ 1 w 57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47"/>
                <a:gd name="T29" fmla="*/ 57 w 5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47">
                  <a:moveTo>
                    <a:pt x="57" y="34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18" y="34"/>
                  </a:lnTo>
                  <a:lnTo>
                    <a:pt x="39" y="47"/>
                  </a:lnTo>
                  <a:lnTo>
                    <a:pt x="47" y="43"/>
                  </a:lnTo>
                  <a:lnTo>
                    <a:pt x="57" y="45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8" name="Freeform 6253"/>
            <p:cNvSpPr>
              <a:spLocks/>
            </p:cNvSpPr>
            <p:nvPr/>
          </p:nvSpPr>
          <p:spPr bwMode="auto">
            <a:xfrm>
              <a:off x="3694" y="2268"/>
              <a:ext cx="3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0 h 16"/>
                <a:gd name="T4" fmla="*/ 1 w 6"/>
                <a:gd name="T5" fmla="*/ 1 h 16"/>
                <a:gd name="T6" fmla="*/ 1 w 6"/>
                <a:gd name="T7" fmla="*/ 1 h 16"/>
                <a:gd name="T8" fmla="*/ 0 w 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0" y="13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49" name="Freeform 6254"/>
            <p:cNvSpPr>
              <a:spLocks/>
            </p:cNvSpPr>
            <p:nvPr/>
          </p:nvSpPr>
          <p:spPr bwMode="auto">
            <a:xfrm>
              <a:off x="3707" y="2271"/>
              <a:ext cx="1" cy="6"/>
            </a:xfrm>
            <a:custGeom>
              <a:avLst/>
              <a:gdLst>
                <a:gd name="T0" fmla="*/ 1 w 2"/>
                <a:gd name="T1" fmla="*/ 0 h 13"/>
                <a:gd name="T2" fmla="*/ 1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1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3"/>
                <a:gd name="T17" fmla="*/ 2 w 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3">
                  <a:moveTo>
                    <a:pt x="2" y="1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0" name="Freeform 6255"/>
            <p:cNvSpPr>
              <a:spLocks/>
            </p:cNvSpPr>
            <p:nvPr/>
          </p:nvSpPr>
          <p:spPr bwMode="auto">
            <a:xfrm>
              <a:off x="3678" y="2254"/>
              <a:ext cx="31" cy="18"/>
            </a:xfrm>
            <a:custGeom>
              <a:avLst/>
              <a:gdLst>
                <a:gd name="T0" fmla="*/ 0 w 61"/>
                <a:gd name="T1" fmla="*/ 1 h 36"/>
                <a:gd name="T2" fmla="*/ 1 w 61"/>
                <a:gd name="T3" fmla="*/ 0 h 36"/>
                <a:gd name="T4" fmla="*/ 1 w 61"/>
                <a:gd name="T5" fmla="*/ 1 h 36"/>
                <a:gd name="T6" fmla="*/ 1 w 61"/>
                <a:gd name="T7" fmla="*/ 1 h 36"/>
                <a:gd name="T8" fmla="*/ 0 w 61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36"/>
                <a:gd name="T17" fmla="*/ 61 w 6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36">
                  <a:moveTo>
                    <a:pt x="0" y="2"/>
                  </a:moveTo>
                  <a:lnTo>
                    <a:pt x="2" y="0"/>
                  </a:lnTo>
                  <a:lnTo>
                    <a:pt x="61" y="34"/>
                  </a:lnTo>
                  <a:lnTo>
                    <a:pt x="57" y="3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1" name="Freeform 6256"/>
            <p:cNvSpPr>
              <a:spLocks/>
            </p:cNvSpPr>
            <p:nvPr/>
          </p:nvSpPr>
          <p:spPr bwMode="auto">
            <a:xfrm>
              <a:off x="3691" y="2266"/>
              <a:ext cx="2" cy="7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0 h 15"/>
                <a:gd name="T4" fmla="*/ 0 w 5"/>
                <a:gd name="T5" fmla="*/ 0 h 15"/>
                <a:gd name="T6" fmla="*/ 0 w 5"/>
                <a:gd name="T7" fmla="*/ 0 h 15"/>
                <a:gd name="T8" fmla="*/ 0 w 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5"/>
                <a:gd name="T17" fmla="*/ 5 w 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5">
                  <a:moveTo>
                    <a:pt x="0" y="11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2" name="Freeform 6257"/>
            <p:cNvSpPr>
              <a:spLocks/>
            </p:cNvSpPr>
            <p:nvPr/>
          </p:nvSpPr>
          <p:spPr bwMode="auto">
            <a:xfrm>
              <a:off x="3687" y="2264"/>
              <a:ext cx="3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0 h 16"/>
                <a:gd name="T4" fmla="*/ 1 w 5"/>
                <a:gd name="T5" fmla="*/ 1 h 16"/>
                <a:gd name="T6" fmla="*/ 1 w 5"/>
                <a:gd name="T7" fmla="*/ 1 h 16"/>
                <a:gd name="T8" fmla="*/ 0 w 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0" y="13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3" name="Freeform 6258"/>
            <p:cNvSpPr>
              <a:spLocks/>
            </p:cNvSpPr>
            <p:nvPr/>
          </p:nvSpPr>
          <p:spPr bwMode="auto">
            <a:xfrm>
              <a:off x="3890" y="2381"/>
              <a:ext cx="14" cy="16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1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1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0 h 32"/>
                <a:gd name="T20" fmla="*/ 1 w 27"/>
                <a:gd name="T21" fmla="*/ 0 h 32"/>
                <a:gd name="T22" fmla="*/ 1 w 27"/>
                <a:gd name="T23" fmla="*/ 0 h 32"/>
                <a:gd name="T24" fmla="*/ 1 w 27"/>
                <a:gd name="T25" fmla="*/ 1 h 32"/>
                <a:gd name="T26" fmla="*/ 1 w 27"/>
                <a:gd name="T27" fmla="*/ 1 h 32"/>
                <a:gd name="T28" fmla="*/ 0 w 27"/>
                <a:gd name="T29" fmla="*/ 1 h 32"/>
                <a:gd name="T30" fmla="*/ 0 w 27"/>
                <a:gd name="T31" fmla="*/ 1 h 32"/>
                <a:gd name="T32" fmla="*/ 0 w 27"/>
                <a:gd name="T33" fmla="*/ 1 h 32"/>
                <a:gd name="T34" fmla="*/ 1 w 27"/>
                <a:gd name="T35" fmla="*/ 1 h 32"/>
                <a:gd name="T36" fmla="*/ 1 w 27"/>
                <a:gd name="T37" fmla="*/ 1 h 32"/>
                <a:gd name="T38" fmla="*/ 1 w 27"/>
                <a:gd name="T39" fmla="*/ 1 h 32"/>
                <a:gd name="T40" fmla="*/ 1 w 27"/>
                <a:gd name="T41" fmla="*/ 1 h 32"/>
                <a:gd name="T42" fmla="*/ 1 w 27"/>
                <a:gd name="T43" fmla="*/ 1 h 32"/>
                <a:gd name="T44" fmla="*/ 1 w 2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2"/>
                <a:gd name="T71" fmla="*/ 27 w 2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2">
                  <a:moveTo>
                    <a:pt x="19" y="32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7" y="22"/>
                  </a:lnTo>
                  <a:lnTo>
                    <a:pt x="25" y="16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7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4" name="Freeform 6259"/>
            <p:cNvSpPr>
              <a:spLocks/>
            </p:cNvSpPr>
            <p:nvPr/>
          </p:nvSpPr>
          <p:spPr bwMode="auto">
            <a:xfrm>
              <a:off x="3890" y="2381"/>
              <a:ext cx="12" cy="16"/>
            </a:xfrm>
            <a:custGeom>
              <a:avLst/>
              <a:gdLst>
                <a:gd name="T0" fmla="*/ 1 w 23"/>
                <a:gd name="T1" fmla="*/ 1 h 30"/>
                <a:gd name="T2" fmla="*/ 0 w 23"/>
                <a:gd name="T3" fmla="*/ 1 h 30"/>
                <a:gd name="T4" fmla="*/ 0 w 23"/>
                <a:gd name="T5" fmla="*/ 1 h 30"/>
                <a:gd name="T6" fmla="*/ 0 w 23"/>
                <a:gd name="T7" fmla="*/ 1 h 30"/>
                <a:gd name="T8" fmla="*/ 1 w 23"/>
                <a:gd name="T9" fmla="*/ 1 h 30"/>
                <a:gd name="T10" fmla="*/ 1 w 23"/>
                <a:gd name="T11" fmla="*/ 0 h 30"/>
                <a:gd name="T12" fmla="*/ 1 w 23"/>
                <a:gd name="T13" fmla="*/ 0 h 30"/>
                <a:gd name="T14" fmla="*/ 1 w 23"/>
                <a:gd name="T15" fmla="*/ 0 h 30"/>
                <a:gd name="T16" fmla="*/ 1 w 23"/>
                <a:gd name="T17" fmla="*/ 1 h 30"/>
                <a:gd name="T18" fmla="*/ 1 w 23"/>
                <a:gd name="T19" fmla="*/ 1 h 30"/>
                <a:gd name="T20" fmla="*/ 1 w 23"/>
                <a:gd name="T21" fmla="*/ 1 h 30"/>
                <a:gd name="T22" fmla="*/ 1 w 23"/>
                <a:gd name="T23" fmla="*/ 1 h 30"/>
                <a:gd name="T24" fmla="*/ 1 w 23"/>
                <a:gd name="T25" fmla="*/ 1 h 30"/>
                <a:gd name="T26" fmla="*/ 1 w 23"/>
                <a:gd name="T27" fmla="*/ 1 h 30"/>
                <a:gd name="T28" fmla="*/ 1 w 23"/>
                <a:gd name="T29" fmla="*/ 1 h 30"/>
                <a:gd name="T30" fmla="*/ 1 w 23"/>
                <a:gd name="T31" fmla="*/ 1 h 30"/>
                <a:gd name="T32" fmla="*/ 1 w 23"/>
                <a:gd name="T33" fmla="*/ 1 h 30"/>
                <a:gd name="T34" fmla="*/ 1 w 23"/>
                <a:gd name="T35" fmla="*/ 1 h 30"/>
                <a:gd name="T36" fmla="*/ 1 w 23"/>
                <a:gd name="T37" fmla="*/ 1 h 30"/>
                <a:gd name="T38" fmla="*/ 1 w 23"/>
                <a:gd name="T39" fmla="*/ 1 h 30"/>
                <a:gd name="T40" fmla="*/ 1 w 23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30"/>
                <a:gd name="T65" fmla="*/ 23 w 23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30">
                  <a:moveTo>
                    <a:pt x="3" y="20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6" y="5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7" y="25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5" name="Freeform 6260"/>
            <p:cNvSpPr>
              <a:spLocks/>
            </p:cNvSpPr>
            <p:nvPr/>
          </p:nvSpPr>
          <p:spPr bwMode="auto">
            <a:xfrm>
              <a:off x="3891" y="2383"/>
              <a:ext cx="10" cy="12"/>
            </a:xfrm>
            <a:custGeom>
              <a:avLst/>
              <a:gdLst>
                <a:gd name="T0" fmla="*/ 1 w 20"/>
                <a:gd name="T1" fmla="*/ 1 h 24"/>
                <a:gd name="T2" fmla="*/ 0 w 20"/>
                <a:gd name="T3" fmla="*/ 1 h 24"/>
                <a:gd name="T4" fmla="*/ 0 w 20"/>
                <a:gd name="T5" fmla="*/ 1 h 24"/>
                <a:gd name="T6" fmla="*/ 0 w 20"/>
                <a:gd name="T7" fmla="*/ 1 h 24"/>
                <a:gd name="T8" fmla="*/ 1 w 20"/>
                <a:gd name="T9" fmla="*/ 0 h 24"/>
                <a:gd name="T10" fmla="*/ 1 w 20"/>
                <a:gd name="T11" fmla="*/ 0 h 24"/>
                <a:gd name="T12" fmla="*/ 1 w 20"/>
                <a:gd name="T13" fmla="*/ 0 h 24"/>
                <a:gd name="T14" fmla="*/ 1 w 20"/>
                <a:gd name="T15" fmla="*/ 0 h 24"/>
                <a:gd name="T16" fmla="*/ 1 w 20"/>
                <a:gd name="T17" fmla="*/ 1 h 24"/>
                <a:gd name="T18" fmla="*/ 1 w 20"/>
                <a:gd name="T19" fmla="*/ 1 h 24"/>
                <a:gd name="T20" fmla="*/ 1 w 20"/>
                <a:gd name="T21" fmla="*/ 1 h 24"/>
                <a:gd name="T22" fmla="*/ 1 w 20"/>
                <a:gd name="T23" fmla="*/ 1 h 24"/>
                <a:gd name="T24" fmla="*/ 1 w 20"/>
                <a:gd name="T25" fmla="*/ 1 h 24"/>
                <a:gd name="T26" fmla="*/ 1 w 20"/>
                <a:gd name="T27" fmla="*/ 1 h 24"/>
                <a:gd name="T28" fmla="*/ 1 w 20"/>
                <a:gd name="T29" fmla="*/ 1 h 24"/>
                <a:gd name="T30" fmla="*/ 1 w 20"/>
                <a:gd name="T31" fmla="*/ 1 h 24"/>
                <a:gd name="T32" fmla="*/ 1 w 20"/>
                <a:gd name="T33" fmla="*/ 1 h 24"/>
                <a:gd name="T34" fmla="*/ 1 w 20"/>
                <a:gd name="T35" fmla="*/ 1 h 24"/>
                <a:gd name="T36" fmla="*/ 1 w 20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4"/>
                <a:gd name="T59" fmla="*/ 20 w 20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4">
                  <a:moveTo>
                    <a:pt x="2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6" name="Freeform 6261"/>
            <p:cNvSpPr>
              <a:spLocks/>
            </p:cNvSpPr>
            <p:nvPr/>
          </p:nvSpPr>
          <p:spPr bwMode="auto">
            <a:xfrm>
              <a:off x="3868" y="2368"/>
              <a:ext cx="14" cy="16"/>
            </a:xfrm>
            <a:custGeom>
              <a:avLst/>
              <a:gdLst>
                <a:gd name="T0" fmla="*/ 1 w 28"/>
                <a:gd name="T1" fmla="*/ 1 h 32"/>
                <a:gd name="T2" fmla="*/ 1 w 28"/>
                <a:gd name="T3" fmla="*/ 1 h 32"/>
                <a:gd name="T4" fmla="*/ 1 w 28"/>
                <a:gd name="T5" fmla="*/ 1 h 32"/>
                <a:gd name="T6" fmla="*/ 1 w 28"/>
                <a:gd name="T7" fmla="*/ 1 h 32"/>
                <a:gd name="T8" fmla="*/ 1 w 28"/>
                <a:gd name="T9" fmla="*/ 1 h 32"/>
                <a:gd name="T10" fmla="*/ 1 w 28"/>
                <a:gd name="T11" fmla="*/ 1 h 32"/>
                <a:gd name="T12" fmla="*/ 1 w 28"/>
                <a:gd name="T13" fmla="*/ 1 h 32"/>
                <a:gd name="T14" fmla="*/ 1 w 28"/>
                <a:gd name="T15" fmla="*/ 1 h 32"/>
                <a:gd name="T16" fmla="*/ 1 w 28"/>
                <a:gd name="T17" fmla="*/ 1 h 32"/>
                <a:gd name="T18" fmla="*/ 1 w 28"/>
                <a:gd name="T19" fmla="*/ 0 h 32"/>
                <a:gd name="T20" fmla="*/ 1 w 28"/>
                <a:gd name="T21" fmla="*/ 0 h 32"/>
                <a:gd name="T22" fmla="*/ 1 w 28"/>
                <a:gd name="T23" fmla="*/ 0 h 32"/>
                <a:gd name="T24" fmla="*/ 1 w 28"/>
                <a:gd name="T25" fmla="*/ 1 h 32"/>
                <a:gd name="T26" fmla="*/ 1 w 28"/>
                <a:gd name="T27" fmla="*/ 1 h 32"/>
                <a:gd name="T28" fmla="*/ 1 w 28"/>
                <a:gd name="T29" fmla="*/ 1 h 32"/>
                <a:gd name="T30" fmla="*/ 0 w 28"/>
                <a:gd name="T31" fmla="*/ 1 h 32"/>
                <a:gd name="T32" fmla="*/ 1 w 28"/>
                <a:gd name="T33" fmla="*/ 1 h 32"/>
                <a:gd name="T34" fmla="*/ 1 w 28"/>
                <a:gd name="T35" fmla="*/ 1 h 32"/>
                <a:gd name="T36" fmla="*/ 1 w 28"/>
                <a:gd name="T37" fmla="*/ 1 h 32"/>
                <a:gd name="T38" fmla="*/ 1 w 28"/>
                <a:gd name="T39" fmla="*/ 1 h 32"/>
                <a:gd name="T40" fmla="*/ 1 w 28"/>
                <a:gd name="T41" fmla="*/ 1 h 32"/>
                <a:gd name="T42" fmla="*/ 1 w 28"/>
                <a:gd name="T43" fmla="*/ 1 h 32"/>
                <a:gd name="T44" fmla="*/ 1 w 28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32"/>
                <a:gd name="T71" fmla="*/ 28 w 28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32">
                  <a:moveTo>
                    <a:pt x="21" y="32"/>
                  </a:moveTo>
                  <a:lnTo>
                    <a:pt x="25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8" y="21"/>
                  </a:lnTo>
                  <a:lnTo>
                    <a:pt x="27" y="16"/>
                  </a:lnTo>
                  <a:lnTo>
                    <a:pt x="25" y="11"/>
                  </a:lnTo>
                  <a:lnTo>
                    <a:pt x="21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9" y="27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7" name="Freeform 6262"/>
            <p:cNvSpPr>
              <a:spLocks/>
            </p:cNvSpPr>
            <p:nvPr/>
          </p:nvSpPr>
          <p:spPr bwMode="auto">
            <a:xfrm>
              <a:off x="3868" y="2369"/>
              <a:ext cx="12" cy="15"/>
            </a:xfrm>
            <a:custGeom>
              <a:avLst/>
              <a:gdLst>
                <a:gd name="T0" fmla="*/ 0 w 25"/>
                <a:gd name="T1" fmla="*/ 1 h 30"/>
                <a:gd name="T2" fmla="*/ 0 w 25"/>
                <a:gd name="T3" fmla="*/ 1 h 30"/>
                <a:gd name="T4" fmla="*/ 0 w 25"/>
                <a:gd name="T5" fmla="*/ 1 h 30"/>
                <a:gd name="T6" fmla="*/ 0 w 25"/>
                <a:gd name="T7" fmla="*/ 1 h 30"/>
                <a:gd name="T8" fmla="*/ 0 w 25"/>
                <a:gd name="T9" fmla="*/ 1 h 30"/>
                <a:gd name="T10" fmla="*/ 0 w 25"/>
                <a:gd name="T11" fmla="*/ 0 h 30"/>
                <a:gd name="T12" fmla="*/ 0 w 25"/>
                <a:gd name="T13" fmla="*/ 0 h 30"/>
                <a:gd name="T14" fmla="*/ 0 w 25"/>
                <a:gd name="T15" fmla="*/ 0 h 30"/>
                <a:gd name="T16" fmla="*/ 0 w 25"/>
                <a:gd name="T17" fmla="*/ 1 h 30"/>
                <a:gd name="T18" fmla="*/ 0 w 25"/>
                <a:gd name="T19" fmla="*/ 1 h 30"/>
                <a:gd name="T20" fmla="*/ 0 w 25"/>
                <a:gd name="T21" fmla="*/ 1 h 30"/>
                <a:gd name="T22" fmla="*/ 0 w 25"/>
                <a:gd name="T23" fmla="*/ 1 h 30"/>
                <a:gd name="T24" fmla="*/ 0 w 25"/>
                <a:gd name="T25" fmla="*/ 1 h 30"/>
                <a:gd name="T26" fmla="*/ 0 w 25"/>
                <a:gd name="T27" fmla="*/ 1 h 30"/>
                <a:gd name="T28" fmla="*/ 0 w 25"/>
                <a:gd name="T29" fmla="*/ 1 h 30"/>
                <a:gd name="T30" fmla="*/ 0 w 25"/>
                <a:gd name="T31" fmla="*/ 1 h 30"/>
                <a:gd name="T32" fmla="*/ 0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0 w 25"/>
                <a:gd name="T39" fmla="*/ 1 h 30"/>
                <a:gd name="T40" fmla="*/ 0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3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23" y="16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9" y="25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8" name="Freeform 6263"/>
            <p:cNvSpPr>
              <a:spLocks/>
            </p:cNvSpPr>
            <p:nvPr/>
          </p:nvSpPr>
          <p:spPr bwMode="auto">
            <a:xfrm>
              <a:off x="3870" y="2371"/>
              <a:ext cx="9" cy="11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0 h 24"/>
                <a:gd name="T4" fmla="*/ 0 w 18"/>
                <a:gd name="T5" fmla="*/ 0 h 24"/>
                <a:gd name="T6" fmla="*/ 0 w 18"/>
                <a:gd name="T7" fmla="*/ 0 h 24"/>
                <a:gd name="T8" fmla="*/ 1 w 18"/>
                <a:gd name="T9" fmla="*/ 0 h 24"/>
                <a:gd name="T10" fmla="*/ 1 w 18"/>
                <a:gd name="T11" fmla="*/ 0 h 24"/>
                <a:gd name="T12" fmla="*/ 1 w 18"/>
                <a:gd name="T13" fmla="*/ 0 h 24"/>
                <a:gd name="T14" fmla="*/ 1 w 18"/>
                <a:gd name="T15" fmla="*/ 0 h 24"/>
                <a:gd name="T16" fmla="*/ 1 w 18"/>
                <a:gd name="T17" fmla="*/ 0 h 24"/>
                <a:gd name="T18" fmla="*/ 1 w 18"/>
                <a:gd name="T19" fmla="*/ 0 h 24"/>
                <a:gd name="T20" fmla="*/ 1 w 18"/>
                <a:gd name="T21" fmla="*/ 0 h 24"/>
                <a:gd name="T22" fmla="*/ 1 w 18"/>
                <a:gd name="T23" fmla="*/ 0 h 24"/>
                <a:gd name="T24" fmla="*/ 1 w 18"/>
                <a:gd name="T25" fmla="*/ 0 h 24"/>
                <a:gd name="T26" fmla="*/ 1 w 18"/>
                <a:gd name="T27" fmla="*/ 0 h 24"/>
                <a:gd name="T28" fmla="*/ 1 w 18"/>
                <a:gd name="T29" fmla="*/ 0 h 24"/>
                <a:gd name="T30" fmla="*/ 1 w 18"/>
                <a:gd name="T31" fmla="*/ 0 h 24"/>
                <a:gd name="T32" fmla="*/ 1 w 18"/>
                <a:gd name="T33" fmla="*/ 0 h 24"/>
                <a:gd name="T34" fmla="*/ 1 w 18"/>
                <a:gd name="T35" fmla="*/ 0 h 24"/>
                <a:gd name="T36" fmla="*/ 1 w 1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4"/>
                <a:gd name="T59" fmla="*/ 18 w 1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4">
                  <a:moveTo>
                    <a:pt x="2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59" name="Freeform 6264"/>
            <p:cNvSpPr>
              <a:spLocks/>
            </p:cNvSpPr>
            <p:nvPr/>
          </p:nvSpPr>
          <p:spPr bwMode="auto">
            <a:xfrm>
              <a:off x="3870" y="2365"/>
              <a:ext cx="28" cy="24"/>
            </a:xfrm>
            <a:custGeom>
              <a:avLst/>
              <a:gdLst>
                <a:gd name="T0" fmla="*/ 0 w 58"/>
                <a:gd name="T1" fmla="*/ 1 h 47"/>
                <a:gd name="T2" fmla="*/ 0 w 58"/>
                <a:gd name="T3" fmla="*/ 0 h 47"/>
                <a:gd name="T4" fmla="*/ 0 w 58"/>
                <a:gd name="T5" fmla="*/ 1 h 47"/>
                <a:gd name="T6" fmla="*/ 0 w 58"/>
                <a:gd name="T7" fmla="*/ 1 h 47"/>
                <a:gd name="T8" fmla="*/ 0 w 58"/>
                <a:gd name="T9" fmla="*/ 1 h 47"/>
                <a:gd name="T10" fmla="*/ 0 w 58"/>
                <a:gd name="T11" fmla="*/ 1 h 47"/>
                <a:gd name="T12" fmla="*/ 0 w 58"/>
                <a:gd name="T13" fmla="*/ 1 h 47"/>
                <a:gd name="T14" fmla="*/ 0 w 58"/>
                <a:gd name="T15" fmla="*/ 1 h 47"/>
                <a:gd name="T16" fmla="*/ 0 w 58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7"/>
                <a:gd name="T29" fmla="*/ 58 w 5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7">
                  <a:moveTo>
                    <a:pt x="58" y="3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3" y="22"/>
                  </a:lnTo>
                  <a:lnTo>
                    <a:pt x="18" y="35"/>
                  </a:lnTo>
                  <a:lnTo>
                    <a:pt x="40" y="47"/>
                  </a:lnTo>
                  <a:lnTo>
                    <a:pt x="47" y="44"/>
                  </a:lnTo>
                  <a:lnTo>
                    <a:pt x="58" y="45"/>
                  </a:lnTo>
                  <a:lnTo>
                    <a:pt x="58" y="3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0" name="Freeform 6265"/>
            <p:cNvSpPr>
              <a:spLocks/>
            </p:cNvSpPr>
            <p:nvPr/>
          </p:nvSpPr>
          <p:spPr bwMode="auto">
            <a:xfrm>
              <a:off x="3887" y="2379"/>
              <a:ext cx="2" cy="7"/>
            </a:xfrm>
            <a:custGeom>
              <a:avLst/>
              <a:gdLst>
                <a:gd name="T0" fmla="*/ 0 w 4"/>
                <a:gd name="T1" fmla="*/ 0 h 15"/>
                <a:gd name="T2" fmla="*/ 0 w 4"/>
                <a:gd name="T3" fmla="*/ 0 h 15"/>
                <a:gd name="T4" fmla="*/ 1 w 4"/>
                <a:gd name="T5" fmla="*/ 0 h 15"/>
                <a:gd name="T6" fmla="*/ 1 w 4"/>
                <a:gd name="T7" fmla="*/ 0 h 15"/>
                <a:gd name="T8" fmla="*/ 0 w 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5"/>
                <a:gd name="T17" fmla="*/ 4 w 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5">
                  <a:moveTo>
                    <a:pt x="0" y="13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1" name="Freeform 6266"/>
            <p:cNvSpPr>
              <a:spLocks/>
            </p:cNvSpPr>
            <p:nvPr/>
          </p:nvSpPr>
          <p:spPr bwMode="auto">
            <a:xfrm>
              <a:off x="3898" y="2381"/>
              <a:ext cx="1" cy="7"/>
            </a:xfrm>
            <a:custGeom>
              <a:avLst/>
              <a:gdLst>
                <a:gd name="T0" fmla="*/ 1 w 2"/>
                <a:gd name="T1" fmla="*/ 1 h 12"/>
                <a:gd name="T2" fmla="*/ 1 w 2"/>
                <a:gd name="T3" fmla="*/ 0 h 12"/>
                <a:gd name="T4" fmla="*/ 0 w 2"/>
                <a:gd name="T5" fmla="*/ 1 h 12"/>
                <a:gd name="T6" fmla="*/ 0 w 2"/>
                <a:gd name="T7" fmla="*/ 1 h 12"/>
                <a:gd name="T8" fmla="*/ 1 w 2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2"/>
                <a:gd name="T17" fmla="*/ 2 w 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2">
                  <a:moveTo>
                    <a:pt x="2" y="1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2" name="Freeform 6267"/>
            <p:cNvSpPr>
              <a:spLocks/>
            </p:cNvSpPr>
            <p:nvPr/>
          </p:nvSpPr>
          <p:spPr bwMode="auto">
            <a:xfrm>
              <a:off x="3848" y="2352"/>
              <a:ext cx="52" cy="30"/>
            </a:xfrm>
            <a:custGeom>
              <a:avLst/>
              <a:gdLst>
                <a:gd name="T0" fmla="*/ 0 w 104"/>
                <a:gd name="T1" fmla="*/ 0 h 62"/>
                <a:gd name="T2" fmla="*/ 1 w 104"/>
                <a:gd name="T3" fmla="*/ 0 h 62"/>
                <a:gd name="T4" fmla="*/ 1 w 104"/>
                <a:gd name="T5" fmla="*/ 0 h 62"/>
                <a:gd name="T6" fmla="*/ 1 w 104"/>
                <a:gd name="T7" fmla="*/ 0 h 62"/>
                <a:gd name="T8" fmla="*/ 0 w 10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2"/>
                <a:gd name="T17" fmla="*/ 104 w 10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2">
                  <a:moveTo>
                    <a:pt x="0" y="2"/>
                  </a:moveTo>
                  <a:lnTo>
                    <a:pt x="2" y="0"/>
                  </a:lnTo>
                  <a:lnTo>
                    <a:pt x="104" y="60"/>
                  </a:lnTo>
                  <a:lnTo>
                    <a:pt x="101" y="6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3" name="Freeform 6268"/>
            <p:cNvSpPr>
              <a:spLocks/>
            </p:cNvSpPr>
            <p:nvPr/>
          </p:nvSpPr>
          <p:spPr bwMode="auto">
            <a:xfrm>
              <a:off x="3882" y="2376"/>
              <a:ext cx="3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0 h 16"/>
                <a:gd name="T4" fmla="*/ 1 w 6"/>
                <a:gd name="T5" fmla="*/ 1 h 16"/>
                <a:gd name="T6" fmla="*/ 1 w 6"/>
                <a:gd name="T7" fmla="*/ 1 h 16"/>
                <a:gd name="T8" fmla="*/ 0 w 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0" y="13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4" name="Freeform 6269"/>
            <p:cNvSpPr>
              <a:spLocks/>
            </p:cNvSpPr>
            <p:nvPr/>
          </p:nvSpPr>
          <p:spPr bwMode="auto">
            <a:xfrm>
              <a:off x="3879" y="2374"/>
              <a:ext cx="2" cy="8"/>
            </a:xfrm>
            <a:custGeom>
              <a:avLst/>
              <a:gdLst>
                <a:gd name="T0" fmla="*/ 0 w 6"/>
                <a:gd name="T1" fmla="*/ 0 h 17"/>
                <a:gd name="T2" fmla="*/ 0 w 6"/>
                <a:gd name="T3" fmla="*/ 0 h 17"/>
                <a:gd name="T4" fmla="*/ 0 w 6"/>
                <a:gd name="T5" fmla="*/ 0 h 17"/>
                <a:gd name="T6" fmla="*/ 0 w 6"/>
                <a:gd name="T7" fmla="*/ 0 h 17"/>
                <a:gd name="T8" fmla="*/ 0 w 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0" y="13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5" name="Freeform 6270"/>
            <p:cNvSpPr>
              <a:spLocks/>
            </p:cNvSpPr>
            <p:nvPr/>
          </p:nvSpPr>
          <p:spPr bwMode="auto">
            <a:xfrm>
              <a:off x="3846" y="2355"/>
              <a:ext cx="15" cy="17"/>
            </a:xfrm>
            <a:custGeom>
              <a:avLst/>
              <a:gdLst>
                <a:gd name="T0" fmla="*/ 1 w 29"/>
                <a:gd name="T1" fmla="*/ 1 h 32"/>
                <a:gd name="T2" fmla="*/ 1 w 29"/>
                <a:gd name="T3" fmla="*/ 1 h 32"/>
                <a:gd name="T4" fmla="*/ 1 w 29"/>
                <a:gd name="T5" fmla="*/ 1 h 32"/>
                <a:gd name="T6" fmla="*/ 1 w 29"/>
                <a:gd name="T7" fmla="*/ 1 h 32"/>
                <a:gd name="T8" fmla="*/ 1 w 29"/>
                <a:gd name="T9" fmla="*/ 1 h 32"/>
                <a:gd name="T10" fmla="*/ 1 w 29"/>
                <a:gd name="T11" fmla="*/ 1 h 32"/>
                <a:gd name="T12" fmla="*/ 1 w 29"/>
                <a:gd name="T13" fmla="*/ 1 h 32"/>
                <a:gd name="T14" fmla="*/ 1 w 29"/>
                <a:gd name="T15" fmla="*/ 1 h 32"/>
                <a:gd name="T16" fmla="*/ 1 w 29"/>
                <a:gd name="T17" fmla="*/ 1 h 32"/>
                <a:gd name="T18" fmla="*/ 1 w 29"/>
                <a:gd name="T19" fmla="*/ 0 h 32"/>
                <a:gd name="T20" fmla="*/ 1 w 29"/>
                <a:gd name="T21" fmla="*/ 0 h 32"/>
                <a:gd name="T22" fmla="*/ 1 w 29"/>
                <a:gd name="T23" fmla="*/ 0 h 32"/>
                <a:gd name="T24" fmla="*/ 1 w 29"/>
                <a:gd name="T25" fmla="*/ 1 h 32"/>
                <a:gd name="T26" fmla="*/ 1 w 29"/>
                <a:gd name="T27" fmla="*/ 1 h 32"/>
                <a:gd name="T28" fmla="*/ 1 w 29"/>
                <a:gd name="T29" fmla="*/ 1 h 32"/>
                <a:gd name="T30" fmla="*/ 0 w 29"/>
                <a:gd name="T31" fmla="*/ 1 h 32"/>
                <a:gd name="T32" fmla="*/ 1 w 29"/>
                <a:gd name="T33" fmla="*/ 1 h 32"/>
                <a:gd name="T34" fmla="*/ 1 w 29"/>
                <a:gd name="T35" fmla="*/ 1 h 32"/>
                <a:gd name="T36" fmla="*/ 1 w 29"/>
                <a:gd name="T37" fmla="*/ 1 h 32"/>
                <a:gd name="T38" fmla="*/ 1 w 29"/>
                <a:gd name="T39" fmla="*/ 1 h 32"/>
                <a:gd name="T40" fmla="*/ 1 w 29"/>
                <a:gd name="T41" fmla="*/ 1 h 32"/>
                <a:gd name="T42" fmla="*/ 1 w 29"/>
                <a:gd name="T43" fmla="*/ 1 h 32"/>
                <a:gd name="T44" fmla="*/ 1 w 29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2"/>
                <a:gd name="T71" fmla="*/ 29 w 29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2">
                  <a:moveTo>
                    <a:pt x="22" y="32"/>
                  </a:moveTo>
                  <a:lnTo>
                    <a:pt x="26" y="30"/>
                  </a:lnTo>
                  <a:lnTo>
                    <a:pt x="26" y="28"/>
                  </a:lnTo>
                  <a:lnTo>
                    <a:pt x="27" y="27"/>
                  </a:lnTo>
                  <a:lnTo>
                    <a:pt x="29" y="21"/>
                  </a:lnTo>
                  <a:lnTo>
                    <a:pt x="27" y="16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8" y="27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6" name="Freeform 6271"/>
            <p:cNvSpPr>
              <a:spLocks/>
            </p:cNvSpPr>
            <p:nvPr/>
          </p:nvSpPr>
          <p:spPr bwMode="auto">
            <a:xfrm>
              <a:off x="3846" y="2356"/>
              <a:ext cx="13" cy="16"/>
            </a:xfrm>
            <a:custGeom>
              <a:avLst/>
              <a:gdLst>
                <a:gd name="T0" fmla="*/ 1 w 26"/>
                <a:gd name="T1" fmla="*/ 1 h 31"/>
                <a:gd name="T2" fmla="*/ 1 w 26"/>
                <a:gd name="T3" fmla="*/ 1 h 31"/>
                <a:gd name="T4" fmla="*/ 0 w 26"/>
                <a:gd name="T5" fmla="*/ 1 h 31"/>
                <a:gd name="T6" fmla="*/ 1 w 26"/>
                <a:gd name="T7" fmla="*/ 1 h 31"/>
                <a:gd name="T8" fmla="*/ 1 w 26"/>
                <a:gd name="T9" fmla="*/ 1 h 31"/>
                <a:gd name="T10" fmla="*/ 1 w 26"/>
                <a:gd name="T11" fmla="*/ 0 h 31"/>
                <a:gd name="T12" fmla="*/ 1 w 26"/>
                <a:gd name="T13" fmla="*/ 0 h 31"/>
                <a:gd name="T14" fmla="*/ 1 w 26"/>
                <a:gd name="T15" fmla="*/ 0 h 31"/>
                <a:gd name="T16" fmla="*/ 1 w 26"/>
                <a:gd name="T17" fmla="*/ 1 h 31"/>
                <a:gd name="T18" fmla="*/ 1 w 26"/>
                <a:gd name="T19" fmla="*/ 1 h 31"/>
                <a:gd name="T20" fmla="*/ 1 w 26"/>
                <a:gd name="T21" fmla="*/ 1 h 31"/>
                <a:gd name="T22" fmla="*/ 1 w 26"/>
                <a:gd name="T23" fmla="*/ 1 h 31"/>
                <a:gd name="T24" fmla="*/ 1 w 26"/>
                <a:gd name="T25" fmla="*/ 1 h 31"/>
                <a:gd name="T26" fmla="*/ 1 w 26"/>
                <a:gd name="T27" fmla="*/ 1 h 31"/>
                <a:gd name="T28" fmla="*/ 1 w 26"/>
                <a:gd name="T29" fmla="*/ 1 h 31"/>
                <a:gd name="T30" fmla="*/ 1 w 26"/>
                <a:gd name="T31" fmla="*/ 1 h 31"/>
                <a:gd name="T32" fmla="*/ 1 w 26"/>
                <a:gd name="T33" fmla="*/ 1 h 31"/>
                <a:gd name="T34" fmla="*/ 1 w 26"/>
                <a:gd name="T35" fmla="*/ 1 h 31"/>
                <a:gd name="T36" fmla="*/ 1 w 26"/>
                <a:gd name="T37" fmla="*/ 1 h 31"/>
                <a:gd name="T38" fmla="*/ 1 w 26"/>
                <a:gd name="T39" fmla="*/ 1 h 31"/>
                <a:gd name="T40" fmla="*/ 1 w 26"/>
                <a:gd name="T41" fmla="*/ 1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1"/>
                <a:gd name="T65" fmla="*/ 26 w 26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1">
                  <a:moveTo>
                    <a:pt x="4" y="20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7" y="6"/>
                  </a:lnTo>
                  <a:lnTo>
                    <a:pt x="22" y="11"/>
                  </a:lnTo>
                  <a:lnTo>
                    <a:pt x="24" y="17"/>
                  </a:lnTo>
                  <a:lnTo>
                    <a:pt x="26" y="22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8" y="2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7" name="Freeform 6272"/>
            <p:cNvSpPr>
              <a:spLocks/>
            </p:cNvSpPr>
            <p:nvPr/>
          </p:nvSpPr>
          <p:spPr bwMode="auto">
            <a:xfrm>
              <a:off x="3847" y="2358"/>
              <a:ext cx="10" cy="12"/>
            </a:xfrm>
            <a:custGeom>
              <a:avLst/>
              <a:gdLst>
                <a:gd name="T0" fmla="*/ 1 w 20"/>
                <a:gd name="T1" fmla="*/ 1 h 23"/>
                <a:gd name="T2" fmla="*/ 1 w 20"/>
                <a:gd name="T3" fmla="*/ 1 h 23"/>
                <a:gd name="T4" fmla="*/ 0 w 20"/>
                <a:gd name="T5" fmla="*/ 1 h 23"/>
                <a:gd name="T6" fmla="*/ 1 w 20"/>
                <a:gd name="T7" fmla="*/ 1 h 23"/>
                <a:gd name="T8" fmla="*/ 1 w 20"/>
                <a:gd name="T9" fmla="*/ 0 h 23"/>
                <a:gd name="T10" fmla="*/ 1 w 20"/>
                <a:gd name="T11" fmla="*/ 0 h 23"/>
                <a:gd name="T12" fmla="*/ 1 w 20"/>
                <a:gd name="T13" fmla="*/ 0 h 23"/>
                <a:gd name="T14" fmla="*/ 1 w 20"/>
                <a:gd name="T15" fmla="*/ 0 h 23"/>
                <a:gd name="T16" fmla="*/ 1 w 20"/>
                <a:gd name="T17" fmla="*/ 1 h 23"/>
                <a:gd name="T18" fmla="*/ 1 w 20"/>
                <a:gd name="T19" fmla="*/ 1 h 23"/>
                <a:gd name="T20" fmla="*/ 1 w 20"/>
                <a:gd name="T21" fmla="*/ 1 h 23"/>
                <a:gd name="T22" fmla="*/ 1 w 20"/>
                <a:gd name="T23" fmla="*/ 1 h 23"/>
                <a:gd name="T24" fmla="*/ 1 w 20"/>
                <a:gd name="T25" fmla="*/ 1 h 23"/>
                <a:gd name="T26" fmla="*/ 1 w 20"/>
                <a:gd name="T27" fmla="*/ 1 h 23"/>
                <a:gd name="T28" fmla="*/ 1 w 20"/>
                <a:gd name="T29" fmla="*/ 1 h 23"/>
                <a:gd name="T30" fmla="*/ 1 w 20"/>
                <a:gd name="T31" fmla="*/ 1 h 23"/>
                <a:gd name="T32" fmla="*/ 1 w 20"/>
                <a:gd name="T33" fmla="*/ 1 h 23"/>
                <a:gd name="T34" fmla="*/ 1 w 20"/>
                <a:gd name="T35" fmla="*/ 1 h 23"/>
                <a:gd name="T36" fmla="*/ 1 w 20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3"/>
                <a:gd name="T59" fmla="*/ 20 w 20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3">
                  <a:moveTo>
                    <a:pt x="4" y="16"/>
                  </a:moveTo>
                  <a:lnTo>
                    <a:pt x="2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8" name="Freeform 6273"/>
            <p:cNvSpPr>
              <a:spLocks/>
            </p:cNvSpPr>
            <p:nvPr/>
          </p:nvSpPr>
          <p:spPr bwMode="auto">
            <a:xfrm>
              <a:off x="3848" y="2353"/>
              <a:ext cx="29" cy="23"/>
            </a:xfrm>
            <a:custGeom>
              <a:avLst/>
              <a:gdLst>
                <a:gd name="T0" fmla="*/ 1 w 58"/>
                <a:gd name="T1" fmla="*/ 0 h 47"/>
                <a:gd name="T2" fmla="*/ 0 w 58"/>
                <a:gd name="T3" fmla="*/ 0 h 47"/>
                <a:gd name="T4" fmla="*/ 0 w 58"/>
                <a:gd name="T5" fmla="*/ 0 h 47"/>
                <a:gd name="T6" fmla="*/ 1 w 58"/>
                <a:gd name="T7" fmla="*/ 0 h 47"/>
                <a:gd name="T8" fmla="*/ 1 w 58"/>
                <a:gd name="T9" fmla="*/ 0 h 47"/>
                <a:gd name="T10" fmla="*/ 1 w 58"/>
                <a:gd name="T11" fmla="*/ 0 h 47"/>
                <a:gd name="T12" fmla="*/ 1 w 58"/>
                <a:gd name="T13" fmla="*/ 0 h 47"/>
                <a:gd name="T14" fmla="*/ 1 w 58"/>
                <a:gd name="T15" fmla="*/ 0 h 47"/>
                <a:gd name="T16" fmla="*/ 1 w 58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7"/>
                <a:gd name="T29" fmla="*/ 58 w 5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7">
                  <a:moveTo>
                    <a:pt x="58" y="34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18" y="34"/>
                  </a:lnTo>
                  <a:lnTo>
                    <a:pt x="40" y="47"/>
                  </a:lnTo>
                  <a:lnTo>
                    <a:pt x="47" y="43"/>
                  </a:lnTo>
                  <a:lnTo>
                    <a:pt x="58" y="45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69" name="Freeform 6274"/>
            <p:cNvSpPr>
              <a:spLocks/>
            </p:cNvSpPr>
            <p:nvPr/>
          </p:nvSpPr>
          <p:spPr bwMode="auto">
            <a:xfrm>
              <a:off x="3864" y="2366"/>
              <a:ext cx="3" cy="7"/>
            </a:xfrm>
            <a:custGeom>
              <a:avLst/>
              <a:gdLst>
                <a:gd name="T0" fmla="*/ 0 w 6"/>
                <a:gd name="T1" fmla="*/ 0 h 15"/>
                <a:gd name="T2" fmla="*/ 0 w 6"/>
                <a:gd name="T3" fmla="*/ 0 h 15"/>
                <a:gd name="T4" fmla="*/ 1 w 6"/>
                <a:gd name="T5" fmla="*/ 0 h 15"/>
                <a:gd name="T6" fmla="*/ 1 w 6"/>
                <a:gd name="T7" fmla="*/ 0 h 15"/>
                <a:gd name="T8" fmla="*/ 0 w 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5"/>
                <a:gd name="T17" fmla="*/ 6 w 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5">
                  <a:moveTo>
                    <a:pt x="0" y="13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0" name="Freeform 6275"/>
            <p:cNvSpPr>
              <a:spLocks/>
            </p:cNvSpPr>
            <p:nvPr/>
          </p:nvSpPr>
          <p:spPr bwMode="auto">
            <a:xfrm>
              <a:off x="3861" y="2363"/>
              <a:ext cx="2" cy="9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0 h 16"/>
                <a:gd name="T4" fmla="*/ 0 w 6"/>
                <a:gd name="T5" fmla="*/ 1 h 16"/>
                <a:gd name="T6" fmla="*/ 0 w 6"/>
                <a:gd name="T7" fmla="*/ 1 h 16"/>
                <a:gd name="T8" fmla="*/ 0 w 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0" y="1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1" name="Freeform 6276"/>
            <p:cNvSpPr>
              <a:spLocks/>
            </p:cNvSpPr>
            <p:nvPr/>
          </p:nvSpPr>
          <p:spPr bwMode="auto">
            <a:xfrm>
              <a:off x="3857" y="2362"/>
              <a:ext cx="3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0 h 16"/>
                <a:gd name="T4" fmla="*/ 1 w 5"/>
                <a:gd name="T5" fmla="*/ 1 h 16"/>
                <a:gd name="T6" fmla="*/ 1 w 5"/>
                <a:gd name="T7" fmla="*/ 1 h 16"/>
                <a:gd name="T8" fmla="*/ 0 w 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0" y="13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2" name="Freeform 6277"/>
            <p:cNvSpPr>
              <a:spLocks/>
            </p:cNvSpPr>
            <p:nvPr/>
          </p:nvSpPr>
          <p:spPr bwMode="auto">
            <a:xfrm>
              <a:off x="4048" y="2471"/>
              <a:ext cx="13" cy="17"/>
            </a:xfrm>
            <a:custGeom>
              <a:avLst/>
              <a:gdLst>
                <a:gd name="T0" fmla="*/ 0 w 27"/>
                <a:gd name="T1" fmla="*/ 1 h 32"/>
                <a:gd name="T2" fmla="*/ 0 w 27"/>
                <a:gd name="T3" fmla="*/ 1 h 32"/>
                <a:gd name="T4" fmla="*/ 0 w 27"/>
                <a:gd name="T5" fmla="*/ 1 h 32"/>
                <a:gd name="T6" fmla="*/ 0 w 27"/>
                <a:gd name="T7" fmla="*/ 1 h 32"/>
                <a:gd name="T8" fmla="*/ 0 w 27"/>
                <a:gd name="T9" fmla="*/ 1 h 32"/>
                <a:gd name="T10" fmla="*/ 0 w 27"/>
                <a:gd name="T11" fmla="*/ 1 h 32"/>
                <a:gd name="T12" fmla="*/ 0 w 27"/>
                <a:gd name="T13" fmla="*/ 1 h 32"/>
                <a:gd name="T14" fmla="*/ 0 w 27"/>
                <a:gd name="T15" fmla="*/ 1 h 32"/>
                <a:gd name="T16" fmla="*/ 0 w 27"/>
                <a:gd name="T17" fmla="*/ 1 h 32"/>
                <a:gd name="T18" fmla="*/ 0 w 27"/>
                <a:gd name="T19" fmla="*/ 0 h 32"/>
                <a:gd name="T20" fmla="*/ 0 w 27"/>
                <a:gd name="T21" fmla="*/ 0 h 32"/>
                <a:gd name="T22" fmla="*/ 0 w 27"/>
                <a:gd name="T23" fmla="*/ 0 h 32"/>
                <a:gd name="T24" fmla="*/ 0 w 27"/>
                <a:gd name="T25" fmla="*/ 1 h 32"/>
                <a:gd name="T26" fmla="*/ 0 w 27"/>
                <a:gd name="T27" fmla="*/ 1 h 32"/>
                <a:gd name="T28" fmla="*/ 0 w 27"/>
                <a:gd name="T29" fmla="*/ 1 h 32"/>
                <a:gd name="T30" fmla="*/ 0 w 27"/>
                <a:gd name="T31" fmla="*/ 1 h 32"/>
                <a:gd name="T32" fmla="*/ 0 w 27"/>
                <a:gd name="T33" fmla="*/ 1 h 32"/>
                <a:gd name="T34" fmla="*/ 0 w 27"/>
                <a:gd name="T35" fmla="*/ 1 h 32"/>
                <a:gd name="T36" fmla="*/ 0 w 27"/>
                <a:gd name="T37" fmla="*/ 1 h 32"/>
                <a:gd name="T38" fmla="*/ 0 w 27"/>
                <a:gd name="T39" fmla="*/ 1 h 32"/>
                <a:gd name="T40" fmla="*/ 0 w 27"/>
                <a:gd name="T41" fmla="*/ 1 h 32"/>
                <a:gd name="T42" fmla="*/ 0 w 27"/>
                <a:gd name="T43" fmla="*/ 1 h 32"/>
                <a:gd name="T44" fmla="*/ 0 w 2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2"/>
                <a:gd name="T71" fmla="*/ 27 w 2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2">
                  <a:moveTo>
                    <a:pt x="19" y="32"/>
                  </a:moveTo>
                  <a:lnTo>
                    <a:pt x="23" y="30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27" y="16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3" y="23"/>
                  </a:lnTo>
                  <a:lnTo>
                    <a:pt x="7" y="29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3" name="Freeform 6278"/>
            <p:cNvSpPr>
              <a:spLocks/>
            </p:cNvSpPr>
            <p:nvPr/>
          </p:nvSpPr>
          <p:spPr bwMode="auto">
            <a:xfrm>
              <a:off x="4048" y="2472"/>
              <a:ext cx="12" cy="16"/>
            </a:xfrm>
            <a:custGeom>
              <a:avLst/>
              <a:gdLst>
                <a:gd name="T0" fmla="*/ 1 w 23"/>
                <a:gd name="T1" fmla="*/ 1 h 30"/>
                <a:gd name="T2" fmla="*/ 0 w 23"/>
                <a:gd name="T3" fmla="*/ 1 h 30"/>
                <a:gd name="T4" fmla="*/ 0 w 23"/>
                <a:gd name="T5" fmla="*/ 1 h 30"/>
                <a:gd name="T6" fmla="*/ 0 w 23"/>
                <a:gd name="T7" fmla="*/ 1 h 30"/>
                <a:gd name="T8" fmla="*/ 1 w 23"/>
                <a:gd name="T9" fmla="*/ 1 h 30"/>
                <a:gd name="T10" fmla="*/ 1 w 23"/>
                <a:gd name="T11" fmla="*/ 1 h 30"/>
                <a:gd name="T12" fmla="*/ 1 w 23"/>
                <a:gd name="T13" fmla="*/ 0 h 30"/>
                <a:gd name="T14" fmla="*/ 1 w 23"/>
                <a:gd name="T15" fmla="*/ 0 h 30"/>
                <a:gd name="T16" fmla="*/ 1 w 23"/>
                <a:gd name="T17" fmla="*/ 1 h 30"/>
                <a:gd name="T18" fmla="*/ 1 w 23"/>
                <a:gd name="T19" fmla="*/ 1 h 30"/>
                <a:gd name="T20" fmla="*/ 1 w 23"/>
                <a:gd name="T21" fmla="*/ 1 h 30"/>
                <a:gd name="T22" fmla="*/ 1 w 23"/>
                <a:gd name="T23" fmla="*/ 1 h 30"/>
                <a:gd name="T24" fmla="*/ 1 w 23"/>
                <a:gd name="T25" fmla="*/ 1 h 30"/>
                <a:gd name="T26" fmla="*/ 1 w 23"/>
                <a:gd name="T27" fmla="*/ 1 h 30"/>
                <a:gd name="T28" fmla="*/ 1 w 23"/>
                <a:gd name="T29" fmla="*/ 1 h 30"/>
                <a:gd name="T30" fmla="*/ 1 w 23"/>
                <a:gd name="T31" fmla="*/ 1 h 30"/>
                <a:gd name="T32" fmla="*/ 1 w 23"/>
                <a:gd name="T33" fmla="*/ 1 h 30"/>
                <a:gd name="T34" fmla="*/ 1 w 23"/>
                <a:gd name="T35" fmla="*/ 1 h 30"/>
                <a:gd name="T36" fmla="*/ 1 w 23"/>
                <a:gd name="T37" fmla="*/ 1 h 30"/>
                <a:gd name="T38" fmla="*/ 1 w 23"/>
                <a:gd name="T39" fmla="*/ 1 h 30"/>
                <a:gd name="T40" fmla="*/ 1 w 23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30"/>
                <a:gd name="T65" fmla="*/ 23 w 23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30">
                  <a:moveTo>
                    <a:pt x="3" y="21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6" y="5"/>
                  </a:lnTo>
                  <a:lnTo>
                    <a:pt x="19" y="10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7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7" y="27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4" name="Freeform 6279"/>
            <p:cNvSpPr>
              <a:spLocks/>
            </p:cNvSpPr>
            <p:nvPr/>
          </p:nvSpPr>
          <p:spPr bwMode="auto">
            <a:xfrm>
              <a:off x="4049" y="2474"/>
              <a:ext cx="10" cy="13"/>
            </a:xfrm>
            <a:custGeom>
              <a:avLst/>
              <a:gdLst>
                <a:gd name="T0" fmla="*/ 1 w 20"/>
                <a:gd name="T1" fmla="*/ 1 h 25"/>
                <a:gd name="T2" fmla="*/ 0 w 20"/>
                <a:gd name="T3" fmla="*/ 1 h 25"/>
                <a:gd name="T4" fmla="*/ 0 w 20"/>
                <a:gd name="T5" fmla="*/ 1 h 25"/>
                <a:gd name="T6" fmla="*/ 0 w 20"/>
                <a:gd name="T7" fmla="*/ 1 h 25"/>
                <a:gd name="T8" fmla="*/ 1 w 20"/>
                <a:gd name="T9" fmla="*/ 0 h 25"/>
                <a:gd name="T10" fmla="*/ 1 w 20"/>
                <a:gd name="T11" fmla="*/ 0 h 25"/>
                <a:gd name="T12" fmla="*/ 1 w 20"/>
                <a:gd name="T13" fmla="*/ 1 h 25"/>
                <a:gd name="T14" fmla="*/ 1 w 20"/>
                <a:gd name="T15" fmla="*/ 1 h 25"/>
                <a:gd name="T16" fmla="*/ 1 w 20"/>
                <a:gd name="T17" fmla="*/ 1 h 25"/>
                <a:gd name="T18" fmla="*/ 1 w 20"/>
                <a:gd name="T19" fmla="*/ 1 h 25"/>
                <a:gd name="T20" fmla="*/ 1 w 20"/>
                <a:gd name="T21" fmla="*/ 1 h 25"/>
                <a:gd name="T22" fmla="*/ 1 w 20"/>
                <a:gd name="T23" fmla="*/ 1 h 25"/>
                <a:gd name="T24" fmla="*/ 1 w 20"/>
                <a:gd name="T25" fmla="*/ 1 h 25"/>
                <a:gd name="T26" fmla="*/ 1 w 20"/>
                <a:gd name="T27" fmla="*/ 1 h 25"/>
                <a:gd name="T28" fmla="*/ 1 w 20"/>
                <a:gd name="T29" fmla="*/ 1 h 25"/>
                <a:gd name="T30" fmla="*/ 1 w 20"/>
                <a:gd name="T31" fmla="*/ 1 h 25"/>
                <a:gd name="T32" fmla="*/ 1 w 20"/>
                <a:gd name="T33" fmla="*/ 1 h 25"/>
                <a:gd name="T34" fmla="*/ 1 w 20"/>
                <a:gd name="T35" fmla="*/ 1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25"/>
                <a:gd name="T56" fmla="*/ 20 w 20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25">
                  <a:moveTo>
                    <a:pt x="4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7" y="9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5" name="Freeform 6280"/>
            <p:cNvSpPr>
              <a:spLocks/>
            </p:cNvSpPr>
            <p:nvPr/>
          </p:nvSpPr>
          <p:spPr bwMode="auto">
            <a:xfrm>
              <a:off x="4026" y="2459"/>
              <a:ext cx="14" cy="16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1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1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0 h 32"/>
                <a:gd name="T20" fmla="*/ 1 w 27"/>
                <a:gd name="T21" fmla="*/ 0 h 32"/>
                <a:gd name="T22" fmla="*/ 1 w 27"/>
                <a:gd name="T23" fmla="*/ 0 h 32"/>
                <a:gd name="T24" fmla="*/ 1 w 27"/>
                <a:gd name="T25" fmla="*/ 1 h 32"/>
                <a:gd name="T26" fmla="*/ 1 w 27"/>
                <a:gd name="T27" fmla="*/ 1 h 32"/>
                <a:gd name="T28" fmla="*/ 0 w 27"/>
                <a:gd name="T29" fmla="*/ 1 h 32"/>
                <a:gd name="T30" fmla="*/ 0 w 27"/>
                <a:gd name="T31" fmla="*/ 1 h 32"/>
                <a:gd name="T32" fmla="*/ 0 w 27"/>
                <a:gd name="T33" fmla="*/ 1 h 32"/>
                <a:gd name="T34" fmla="*/ 1 w 27"/>
                <a:gd name="T35" fmla="*/ 1 h 32"/>
                <a:gd name="T36" fmla="*/ 1 w 27"/>
                <a:gd name="T37" fmla="*/ 1 h 32"/>
                <a:gd name="T38" fmla="*/ 1 w 27"/>
                <a:gd name="T39" fmla="*/ 1 h 32"/>
                <a:gd name="T40" fmla="*/ 1 w 27"/>
                <a:gd name="T41" fmla="*/ 1 h 32"/>
                <a:gd name="T42" fmla="*/ 1 w 27"/>
                <a:gd name="T43" fmla="*/ 1 h 32"/>
                <a:gd name="T44" fmla="*/ 1 w 2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2"/>
                <a:gd name="T71" fmla="*/ 27 w 2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2">
                  <a:moveTo>
                    <a:pt x="20" y="32"/>
                  </a:moveTo>
                  <a:lnTo>
                    <a:pt x="24" y="30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3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11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6" name="Freeform 6281"/>
            <p:cNvSpPr>
              <a:spLocks/>
            </p:cNvSpPr>
            <p:nvPr/>
          </p:nvSpPr>
          <p:spPr bwMode="auto">
            <a:xfrm>
              <a:off x="4026" y="2460"/>
              <a:ext cx="12" cy="15"/>
            </a:xfrm>
            <a:custGeom>
              <a:avLst/>
              <a:gdLst>
                <a:gd name="T0" fmla="*/ 1 w 24"/>
                <a:gd name="T1" fmla="*/ 0 h 31"/>
                <a:gd name="T2" fmla="*/ 0 w 24"/>
                <a:gd name="T3" fmla="*/ 0 h 31"/>
                <a:gd name="T4" fmla="*/ 0 w 24"/>
                <a:gd name="T5" fmla="*/ 0 h 31"/>
                <a:gd name="T6" fmla="*/ 0 w 24"/>
                <a:gd name="T7" fmla="*/ 0 h 31"/>
                <a:gd name="T8" fmla="*/ 1 w 24"/>
                <a:gd name="T9" fmla="*/ 0 h 31"/>
                <a:gd name="T10" fmla="*/ 1 w 24"/>
                <a:gd name="T11" fmla="*/ 0 h 31"/>
                <a:gd name="T12" fmla="*/ 1 w 24"/>
                <a:gd name="T13" fmla="*/ 0 h 31"/>
                <a:gd name="T14" fmla="*/ 1 w 24"/>
                <a:gd name="T15" fmla="*/ 0 h 31"/>
                <a:gd name="T16" fmla="*/ 1 w 24"/>
                <a:gd name="T17" fmla="*/ 0 h 31"/>
                <a:gd name="T18" fmla="*/ 1 w 24"/>
                <a:gd name="T19" fmla="*/ 0 h 31"/>
                <a:gd name="T20" fmla="*/ 1 w 24"/>
                <a:gd name="T21" fmla="*/ 0 h 31"/>
                <a:gd name="T22" fmla="*/ 1 w 24"/>
                <a:gd name="T23" fmla="*/ 0 h 31"/>
                <a:gd name="T24" fmla="*/ 1 w 24"/>
                <a:gd name="T25" fmla="*/ 0 h 31"/>
                <a:gd name="T26" fmla="*/ 1 w 24"/>
                <a:gd name="T27" fmla="*/ 0 h 31"/>
                <a:gd name="T28" fmla="*/ 1 w 24"/>
                <a:gd name="T29" fmla="*/ 0 h 31"/>
                <a:gd name="T30" fmla="*/ 1 w 24"/>
                <a:gd name="T31" fmla="*/ 0 h 31"/>
                <a:gd name="T32" fmla="*/ 1 w 24"/>
                <a:gd name="T33" fmla="*/ 0 h 31"/>
                <a:gd name="T34" fmla="*/ 1 w 24"/>
                <a:gd name="T35" fmla="*/ 0 h 31"/>
                <a:gd name="T36" fmla="*/ 1 w 24"/>
                <a:gd name="T37" fmla="*/ 0 h 31"/>
                <a:gd name="T38" fmla="*/ 1 w 24"/>
                <a:gd name="T39" fmla="*/ 0 h 31"/>
                <a:gd name="T40" fmla="*/ 1 w 24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1"/>
                <a:gd name="T65" fmla="*/ 24 w 24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1">
                  <a:moveTo>
                    <a:pt x="4" y="22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lnTo>
                    <a:pt x="20" y="11"/>
                  </a:lnTo>
                  <a:lnTo>
                    <a:pt x="22" y="18"/>
                  </a:lnTo>
                  <a:lnTo>
                    <a:pt x="24" y="24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8" y="27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7" name="Freeform 6282"/>
            <p:cNvSpPr>
              <a:spLocks/>
            </p:cNvSpPr>
            <p:nvPr/>
          </p:nvSpPr>
          <p:spPr bwMode="auto">
            <a:xfrm>
              <a:off x="4027" y="2462"/>
              <a:ext cx="10" cy="12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0 h 25"/>
                <a:gd name="T4" fmla="*/ 0 w 20"/>
                <a:gd name="T5" fmla="*/ 0 h 25"/>
                <a:gd name="T6" fmla="*/ 0 w 20"/>
                <a:gd name="T7" fmla="*/ 0 h 25"/>
                <a:gd name="T8" fmla="*/ 1 w 20"/>
                <a:gd name="T9" fmla="*/ 0 h 25"/>
                <a:gd name="T10" fmla="*/ 1 w 20"/>
                <a:gd name="T11" fmla="*/ 0 h 25"/>
                <a:gd name="T12" fmla="*/ 1 w 20"/>
                <a:gd name="T13" fmla="*/ 0 h 25"/>
                <a:gd name="T14" fmla="*/ 1 w 20"/>
                <a:gd name="T15" fmla="*/ 0 h 25"/>
                <a:gd name="T16" fmla="*/ 1 w 20"/>
                <a:gd name="T17" fmla="*/ 0 h 25"/>
                <a:gd name="T18" fmla="*/ 1 w 20"/>
                <a:gd name="T19" fmla="*/ 0 h 25"/>
                <a:gd name="T20" fmla="*/ 1 w 20"/>
                <a:gd name="T21" fmla="*/ 0 h 25"/>
                <a:gd name="T22" fmla="*/ 1 w 20"/>
                <a:gd name="T23" fmla="*/ 0 h 25"/>
                <a:gd name="T24" fmla="*/ 1 w 20"/>
                <a:gd name="T25" fmla="*/ 0 h 25"/>
                <a:gd name="T26" fmla="*/ 1 w 20"/>
                <a:gd name="T27" fmla="*/ 0 h 25"/>
                <a:gd name="T28" fmla="*/ 1 w 20"/>
                <a:gd name="T29" fmla="*/ 0 h 25"/>
                <a:gd name="T30" fmla="*/ 1 w 20"/>
                <a:gd name="T31" fmla="*/ 0 h 25"/>
                <a:gd name="T32" fmla="*/ 1 w 20"/>
                <a:gd name="T33" fmla="*/ 0 h 25"/>
                <a:gd name="T34" fmla="*/ 1 w 20"/>
                <a:gd name="T35" fmla="*/ 0 h 25"/>
                <a:gd name="T36" fmla="*/ 1 w 20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5"/>
                <a:gd name="T59" fmla="*/ 20 w 20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5">
                  <a:moveTo>
                    <a:pt x="2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6" y="9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8" name="Freeform 6283"/>
            <p:cNvSpPr>
              <a:spLocks/>
            </p:cNvSpPr>
            <p:nvPr/>
          </p:nvSpPr>
          <p:spPr bwMode="auto">
            <a:xfrm>
              <a:off x="4027" y="2457"/>
              <a:ext cx="29" cy="23"/>
            </a:xfrm>
            <a:custGeom>
              <a:avLst/>
              <a:gdLst>
                <a:gd name="T0" fmla="*/ 1 w 58"/>
                <a:gd name="T1" fmla="*/ 0 h 47"/>
                <a:gd name="T2" fmla="*/ 0 w 58"/>
                <a:gd name="T3" fmla="*/ 0 h 47"/>
                <a:gd name="T4" fmla="*/ 0 w 58"/>
                <a:gd name="T5" fmla="*/ 0 h 47"/>
                <a:gd name="T6" fmla="*/ 1 w 58"/>
                <a:gd name="T7" fmla="*/ 0 h 47"/>
                <a:gd name="T8" fmla="*/ 1 w 58"/>
                <a:gd name="T9" fmla="*/ 0 h 47"/>
                <a:gd name="T10" fmla="*/ 1 w 58"/>
                <a:gd name="T11" fmla="*/ 0 h 47"/>
                <a:gd name="T12" fmla="*/ 1 w 58"/>
                <a:gd name="T13" fmla="*/ 0 h 47"/>
                <a:gd name="T14" fmla="*/ 1 w 58"/>
                <a:gd name="T15" fmla="*/ 0 h 47"/>
                <a:gd name="T16" fmla="*/ 1 w 58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7"/>
                <a:gd name="T29" fmla="*/ 58 w 5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7">
                  <a:moveTo>
                    <a:pt x="58" y="32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3" y="22"/>
                  </a:lnTo>
                  <a:lnTo>
                    <a:pt x="18" y="34"/>
                  </a:lnTo>
                  <a:lnTo>
                    <a:pt x="40" y="47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79" name="Freeform 6284"/>
            <p:cNvSpPr>
              <a:spLocks/>
            </p:cNvSpPr>
            <p:nvPr/>
          </p:nvSpPr>
          <p:spPr bwMode="auto">
            <a:xfrm>
              <a:off x="4044" y="2470"/>
              <a:ext cx="3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0 h 16"/>
                <a:gd name="T4" fmla="*/ 1 w 6"/>
                <a:gd name="T5" fmla="*/ 1 h 16"/>
                <a:gd name="T6" fmla="*/ 1 w 6"/>
                <a:gd name="T7" fmla="*/ 1 h 16"/>
                <a:gd name="T8" fmla="*/ 0 w 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0" y="13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0" name="Freeform 6285"/>
            <p:cNvSpPr>
              <a:spLocks/>
            </p:cNvSpPr>
            <p:nvPr/>
          </p:nvSpPr>
          <p:spPr bwMode="auto">
            <a:xfrm>
              <a:off x="4056" y="2472"/>
              <a:ext cx="2" cy="7"/>
            </a:xfrm>
            <a:custGeom>
              <a:avLst/>
              <a:gdLst>
                <a:gd name="T0" fmla="*/ 1 w 3"/>
                <a:gd name="T1" fmla="*/ 1 h 12"/>
                <a:gd name="T2" fmla="*/ 1 w 3"/>
                <a:gd name="T3" fmla="*/ 0 h 12"/>
                <a:gd name="T4" fmla="*/ 0 w 3"/>
                <a:gd name="T5" fmla="*/ 1 h 12"/>
                <a:gd name="T6" fmla="*/ 0 w 3"/>
                <a:gd name="T7" fmla="*/ 1 h 12"/>
                <a:gd name="T8" fmla="*/ 1 w 3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2"/>
                <a:gd name="T17" fmla="*/ 3 w 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2">
                  <a:moveTo>
                    <a:pt x="3" y="1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1" name="Freeform 6286"/>
            <p:cNvSpPr>
              <a:spLocks/>
            </p:cNvSpPr>
            <p:nvPr/>
          </p:nvSpPr>
          <p:spPr bwMode="auto">
            <a:xfrm>
              <a:off x="4006" y="2444"/>
              <a:ext cx="52" cy="29"/>
            </a:xfrm>
            <a:custGeom>
              <a:avLst/>
              <a:gdLst>
                <a:gd name="T0" fmla="*/ 0 w 104"/>
                <a:gd name="T1" fmla="*/ 0 h 59"/>
                <a:gd name="T2" fmla="*/ 1 w 104"/>
                <a:gd name="T3" fmla="*/ 0 h 59"/>
                <a:gd name="T4" fmla="*/ 1 w 104"/>
                <a:gd name="T5" fmla="*/ 0 h 59"/>
                <a:gd name="T6" fmla="*/ 1 w 104"/>
                <a:gd name="T7" fmla="*/ 0 h 59"/>
                <a:gd name="T8" fmla="*/ 0 w 10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59"/>
                <a:gd name="T17" fmla="*/ 104 w 10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59">
                  <a:moveTo>
                    <a:pt x="0" y="2"/>
                  </a:moveTo>
                  <a:lnTo>
                    <a:pt x="2" y="0"/>
                  </a:lnTo>
                  <a:lnTo>
                    <a:pt x="104" y="58"/>
                  </a:lnTo>
                  <a:lnTo>
                    <a:pt x="101" y="5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2" name="Freeform 6287"/>
            <p:cNvSpPr>
              <a:spLocks/>
            </p:cNvSpPr>
            <p:nvPr/>
          </p:nvSpPr>
          <p:spPr bwMode="auto">
            <a:xfrm>
              <a:off x="4041" y="2468"/>
              <a:ext cx="1" cy="7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0 h 14"/>
                <a:gd name="T4" fmla="*/ 0 w 4"/>
                <a:gd name="T5" fmla="*/ 1 h 14"/>
                <a:gd name="T6" fmla="*/ 0 w 4"/>
                <a:gd name="T7" fmla="*/ 1 h 14"/>
                <a:gd name="T8" fmla="*/ 0 w 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2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3" name="Freeform 6288"/>
            <p:cNvSpPr>
              <a:spLocks/>
            </p:cNvSpPr>
            <p:nvPr/>
          </p:nvSpPr>
          <p:spPr bwMode="auto">
            <a:xfrm>
              <a:off x="4036" y="2465"/>
              <a:ext cx="3" cy="8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0 h 16"/>
                <a:gd name="T4" fmla="*/ 1 w 6"/>
                <a:gd name="T5" fmla="*/ 1 h 16"/>
                <a:gd name="T6" fmla="*/ 1 w 6"/>
                <a:gd name="T7" fmla="*/ 1 h 16"/>
                <a:gd name="T8" fmla="*/ 0 w 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0" y="13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4" name="Freeform 6289"/>
            <p:cNvSpPr>
              <a:spLocks/>
            </p:cNvSpPr>
            <p:nvPr/>
          </p:nvSpPr>
          <p:spPr bwMode="auto">
            <a:xfrm>
              <a:off x="4004" y="2446"/>
              <a:ext cx="14" cy="16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0 w 29"/>
                <a:gd name="T5" fmla="*/ 0 h 33"/>
                <a:gd name="T6" fmla="*/ 0 w 29"/>
                <a:gd name="T7" fmla="*/ 0 h 33"/>
                <a:gd name="T8" fmla="*/ 0 w 29"/>
                <a:gd name="T9" fmla="*/ 0 h 33"/>
                <a:gd name="T10" fmla="*/ 0 w 29"/>
                <a:gd name="T11" fmla="*/ 0 h 33"/>
                <a:gd name="T12" fmla="*/ 0 w 29"/>
                <a:gd name="T13" fmla="*/ 0 h 33"/>
                <a:gd name="T14" fmla="*/ 0 w 29"/>
                <a:gd name="T15" fmla="*/ 0 h 33"/>
                <a:gd name="T16" fmla="*/ 0 w 29"/>
                <a:gd name="T17" fmla="*/ 0 h 33"/>
                <a:gd name="T18" fmla="*/ 0 w 29"/>
                <a:gd name="T19" fmla="*/ 0 h 33"/>
                <a:gd name="T20" fmla="*/ 0 w 29"/>
                <a:gd name="T21" fmla="*/ 0 h 33"/>
                <a:gd name="T22" fmla="*/ 0 w 29"/>
                <a:gd name="T23" fmla="*/ 0 h 33"/>
                <a:gd name="T24" fmla="*/ 0 w 29"/>
                <a:gd name="T25" fmla="*/ 0 h 33"/>
                <a:gd name="T26" fmla="*/ 0 w 29"/>
                <a:gd name="T27" fmla="*/ 0 h 33"/>
                <a:gd name="T28" fmla="*/ 0 w 29"/>
                <a:gd name="T29" fmla="*/ 0 h 33"/>
                <a:gd name="T30" fmla="*/ 0 w 29"/>
                <a:gd name="T31" fmla="*/ 0 h 33"/>
                <a:gd name="T32" fmla="*/ 0 w 29"/>
                <a:gd name="T33" fmla="*/ 0 h 33"/>
                <a:gd name="T34" fmla="*/ 0 w 29"/>
                <a:gd name="T35" fmla="*/ 0 h 33"/>
                <a:gd name="T36" fmla="*/ 0 w 29"/>
                <a:gd name="T37" fmla="*/ 0 h 33"/>
                <a:gd name="T38" fmla="*/ 0 w 29"/>
                <a:gd name="T39" fmla="*/ 0 h 33"/>
                <a:gd name="T40" fmla="*/ 0 w 29"/>
                <a:gd name="T41" fmla="*/ 0 h 33"/>
                <a:gd name="T42" fmla="*/ 0 w 29"/>
                <a:gd name="T43" fmla="*/ 0 h 33"/>
                <a:gd name="T44" fmla="*/ 0 w 29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3"/>
                <a:gd name="T71" fmla="*/ 29 w 29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3">
                  <a:moveTo>
                    <a:pt x="22" y="33"/>
                  </a:moveTo>
                  <a:lnTo>
                    <a:pt x="26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27" y="17"/>
                  </a:lnTo>
                  <a:lnTo>
                    <a:pt x="26" y="11"/>
                  </a:lnTo>
                  <a:lnTo>
                    <a:pt x="22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9" y="29"/>
                  </a:lnTo>
                  <a:lnTo>
                    <a:pt x="13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5" name="Freeform 6290"/>
            <p:cNvSpPr>
              <a:spLocks/>
            </p:cNvSpPr>
            <p:nvPr/>
          </p:nvSpPr>
          <p:spPr bwMode="auto">
            <a:xfrm>
              <a:off x="4004" y="2447"/>
              <a:ext cx="12" cy="16"/>
            </a:xfrm>
            <a:custGeom>
              <a:avLst/>
              <a:gdLst>
                <a:gd name="T0" fmla="*/ 0 w 26"/>
                <a:gd name="T1" fmla="*/ 0 h 33"/>
                <a:gd name="T2" fmla="*/ 0 w 26"/>
                <a:gd name="T3" fmla="*/ 0 h 33"/>
                <a:gd name="T4" fmla="*/ 0 w 26"/>
                <a:gd name="T5" fmla="*/ 0 h 33"/>
                <a:gd name="T6" fmla="*/ 0 w 26"/>
                <a:gd name="T7" fmla="*/ 0 h 33"/>
                <a:gd name="T8" fmla="*/ 0 w 26"/>
                <a:gd name="T9" fmla="*/ 0 h 33"/>
                <a:gd name="T10" fmla="*/ 0 w 26"/>
                <a:gd name="T11" fmla="*/ 0 h 33"/>
                <a:gd name="T12" fmla="*/ 0 w 26"/>
                <a:gd name="T13" fmla="*/ 0 h 33"/>
                <a:gd name="T14" fmla="*/ 0 w 26"/>
                <a:gd name="T15" fmla="*/ 0 h 33"/>
                <a:gd name="T16" fmla="*/ 0 w 26"/>
                <a:gd name="T17" fmla="*/ 0 h 33"/>
                <a:gd name="T18" fmla="*/ 0 w 26"/>
                <a:gd name="T19" fmla="*/ 0 h 33"/>
                <a:gd name="T20" fmla="*/ 0 w 26"/>
                <a:gd name="T21" fmla="*/ 0 h 33"/>
                <a:gd name="T22" fmla="*/ 0 w 26"/>
                <a:gd name="T23" fmla="*/ 0 h 33"/>
                <a:gd name="T24" fmla="*/ 0 w 26"/>
                <a:gd name="T25" fmla="*/ 0 h 33"/>
                <a:gd name="T26" fmla="*/ 0 w 26"/>
                <a:gd name="T27" fmla="*/ 0 h 33"/>
                <a:gd name="T28" fmla="*/ 0 w 26"/>
                <a:gd name="T29" fmla="*/ 0 h 33"/>
                <a:gd name="T30" fmla="*/ 0 w 26"/>
                <a:gd name="T31" fmla="*/ 0 h 33"/>
                <a:gd name="T32" fmla="*/ 0 w 26"/>
                <a:gd name="T33" fmla="*/ 0 h 33"/>
                <a:gd name="T34" fmla="*/ 0 w 26"/>
                <a:gd name="T35" fmla="*/ 0 h 33"/>
                <a:gd name="T36" fmla="*/ 0 w 26"/>
                <a:gd name="T37" fmla="*/ 0 h 33"/>
                <a:gd name="T38" fmla="*/ 0 w 26"/>
                <a:gd name="T39" fmla="*/ 0 h 33"/>
                <a:gd name="T40" fmla="*/ 0 w 26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3"/>
                <a:gd name="T65" fmla="*/ 26 w 26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3">
                  <a:moveTo>
                    <a:pt x="4" y="22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8" y="6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3" y="31"/>
                  </a:lnTo>
                  <a:lnTo>
                    <a:pt x="9" y="27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6" name="Freeform 6291"/>
            <p:cNvSpPr>
              <a:spLocks/>
            </p:cNvSpPr>
            <p:nvPr/>
          </p:nvSpPr>
          <p:spPr bwMode="auto">
            <a:xfrm>
              <a:off x="4006" y="2449"/>
              <a:ext cx="9" cy="13"/>
            </a:xfrm>
            <a:custGeom>
              <a:avLst/>
              <a:gdLst>
                <a:gd name="T0" fmla="*/ 1 w 18"/>
                <a:gd name="T1" fmla="*/ 1 h 25"/>
                <a:gd name="T2" fmla="*/ 0 w 18"/>
                <a:gd name="T3" fmla="*/ 1 h 25"/>
                <a:gd name="T4" fmla="*/ 0 w 18"/>
                <a:gd name="T5" fmla="*/ 1 h 25"/>
                <a:gd name="T6" fmla="*/ 0 w 18"/>
                <a:gd name="T7" fmla="*/ 1 h 25"/>
                <a:gd name="T8" fmla="*/ 1 w 18"/>
                <a:gd name="T9" fmla="*/ 0 h 25"/>
                <a:gd name="T10" fmla="*/ 1 w 18"/>
                <a:gd name="T11" fmla="*/ 0 h 25"/>
                <a:gd name="T12" fmla="*/ 1 w 18"/>
                <a:gd name="T13" fmla="*/ 0 h 25"/>
                <a:gd name="T14" fmla="*/ 1 w 18"/>
                <a:gd name="T15" fmla="*/ 1 h 25"/>
                <a:gd name="T16" fmla="*/ 1 w 18"/>
                <a:gd name="T17" fmla="*/ 1 h 25"/>
                <a:gd name="T18" fmla="*/ 1 w 18"/>
                <a:gd name="T19" fmla="*/ 1 h 25"/>
                <a:gd name="T20" fmla="*/ 1 w 18"/>
                <a:gd name="T21" fmla="*/ 1 h 25"/>
                <a:gd name="T22" fmla="*/ 1 w 18"/>
                <a:gd name="T23" fmla="*/ 1 h 25"/>
                <a:gd name="T24" fmla="*/ 1 w 18"/>
                <a:gd name="T25" fmla="*/ 1 h 25"/>
                <a:gd name="T26" fmla="*/ 1 w 18"/>
                <a:gd name="T27" fmla="*/ 1 h 25"/>
                <a:gd name="T28" fmla="*/ 1 w 18"/>
                <a:gd name="T29" fmla="*/ 1 h 25"/>
                <a:gd name="T30" fmla="*/ 1 w 18"/>
                <a:gd name="T31" fmla="*/ 1 h 25"/>
                <a:gd name="T32" fmla="*/ 1 w 18"/>
                <a:gd name="T33" fmla="*/ 1 h 25"/>
                <a:gd name="T34" fmla="*/ 1 w 18"/>
                <a:gd name="T35" fmla="*/ 1 h 25"/>
                <a:gd name="T36" fmla="*/ 1 w 18"/>
                <a:gd name="T37" fmla="*/ 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5"/>
                <a:gd name="T59" fmla="*/ 18 w 1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5">
                  <a:moveTo>
                    <a:pt x="2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7" name="Freeform 6292"/>
            <p:cNvSpPr>
              <a:spLocks/>
            </p:cNvSpPr>
            <p:nvPr/>
          </p:nvSpPr>
          <p:spPr bwMode="auto">
            <a:xfrm>
              <a:off x="4006" y="2444"/>
              <a:ext cx="28" cy="24"/>
            </a:xfrm>
            <a:custGeom>
              <a:avLst/>
              <a:gdLst>
                <a:gd name="T0" fmla="*/ 0 w 58"/>
                <a:gd name="T1" fmla="*/ 1 h 47"/>
                <a:gd name="T2" fmla="*/ 0 w 58"/>
                <a:gd name="T3" fmla="*/ 0 h 47"/>
                <a:gd name="T4" fmla="*/ 0 w 58"/>
                <a:gd name="T5" fmla="*/ 1 h 47"/>
                <a:gd name="T6" fmla="*/ 0 w 58"/>
                <a:gd name="T7" fmla="*/ 1 h 47"/>
                <a:gd name="T8" fmla="*/ 0 w 58"/>
                <a:gd name="T9" fmla="*/ 1 h 47"/>
                <a:gd name="T10" fmla="*/ 0 w 58"/>
                <a:gd name="T11" fmla="*/ 1 h 47"/>
                <a:gd name="T12" fmla="*/ 0 w 58"/>
                <a:gd name="T13" fmla="*/ 1 h 47"/>
                <a:gd name="T14" fmla="*/ 0 w 58"/>
                <a:gd name="T15" fmla="*/ 1 h 47"/>
                <a:gd name="T16" fmla="*/ 0 w 58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7"/>
                <a:gd name="T29" fmla="*/ 58 w 5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7">
                  <a:moveTo>
                    <a:pt x="58" y="32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3" y="21"/>
                  </a:lnTo>
                  <a:lnTo>
                    <a:pt x="18" y="34"/>
                  </a:lnTo>
                  <a:lnTo>
                    <a:pt x="40" y="47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8" name="Freeform 6293"/>
            <p:cNvSpPr>
              <a:spLocks/>
            </p:cNvSpPr>
            <p:nvPr/>
          </p:nvSpPr>
          <p:spPr bwMode="auto">
            <a:xfrm>
              <a:off x="4023" y="2457"/>
              <a:ext cx="1" cy="8"/>
            </a:xfrm>
            <a:custGeom>
              <a:avLst/>
              <a:gdLst>
                <a:gd name="T0" fmla="*/ 0 w 4"/>
                <a:gd name="T1" fmla="*/ 1 h 16"/>
                <a:gd name="T2" fmla="*/ 0 w 4"/>
                <a:gd name="T3" fmla="*/ 0 h 16"/>
                <a:gd name="T4" fmla="*/ 0 w 4"/>
                <a:gd name="T5" fmla="*/ 1 h 16"/>
                <a:gd name="T6" fmla="*/ 0 w 4"/>
                <a:gd name="T7" fmla="*/ 1 h 16"/>
                <a:gd name="T8" fmla="*/ 0 w 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6"/>
                <a:gd name="T17" fmla="*/ 4 w 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6">
                  <a:moveTo>
                    <a:pt x="0" y="13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89" name="Freeform 6294"/>
            <p:cNvSpPr>
              <a:spLocks/>
            </p:cNvSpPr>
            <p:nvPr/>
          </p:nvSpPr>
          <p:spPr bwMode="auto">
            <a:xfrm>
              <a:off x="4018" y="2455"/>
              <a:ext cx="3" cy="7"/>
            </a:xfrm>
            <a:custGeom>
              <a:avLst/>
              <a:gdLst>
                <a:gd name="T0" fmla="*/ 0 w 6"/>
                <a:gd name="T1" fmla="*/ 0 h 15"/>
                <a:gd name="T2" fmla="*/ 0 w 6"/>
                <a:gd name="T3" fmla="*/ 0 h 15"/>
                <a:gd name="T4" fmla="*/ 1 w 6"/>
                <a:gd name="T5" fmla="*/ 0 h 15"/>
                <a:gd name="T6" fmla="*/ 1 w 6"/>
                <a:gd name="T7" fmla="*/ 0 h 15"/>
                <a:gd name="T8" fmla="*/ 0 w 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5"/>
                <a:gd name="T17" fmla="*/ 6 w 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5">
                  <a:moveTo>
                    <a:pt x="0" y="13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0" name="Freeform 6295"/>
            <p:cNvSpPr>
              <a:spLocks/>
            </p:cNvSpPr>
            <p:nvPr/>
          </p:nvSpPr>
          <p:spPr bwMode="auto">
            <a:xfrm>
              <a:off x="4015" y="2453"/>
              <a:ext cx="2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0 h 16"/>
                <a:gd name="T4" fmla="*/ 0 w 5"/>
                <a:gd name="T5" fmla="*/ 1 h 16"/>
                <a:gd name="T6" fmla="*/ 0 w 5"/>
                <a:gd name="T7" fmla="*/ 1 h 16"/>
                <a:gd name="T8" fmla="*/ 0 w 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0" y="13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1" name="Freeform 6296"/>
            <p:cNvSpPr>
              <a:spLocks/>
            </p:cNvSpPr>
            <p:nvPr/>
          </p:nvSpPr>
          <p:spPr bwMode="auto">
            <a:xfrm>
              <a:off x="3905" y="2385"/>
              <a:ext cx="97" cy="69"/>
            </a:xfrm>
            <a:custGeom>
              <a:avLst/>
              <a:gdLst>
                <a:gd name="T0" fmla="*/ 1 w 195"/>
                <a:gd name="T1" fmla="*/ 0 h 139"/>
                <a:gd name="T2" fmla="*/ 0 w 195"/>
                <a:gd name="T3" fmla="*/ 0 h 139"/>
                <a:gd name="T4" fmla="*/ 0 w 195"/>
                <a:gd name="T5" fmla="*/ 0 h 139"/>
                <a:gd name="T6" fmla="*/ 1 w 195"/>
                <a:gd name="T7" fmla="*/ 1 h 139"/>
                <a:gd name="T8" fmla="*/ 1 w 195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9"/>
                <a:gd name="T17" fmla="*/ 195 w 195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9">
                  <a:moveTo>
                    <a:pt x="195" y="112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95" y="139"/>
                  </a:lnTo>
                  <a:lnTo>
                    <a:pt x="195" y="112"/>
                  </a:lnTo>
                  <a:close/>
                </a:path>
              </a:pathLst>
            </a:custGeom>
            <a:solidFill>
              <a:srgbClr val="0F01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2" name="Freeform 6297"/>
            <p:cNvSpPr>
              <a:spLocks/>
            </p:cNvSpPr>
            <p:nvPr/>
          </p:nvSpPr>
          <p:spPr bwMode="auto">
            <a:xfrm>
              <a:off x="4091" y="2446"/>
              <a:ext cx="14" cy="16"/>
            </a:xfrm>
            <a:custGeom>
              <a:avLst/>
              <a:gdLst>
                <a:gd name="T0" fmla="*/ 1 w 27"/>
                <a:gd name="T1" fmla="*/ 0 h 33"/>
                <a:gd name="T2" fmla="*/ 1 w 27"/>
                <a:gd name="T3" fmla="*/ 0 h 33"/>
                <a:gd name="T4" fmla="*/ 1 w 27"/>
                <a:gd name="T5" fmla="*/ 0 h 33"/>
                <a:gd name="T6" fmla="*/ 1 w 27"/>
                <a:gd name="T7" fmla="*/ 0 h 33"/>
                <a:gd name="T8" fmla="*/ 1 w 27"/>
                <a:gd name="T9" fmla="*/ 0 h 33"/>
                <a:gd name="T10" fmla="*/ 1 w 27"/>
                <a:gd name="T11" fmla="*/ 0 h 33"/>
                <a:gd name="T12" fmla="*/ 1 w 27"/>
                <a:gd name="T13" fmla="*/ 0 h 33"/>
                <a:gd name="T14" fmla="*/ 1 w 27"/>
                <a:gd name="T15" fmla="*/ 0 h 33"/>
                <a:gd name="T16" fmla="*/ 1 w 27"/>
                <a:gd name="T17" fmla="*/ 0 h 33"/>
                <a:gd name="T18" fmla="*/ 1 w 27"/>
                <a:gd name="T19" fmla="*/ 0 h 33"/>
                <a:gd name="T20" fmla="*/ 1 w 27"/>
                <a:gd name="T21" fmla="*/ 0 h 33"/>
                <a:gd name="T22" fmla="*/ 1 w 27"/>
                <a:gd name="T23" fmla="*/ 0 h 33"/>
                <a:gd name="T24" fmla="*/ 1 w 27"/>
                <a:gd name="T25" fmla="*/ 0 h 33"/>
                <a:gd name="T26" fmla="*/ 1 w 27"/>
                <a:gd name="T27" fmla="*/ 0 h 33"/>
                <a:gd name="T28" fmla="*/ 0 w 27"/>
                <a:gd name="T29" fmla="*/ 0 h 33"/>
                <a:gd name="T30" fmla="*/ 0 w 27"/>
                <a:gd name="T31" fmla="*/ 0 h 33"/>
                <a:gd name="T32" fmla="*/ 0 w 27"/>
                <a:gd name="T33" fmla="*/ 0 h 33"/>
                <a:gd name="T34" fmla="*/ 1 w 27"/>
                <a:gd name="T35" fmla="*/ 0 h 33"/>
                <a:gd name="T36" fmla="*/ 1 w 27"/>
                <a:gd name="T37" fmla="*/ 0 h 33"/>
                <a:gd name="T38" fmla="*/ 1 w 27"/>
                <a:gd name="T39" fmla="*/ 0 h 33"/>
                <a:gd name="T40" fmla="*/ 1 w 27"/>
                <a:gd name="T41" fmla="*/ 0 h 33"/>
                <a:gd name="T42" fmla="*/ 1 w 27"/>
                <a:gd name="T43" fmla="*/ 0 h 33"/>
                <a:gd name="T44" fmla="*/ 1 w 27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33"/>
                <a:gd name="T71" fmla="*/ 27 w 2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33">
                  <a:moveTo>
                    <a:pt x="20" y="33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7"/>
                  </a:lnTo>
                  <a:lnTo>
                    <a:pt x="23" y="11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3" name="Freeform 6298"/>
            <p:cNvSpPr>
              <a:spLocks/>
            </p:cNvSpPr>
            <p:nvPr/>
          </p:nvSpPr>
          <p:spPr bwMode="auto">
            <a:xfrm>
              <a:off x="4091" y="2447"/>
              <a:ext cx="12" cy="15"/>
            </a:xfrm>
            <a:custGeom>
              <a:avLst/>
              <a:gdLst>
                <a:gd name="T0" fmla="*/ 1 w 23"/>
                <a:gd name="T1" fmla="*/ 0 h 31"/>
                <a:gd name="T2" fmla="*/ 0 w 23"/>
                <a:gd name="T3" fmla="*/ 0 h 31"/>
                <a:gd name="T4" fmla="*/ 0 w 23"/>
                <a:gd name="T5" fmla="*/ 0 h 31"/>
                <a:gd name="T6" fmla="*/ 0 w 23"/>
                <a:gd name="T7" fmla="*/ 0 h 31"/>
                <a:gd name="T8" fmla="*/ 1 w 23"/>
                <a:gd name="T9" fmla="*/ 0 h 31"/>
                <a:gd name="T10" fmla="*/ 1 w 23"/>
                <a:gd name="T11" fmla="*/ 0 h 31"/>
                <a:gd name="T12" fmla="*/ 1 w 23"/>
                <a:gd name="T13" fmla="*/ 0 h 31"/>
                <a:gd name="T14" fmla="*/ 1 w 23"/>
                <a:gd name="T15" fmla="*/ 0 h 31"/>
                <a:gd name="T16" fmla="*/ 1 w 23"/>
                <a:gd name="T17" fmla="*/ 0 h 31"/>
                <a:gd name="T18" fmla="*/ 1 w 23"/>
                <a:gd name="T19" fmla="*/ 0 h 31"/>
                <a:gd name="T20" fmla="*/ 1 w 23"/>
                <a:gd name="T21" fmla="*/ 0 h 31"/>
                <a:gd name="T22" fmla="*/ 1 w 23"/>
                <a:gd name="T23" fmla="*/ 0 h 31"/>
                <a:gd name="T24" fmla="*/ 1 w 23"/>
                <a:gd name="T25" fmla="*/ 0 h 31"/>
                <a:gd name="T26" fmla="*/ 1 w 23"/>
                <a:gd name="T27" fmla="*/ 0 h 31"/>
                <a:gd name="T28" fmla="*/ 1 w 23"/>
                <a:gd name="T29" fmla="*/ 0 h 31"/>
                <a:gd name="T30" fmla="*/ 1 w 23"/>
                <a:gd name="T31" fmla="*/ 0 h 31"/>
                <a:gd name="T32" fmla="*/ 1 w 23"/>
                <a:gd name="T33" fmla="*/ 0 h 31"/>
                <a:gd name="T34" fmla="*/ 1 w 23"/>
                <a:gd name="T35" fmla="*/ 0 h 31"/>
                <a:gd name="T36" fmla="*/ 1 w 23"/>
                <a:gd name="T37" fmla="*/ 0 h 31"/>
                <a:gd name="T38" fmla="*/ 1 w 23"/>
                <a:gd name="T39" fmla="*/ 0 h 31"/>
                <a:gd name="T40" fmla="*/ 1 w 23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31"/>
                <a:gd name="T65" fmla="*/ 23 w 2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31">
                  <a:moveTo>
                    <a:pt x="4" y="22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0" y="11"/>
                  </a:lnTo>
                  <a:lnTo>
                    <a:pt x="23" y="16"/>
                  </a:lnTo>
                  <a:lnTo>
                    <a:pt x="23" y="24"/>
                  </a:lnTo>
                  <a:lnTo>
                    <a:pt x="23" y="27"/>
                  </a:lnTo>
                  <a:lnTo>
                    <a:pt x="22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7" y="27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4" name="Freeform 6299"/>
            <p:cNvSpPr>
              <a:spLocks/>
            </p:cNvSpPr>
            <p:nvPr/>
          </p:nvSpPr>
          <p:spPr bwMode="auto">
            <a:xfrm>
              <a:off x="4092" y="2449"/>
              <a:ext cx="10" cy="13"/>
            </a:xfrm>
            <a:custGeom>
              <a:avLst/>
              <a:gdLst>
                <a:gd name="T0" fmla="*/ 1 w 20"/>
                <a:gd name="T1" fmla="*/ 1 h 25"/>
                <a:gd name="T2" fmla="*/ 1 w 20"/>
                <a:gd name="T3" fmla="*/ 1 h 25"/>
                <a:gd name="T4" fmla="*/ 0 w 20"/>
                <a:gd name="T5" fmla="*/ 1 h 25"/>
                <a:gd name="T6" fmla="*/ 1 w 20"/>
                <a:gd name="T7" fmla="*/ 1 h 25"/>
                <a:gd name="T8" fmla="*/ 1 w 20"/>
                <a:gd name="T9" fmla="*/ 0 h 25"/>
                <a:gd name="T10" fmla="*/ 1 w 20"/>
                <a:gd name="T11" fmla="*/ 0 h 25"/>
                <a:gd name="T12" fmla="*/ 1 w 20"/>
                <a:gd name="T13" fmla="*/ 1 h 25"/>
                <a:gd name="T14" fmla="*/ 1 w 20"/>
                <a:gd name="T15" fmla="*/ 1 h 25"/>
                <a:gd name="T16" fmla="*/ 1 w 20"/>
                <a:gd name="T17" fmla="*/ 1 h 25"/>
                <a:gd name="T18" fmla="*/ 1 w 20"/>
                <a:gd name="T19" fmla="*/ 1 h 25"/>
                <a:gd name="T20" fmla="*/ 1 w 20"/>
                <a:gd name="T21" fmla="*/ 1 h 25"/>
                <a:gd name="T22" fmla="*/ 1 w 20"/>
                <a:gd name="T23" fmla="*/ 1 h 25"/>
                <a:gd name="T24" fmla="*/ 1 w 20"/>
                <a:gd name="T25" fmla="*/ 1 h 25"/>
                <a:gd name="T26" fmla="*/ 1 w 20"/>
                <a:gd name="T27" fmla="*/ 1 h 25"/>
                <a:gd name="T28" fmla="*/ 1 w 20"/>
                <a:gd name="T29" fmla="*/ 1 h 25"/>
                <a:gd name="T30" fmla="*/ 1 w 20"/>
                <a:gd name="T31" fmla="*/ 1 h 25"/>
                <a:gd name="T32" fmla="*/ 1 w 20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5"/>
                <a:gd name="T53" fmla="*/ 20 w 2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5">
                  <a:moveTo>
                    <a:pt x="3" y="16"/>
                  </a:moveTo>
                  <a:lnTo>
                    <a:pt x="2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5" name="Freeform 6300"/>
            <p:cNvSpPr>
              <a:spLocks/>
            </p:cNvSpPr>
            <p:nvPr/>
          </p:nvSpPr>
          <p:spPr bwMode="auto">
            <a:xfrm>
              <a:off x="3847" y="2283"/>
              <a:ext cx="170" cy="106"/>
            </a:xfrm>
            <a:custGeom>
              <a:avLst/>
              <a:gdLst>
                <a:gd name="T0" fmla="*/ 3 w 340"/>
                <a:gd name="T1" fmla="*/ 2 h 210"/>
                <a:gd name="T2" fmla="*/ 1 w 340"/>
                <a:gd name="T3" fmla="*/ 0 h 210"/>
                <a:gd name="T4" fmla="*/ 0 w 340"/>
                <a:gd name="T5" fmla="*/ 1 h 210"/>
                <a:gd name="T6" fmla="*/ 3 w 340"/>
                <a:gd name="T7" fmla="*/ 2 h 210"/>
                <a:gd name="T8" fmla="*/ 3 w 340"/>
                <a:gd name="T9" fmla="*/ 2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210"/>
                <a:gd name="T17" fmla="*/ 340 w 340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210">
                  <a:moveTo>
                    <a:pt x="340" y="192"/>
                  </a:moveTo>
                  <a:lnTo>
                    <a:pt x="11" y="0"/>
                  </a:lnTo>
                  <a:lnTo>
                    <a:pt x="0" y="19"/>
                  </a:lnTo>
                  <a:lnTo>
                    <a:pt x="330" y="210"/>
                  </a:lnTo>
                  <a:lnTo>
                    <a:pt x="340" y="19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6" name="Freeform 6301"/>
            <p:cNvSpPr>
              <a:spLocks/>
            </p:cNvSpPr>
            <p:nvPr/>
          </p:nvSpPr>
          <p:spPr bwMode="auto">
            <a:xfrm>
              <a:off x="3672" y="2170"/>
              <a:ext cx="208" cy="121"/>
            </a:xfrm>
            <a:custGeom>
              <a:avLst/>
              <a:gdLst>
                <a:gd name="T0" fmla="*/ 1 w 416"/>
                <a:gd name="T1" fmla="*/ 0 h 241"/>
                <a:gd name="T2" fmla="*/ 3 w 416"/>
                <a:gd name="T3" fmla="*/ 2 h 241"/>
                <a:gd name="T4" fmla="*/ 3 w 416"/>
                <a:gd name="T5" fmla="*/ 2 h 241"/>
                <a:gd name="T6" fmla="*/ 0 w 416"/>
                <a:gd name="T7" fmla="*/ 1 h 241"/>
                <a:gd name="T8" fmla="*/ 1 w 416"/>
                <a:gd name="T9" fmla="*/ 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241"/>
                <a:gd name="T17" fmla="*/ 416 w 416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241">
                  <a:moveTo>
                    <a:pt x="85" y="0"/>
                  </a:moveTo>
                  <a:lnTo>
                    <a:pt x="416" y="191"/>
                  </a:lnTo>
                  <a:lnTo>
                    <a:pt x="330" y="241"/>
                  </a:lnTo>
                  <a:lnTo>
                    <a:pt x="0" y="4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7" name="Freeform 6302"/>
            <p:cNvSpPr>
              <a:spLocks/>
            </p:cNvSpPr>
            <p:nvPr/>
          </p:nvSpPr>
          <p:spPr bwMode="auto">
            <a:xfrm>
              <a:off x="3672" y="2194"/>
              <a:ext cx="164" cy="157"/>
            </a:xfrm>
            <a:custGeom>
              <a:avLst/>
              <a:gdLst>
                <a:gd name="T0" fmla="*/ 0 w 330"/>
                <a:gd name="T1" fmla="*/ 1 h 314"/>
                <a:gd name="T2" fmla="*/ 2 w 330"/>
                <a:gd name="T3" fmla="*/ 2 h 314"/>
                <a:gd name="T4" fmla="*/ 2 w 330"/>
                <a:gd name="T5" fmla="*/ 1 h 314"/>
                <a:gd name="T6" fmla="*/ 0 w 330"/>
                <a:gd name="T7" fmla="*/ 0 h 314"/>
                <a:gd name="T8" fmla="*/ 0 w 330"/>
                <a:gd name="T9" fmla="*/ 1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314"/>
                <a:gd name="T17" fmla="*/ 330 w 330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314">
                  <a:moveTo>
                    <a:pt x="0" y="123"/>
                  </a:moveTo>
                  <a:lnTo>
                    <a:pt x="330" y="314"/>
                  </a:lnTo>
                  <a:lnTo>
                    <a:pt x="330" y="193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167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8" name="Freeform 6303"/>
            <p:cNvSpPr>
              <a:spLocks/>
            </p:cNvSpPr>
            <p:nvPr/>
          </p:nvSpPr>
          <p:spPr bwMode="auto">
            <a:xfrm>
              <a:off x="3834" y="2289"/>
              <a:ext cx="2" cy="62"/>
            </a:xfrm>
            <a:custGeom>
              <a:avLst/>
              <a:gdLst>
                <a:gd name="T0" fmla="*/ 0 w 6"/>
                <a:gd name="T1" fmla="*/ 0 h 125"/>
                <a:gd name="T2" fmla="*/ 0 w 6"/>
                <a:gd name="T3" fmla="*/ 0 h 125"/>
                <a:gd name="T4" fmla="*/ 0 w 6"/>
                <a:gd name="T5" fmla="*/ 0 h 125"/>
                <a:gd name="T6" fmla="*/ 0 w 6"/>
                <a:gd name="T7" fmla="*/ 0 h 125"/>
                <a:gd name="T8" fmla="*/ 0 w 6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5"/>
                <a:gd name="T17" fmla="*/ 6 w 6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5">
                  <a:moveTo>
                    <a:pt x="0" y="123"/>
                  </a:moveTo>
                  <a:lnTo>
                    <a:pt x="6" y="125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99" name="Freeform 6304"/>
            <p:cNvSpPr>
              <a:spLocks/>
            </p:cNvSpPr>
            <p:nvPr/>
          </p:nvSpPr>
          <p:spPr bwMode="auto">
            <a:xfrm>
              <a:off x="3807" y="2273"/>
              <a:ext cx="2" cy="63"/>
            </a:xfrm>
            <a:custGeom>
              <a:avLst/>
              <a:gdLst>
                <a:gd name="T0" fmla="*/ 0 w 6"/>
                <a:gd name="T1" fmla="*/ 0 h 126"/>
                <a:gd name="T2" fmla="*/ 0 w 6"/>
                <a:gd name="T3" fmla="*/ 1 h 126"/>
                <a:gd name="T4" fmla="*/ 0 w 6"/>
                <a:gd name="T5" fmla="*/ 1 h 126"/>
                <a:gd name="T6" fmla="*/ 0 w 6"/>
                <a:gd name="T7" fmla="*/ 1 h 126"/>
                <a:gd name="T8" fmla="*/ 0 w 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6"/>
                <a:gd name="T17" fmla="*/ 6 w 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6">
                  <a:moveTo>
                    <a:pt x="0" y="0"/>
                  </a:moveTo>
                  <a:lnTo>
                    <a:pt x="0" y="122"/>
                  </a:lnTo>
                  <a:lnTo>
                    <a:pt x="6" y="12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0" name="Freeform 6305"/>
            <p:cNvSpPr>
              <a:spLocks/>
            </p:cNvSpPr>
            <p:nvPr/>
          </p:nvSpPr>
          <p:spPr bwMode="auto">
            <a:xfrm>
              <a:off x="3780" y="2257"/>
              <a:ext cx="2" cy="63"/>
            </a:xfrm>
            <a:custGeom>
              <a:avLst/>
              <a:gdLst>
                <a:gd name="T0" fmla="*/ 0 w 6"/>
                <a:gd name="T1" fmla="*/ 0 h 126"/>
                <a:gd name="T2" fmla="*/ 0 w 6"/>
                <a:gd name="T3" fmla="*/ 1 h 126"/>
                <a:gd name="T4" fmla="*/ 0 w 6"/>
                <a:gd name="T5" fmla="*/ 1 h 126"/>
                <a:gd name="T6" fmla="*/ 0 w 6"/>
                <a:gd name="T7" fmla="*/ 1 h 126"/>
                <a:gd name="T8" fmla="*/ 0 w 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6"/>
                <a:gd name="T17" fmla="*/ 6 w 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6">
                  <a:moveTo>
                    <a:pt x="0" y="0"/>
                  </a:moveTo>
                  <a:lnTo>
                    <a:pt x="0" y="123"/>
                  </a:lnTo>
                  <a:lnTo>
                    <a:pt x="6" y="12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1" name="Freeform 6306"/>
            <p:cNvSpPr>
              <a:spLocks/>
            </p:cNvSpPr>
            <p:nvPr/>
          </p:nvSpPr>
          <p:spPr bwMode="auto">
            <a:xfrm>
              <a:off x="3753" y="2242"/>
              <a:ext cx="2" cy="62"/>
            </a:xfrm>
            <a:custGeom>
              <a:avLst/>
              <a:gdLst>
                <a:gd name="T0" fmla="*/ 0 w 6"/>
                <a:gd name="T1" fmla="*/ 0 h 124"/>
                <a:gd name="T2" fmla="*/ 0 w 6"/>
                <a:gd name="T3" fmla="*/ 1 h 124"/>
                <a:gd name="T4" fmla="*/ 0 w 6"/>
                <a:gd name="T5" fmla="*/ 1 h 124"/>
                <a:gd name="T6" fmla="*/ 0 w 6"/>
                <a:gd name="T7" fmla="*/ 1 h 124"/>
                <a:gd name="T8" fmla="*/ 0 w 6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4"/>
                <a:gd name="T17" fmla="*/ 6 w 6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4">
                  <a:moveTo>
                    <a:pt x="0" y="0"/>
                  </a:moveTo>
                  <a:lnTo>
                    <a:pt x="0" y="120"/>
                  </a:lnTo>
                  <a:lnTo>
                    <a:pt x="6" y="124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2" name="Freeform 6307"/>
            <p:cNvSpPr>
              <a:spLocks/>
            </p:cNvSpPr>
            <p:nvPr/>
          </p:nvSpPr>
          <p:spPr bwMode="auto">
            <a:xfrm>
              <a:off x="3726" y="2226"/>
              <a:ext cx="2" cy="63"/>
            </a:xfrm>
            <a:custGeom>
              <a:avLst/>
              <a:gdLst>
                <a:gd name="T0" fmla="*/ 0 w 6"/>
                <a:gd name="T1" fmla="*/ 0 h 126"/>
                <a:gd name="T2" fmla="*/ 0 w 6"/>
                <a:gd name="T3" fmla="*/ 1 h 126"/>
                <a:gd name="T4" fmla="*/ 0 w 6"/>
                <a:gd name="T5" fmla="*/ 1 h 126"/>
                <a:gd name="T6" fmla="*/ 0 w 6"/>
                <a:gd name="T7" fmla="*/ 1 h 126"/>
                <a:gd name="T8" fmla="*/ 0 w 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6"/>
                <a:gd name="T17" fmla="*/ 6 w 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6">
                  <a:moveTo>
                    <a:pt x="0" y="0"/>
                  </a:moveTo>
                  <a:lnTo>
                    <a:pt x="0" y="123"/>
                  </a:lnTo>
                  <a:lnTo>
                    <a:pt x="6" y="12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3" name="Freeform 6308"/>
            <p:cNvSpPr>
              <a:spLocks/>
            </p:cNvSpPr>
            <p:nvPr/>
          </p:nvSpPr>
          <p:spPr bwMode="auto">
            <a:xfrm>
              <a:off x="3699" y="2210"/>
              <a:ext cx="2" cy="63"/>
            </a:xfrm>
            <a:custGeom>
              <a:avLst/>
              <a:gdLst>
                <a:gd name="T0" fmla="*/ 0 w 6"/>
                <a:gd name="T1" fmla="*/ 0 h 124"/>
                <a:gd name="T2" fmla="*/ 0 w 6"/>
                <a:gd name="T3" fmla="*/ 1 h 124"/>
                <a:gd name="T4" fmla="*/ 0 w 6"/>
                <a:gd name="T5" fmla="*/ 1 h 124"/>
                <a:gd name="T6" fmla="*/ 0 w 6"/>
                <a:gd name="T7" fmla="*/ 1 h 124"/>
                <a:gd name="T8" fmla="*/ 0 w 6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4"/>
                <a:gd name="T17" fmla="*/ 6 w 6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4">
                  <a:moveTo>
                    <a:pt x="0" y="0"/>
                  </a:moveTo>
                  <a:lnTo>
                    <a:pt x="0" y="120"/>
                  </a:lnTo>
                  <a:lnTo>
                    <a:pt x="6" y="124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4" name="Freeform 6309"/>
            <p:cNvSpPr>
              <a:spLocks/>
            </p:cNvSpPr>
            <p:nvPr/>
          </p:nvSpPr>
          <p:spPr bwMode="auto">
            <a:xfrm>
              <a:off x="3672" y="2194"/>
              <a:ext cx="2" cy="63"/>
            </a:xfrm>
            <a:custGeom>
              <a:avLst/>
              <a:gdLst>
                <a:gd name="T0" fmla="*/ 0 w 6"/>
                <a:gd name="T1" fmla="*/ 1 h 126"/>
                <a:gd name="T2" fmla="*/ 0 w 6"/>
                <a:gd name="T3" fmla="*/ 1 h 126"/>
                <a:gd name="T4" fmla="*/ 0 w 6"/>
                <a:gd name="T5" fmla="*/ 1 h 126"/>
                <a:gd name="T6" fmla="*/ 0 w 6"/>
                <a:gd name="T7" fmla="*/ 0 h 126"/>
                <a:gd name="T8" fmla="*/ 0 w 6"/>
                <a:gd name="T9" fmla="*/ 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6"/>
                <a:gd name="T17" fmla="*/ 6 w 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6">
                  <a:moveTo>
                    <a:pt x="0" y="123"/>
                  </a:moveTo>
                  <a:lnTo>
                    <a:pt x="6" y="126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5" name="Freeform 6310"/>
            <p:cNvSpPr>
              <a:spLocks/>
            </p:cNvSpPr>
            <p:nvPr/>
          </p:nvSpPr>
          <p:spPr bwMode="auto">
            <a:xfrm>
              <a:off x="3836" y="2288"/>
              <a:ext cx="5" cy="63"/>
            </a:xfrm>
            <a:custGeom>
              <a:avLst/>
              <a:gdLst>
                <a:gd name="T0" fmla="*/ 1 w 9"/>
                <a:gd name="T1" fmla="*/ 1 h 126"/>
                <a:gd name="T2" fmla="*/ 0 w 9"/>
                <a:gd name="T3" fmla="*/ 1 h 126"/>
                <a:gd name="T4" fmla="*/ 0 w 9"/>
                <a:gd name="T5" fmla="*/ 1 h 126"/>
                <a:gd name="T6" fmla="*/ 1 w 9"/>
                <a:gd name="T7" fmla="*/ 0 h 126"/>
                <a:gd name="T8" fmla="*/ 1 w 9"/>
                <a:gd name="T9" fmla="*/ 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6"/>
                <a:gd name="T17" fmla="*/ 9 w 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6">
                  <a:moveTo>
                    <a:pt x="9" y="120"/>
                  </a:moveTo>
                  <a:lnTo>
                    <a:pt x="0" y="126"/>
                  </a:lnTo>
                  <a:lnTo>
                    <a:pt x="0" y="5"/>
                  </a:lnTo>
                  <a:lnTo>
                    <a:pt x="9" y="0"/>
                  </a:lnTo>
                  <a:lnTo>
                    <a:pt x="9" y="12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6" name="Freeform 6311"/>
            <p:cNvSpPr>
              <a:spLocks/>
            </p:cNvSpPr>
            <p:nvPr/>
          </p:nvSpPr>
          <p:spPr bwMode="auto">
            <a:xfrm>
              <a:off x="3835" y="2255"/>
              <a:ext cx="36" cy="30"/>
            </a:xfrm>
            <a:custGeom>
              <a:avLst/>
              <a:gdLst>
                <a:gd name="T0" fmla="*/ 0 w 72"/>
                <a:gd name="T1" fmla="*/ 0 h 61"/>
                <a:gd name="T2" fmla="*/ 1 w 72"/>
                <a:gd name="T3" fmla="*/ 0 h 61"/>
                <a:gd name="T4" fmla="*/ 1 w 72"/>
                <a:gd name="T5" fmla="*/ 0 h 61"/>
                <a:gd name="T6" fmla="*/ 0 w 7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61"/>
                <a:gd name="T14" fmla="*/ 72 w 7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61">
                  <a:moveTo>
                    <a:pt x="0" y="0"/>
                  </a:moveTo>
                  <a:lnTo>
                    <a:pt x="72" y="20"/>
                  </a:lnTo>
                  <a:lnTo>
                    <a:pt x="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7" name="Freeform 6312"/>
            <p:cNvSpPr>
              <a:spLocks/>
            </p:cNvSpPr>
            <p:nvPr/>
          </p:nvSpPr>
          <p:spPr bwMode="auto">
            <a:xfrm>
              <a:off x="3798" y="2255"/>
              <a:ext cx="37" cy="30"/>
            </a:xfrm>
            <a:custGeom>
              <a:avLst/>
              <a:gdLst>
                <a:gd name="T0" fmla="*/ 0 w 76"/>
                <a:gd name="T1" fmla="*/ 0 h 61"/>
                <a:gd name="T2" fmla="*/ 0 w 76"/>
                <a:gd name="T3" fmla="*/ 0 h 61"/>
                <a:gd name="T4" fmla="*/ 0 w 76"/>
                <a:gd name="T5" fmla="*/ 0 h 61"/>
                <a:gd name="T6" fmla="*/ 0 w 7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1"/>
                <a:gd name="T14" fmla="*/ 76 w 7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1">
                  <a:moveTo>
                    <a:pt x="74" y="0"/>
                  </a:moveTo>
                  <a:lnTo>
                    <a:pt x="0" y="16"/>
                  </a:lnTo>
                  <a:lnTo>
                    <a:pt x="76" y="6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8" name="Freeform 6313"/>
            <p:cNvSpPr>
              <a:spLocks/>
            </p:cNvSpPr>
            <p:nvPr/>
          </p:nvSpPr>
          <p:spPr bwMode="auto">
            <a:xfrm>
              <a:off x="3833" y="2243"/>
              <a:ext cx="38" cy="21"/>
            </a:xfrm>
            <a:custGeom>
              <a:avLst/>
              <a:gdLst>
                <a:gd name="T0" fmla="*/ 1 w 76"/>
                <a:gd name="T1" fmla="*/ 0 h 43"/>
                <a:gd name="T2" fmla="*/ 1 w 76"/>
                <a:gd name="T3" fmla="*/ 0 h 43"/>
                <a:gd name="T4" fmla="*/ 0 w 76"/>
                <a:gd name="T5" fmla="*/ 0 h 43"/>
                <a:gd name="T6" fmla="*/ 1 w 76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3"/>
                <a:gd name="T14" fmla="*/ 76 w 76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3">
                  <a:moveTo>
                    <a:pt x="4" y="23"/>
                  </a:moveTo>
                  <a:lnTo>
                    <a:pt x="76" y="43"/>
                  </a:lnTo>
                  <a:lnTo>
                    <a:pt x="0" y="0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09" name="Freeform 6314"/>
            <p:cNvSpPr>
              <a:spLocks/>
            </p:cNvSpPr>
            <p:nvPr/>
          </p:nvSpPr>
          <p:spPr bwMode="auto">
            <a:xfrm>
              <a:off x="3798" y="2243"/>
              <a:ext cx="37" cy="20"/>
            </a:xfrm>
            <a:custGeom>
              <a:avLst/>
              <a:gdLst>
                <a:gd name="T0" fmla="*/ 1 w 74"/>
                <a:gd name="T1" fmla="*/ 1 h 39"/>
                <a:gd name="T2" fmla="*/ 1 w 74"/>
                <a:gd name="T3" fmla="*/ 0 h 39"/>
                <a:gd name="T4" fmla="*/ 0 w 74"/>
                <a:gd name="T5" fmla="*/ 1 h 39"/>
                <a:gd name="T6" fmla="*/ 1 w 74"/>
                <a:gd name="T7" fmla="*/ 1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9"/>
                <a:gd name="T14" fmla="*/ 74 w 74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9">
                  <a:moveTo>
                    <a:pt x="74" y="23"/>
                  </a:moveTo>
                  <a:lnTo>
                    <a:pt x="70" y="0"/>
                  </a:lnTo>
                  <a:lnTo>
                    <a:pt x="0" y="39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" name="Freeform 6315"/>
            <p:cNvSpPr>
              <a:spLocks/>
            </p:cNvSpPr>
            <p:nvPr/>
          </p:nvSpPr>
          <p:spPr bwMode="auto">
            <a:xfrm>
              <a:off x="3717" y="2186"/>
              <a:ext cx="37" cy="31"/>
            </a:xfrm>
            <a:custGeom>
              <a:avLst/>
              <a:gdLst>
                <a:gd name="T0" fmla="*/ 0 w 74"/>
                <a:gd name="T1" fmla="*/ 0 h 61"/>
                <a:gd name="T2" fmla="*/ 1 w 74"/>
                <a:gd name="T3" fmla="*/ 1 h 61"/>
                <a:gd name="T4" fmla="*/ 1 w 74"/>
                <a:gd name="T5" fmla="*/ 1 h 61"/>
                <a:gd name="T6" fmla="*/ 0 w 74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1"/>
                <a:gd name="T14" fmla="*/ 74 w 74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1">
                  <a:moveTo>
                    <a:pt x="0" y="0"/>
                  </a:moveTo>
                  <a:lnTo>
                    <a:pt x="74" y="22"/>
                  </a:lnTo>
                  <a:lnTo>
                    <a:pt x="4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" name="Freeform 6316"/>
            <p:cNvSpPr>
              <a:spLocks/>
            </p:cNvSpPr>
            <p:nvPr/>
          </p:nvSpPr>
          <p:spPr bwMode="auto">
            <a:xfrm>
              <a:off x="3681" y="2186"/>
              <a:ext cx="37" cy="31"/>
            </a:xfrm>
            <a:custGeom>
              <a:avLst/>
              <a:gdLst>
                <a:gd name="T0" fmla="*/ 0 w 76"/>
                <a:gd name="T1" fmla="*/ 0 h 61"/>
                <a:gd name="T2" fmla="*/ 0 w 76"/>
                <a:gd name="T3" fmla="*/ 1 h 61"/>
                <a:gd name="T4" fmla="*/ 0 w 76"/>
                <a:gd name="T5" fmla="*/ 1 h 61"/>
                <a:gd name="T6" fmla="*/ 0 w 7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1"/>
                <a:gd name="T14" fmla="*/ 76 w 7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1">
                  <a:moveTo>
                    <a:pt x="72" y="0"/>
                  </a:moveTo>
                  <a:lnTo>
                    <a:pt x="0" y="18"/>
                  </a:lnTo>
                  <a:lnTo>
                    <a:pt x="76" y="6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" name="Freeform 6317"/>
            <p:cNvSpPr>
              <a:spLocks/>
            </p:cNvSpPr>
            <p:nvPr/>
          </p:nvSpPr>
          <p:spPr bwMode="auto">
            <a:xfrm>
              <a:off x="3715" y="2174"/>
              <a:ext cx="39" cy="23"/>
            </a:xfrm>
            <a:custGeom>
              <a:avLst/>
              <a:gdLst>
                <a:gd name="T0" fmla="*/ 1 w 77"/>
                <a:gd name="T1" fmla="*/ 1 h 45"/>
                <a:gd name="T2" fmla="*/ 1 w 77"/>
                <a:gd name="T3" fmla="*/ 1 h 45"/>
                <a:gd name="T4" fmla="*/ 0 w 77"/>
                <a:gd name="T5" fmla="*/ 0 h 45"/>
                <a:gd name="T6" fmla="*/ 1 w 77"/>
                <a:gd name="T7" fmla="*/ 1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45"/>
                <a:gd name="T14" fmla="*/ 77 w 77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45">
                  <a:moveTo>
                    <a:pt x="3" y="23"/>
                  </a:moveTo>
                  <a:lnTo>
                    <a:pt x="77" y="45"/>
                  </a:ln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3" name="Freeform 6318"/>
            <p:cNvSpPr>
              <a:spLocks/>
            </p:cNvSpPr>
            <p:nvPr/>
          </p:nvSpPr>
          <p:spPr bwMode="auto">
            <a:xfrm>
              <a:off x="3680" y="2174"/>
              <a:ext cx="37" cy="21"/>
            </a:xfrm>
            <a:custGeom>
              <a:avLst/>
              <a:gdLst>
                <a:gd name="T0" fmla="*/ 1 w 74"/>
                <a:gd name="T1" fmla="*/ 1 h 41"/>
                <a:gd name="T2" fmla="*/ 1 w 74"/>
                <a:gd name="T3" fmla="*/ 0 h 41"/>
                <a:gd name="T4" fmla="*/ 0 w 74"/>
                <a:gd name="T5" fmla="*/ 1 h 41"/>
                <a:gd name="T6" fmla="*/ 1 w 74"/>
                <a:gd name="T7" fmla="*/ 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41"/>
                <a:gd name="T14" fmla="*/ 74 w 74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41">
                  <a:moveTo>
                    <a:pt x="74" y="23"/>
                  </a:moveTo>
                  <a:lnTo>
                    <a:pt x="71" y="0"/>
                  </a:lnTo>
                  <a:lnTo>
                    <a:pt x="0" y="41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4" name="Freeform 6319"/>
            <p:cNvSpPr>
              <a:spLocks/>
            </p:cNvSpPr>
            <p:nvPr/>
          </p:nvSpPr>
          <p:spPr bwMode="auto">
            <a:xfrm>
              <a:off x="3774" y="2219"/>
              <a:ext cx="36" cy="31"/>
            </a:xfrm>
            <a:custGeom>
              <a:avLst/>
              <a:gdLst>
                <a:gd name="T0" fmla="*/ 0 w 72"/>
                <a:gd name="T1" fmla="*/ 0 h 61"/>
                <a:gd name="T2" fmla="*/ 1 w 72"/>
                <a:gd name="T3" fmla="*/ 1 h 61"/>
                <a:gd name="T4" fmla="*/ 1 w 72"/>
                <a:gd name="T5" fmla="*/ 1 h 61"/>
                <a:gd name="T6" fmla="*/ 0 w 7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61"/>
                <a:gd name="T14" fmla="*/ 72 w 7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61">
                  <a:moveTo>
                    <a:pt x="0" y="0"/>
                  </a:moveTo>
                  <a:lnTo>
                    <a:pt x="72" y="21"/>
                  </a:lnTo>
                  <a:lnTo>
                    <a:pt x="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5" name="Freeform 6320"/>
            <p:cNvSpPr>
              <a:spLocks/>
            </p:cNvSpPr>
            <p:nvPr/>
          </p:nvSpPr>
          <p:spPr bwMode="auto">
            <a:xfrm>
              <a:off x="3737" y="2219"/>
              <a:ext cx="39" cy="31"/>
            </a:xfrm>
            <a:custGeom>
              <a:avLst/>
              <a:gdLst>
                <a:gd name="T0" fmla="*/ 1 w 77"/>
                <a:gd name="T1" fmla="*/ 0 h 61"/>
                <a:gd name="T2" fmla="*/ 0 w 77"/>
                <a:gd name="T3" fmla="*/ 1 h 61"/>
                <a:gd name="T4" fmla="*/ 1 w 77"/>
                <a:gd name="T5" fmla="*/ 1 h 61"/>
                <a:gd name="T6" fmla="*/ 1 w 77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61"/>
                <a:gd name="T14" fmla="*/ 77 w 77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61">
                  <a:moveTo>
                    <a:pt x="73" y="0"/>
                  </a:moveTo>
                  <a:lnTo>
                    <a:pt x="0" y="18"/>
                  </a:lnTo>
                  <a:lnTo>
                    <a:pt x="77" y="6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6" name="Freeform 6321"/>
            <p:cNvSpPr>
              <a:spLocks/>
            </p:cNvSpPr>
            <p:nvPr/>
          </p:nvSpPr>
          <p:spPr bwMode="auto">
            <a:xfrm>
              <a:off x="3772" y="2208"/>
              <a:ext cx="38" cy="22"/>
            </a:xfrm>
            <a:custGeom>
              <a:avLst/>
              <a:gdLst>
                <a:gd name="T0" fmla="*/ 1 w 75"/>
                <a:gd name="T1" fmla="*/ 0 h 45"/>
                <a:gd name="T2" fmla="*/ 1 w 75"/>
                <a:gd name="T3" fmla="*/ 0 h 45"/>
                <a:gd name="T4" fmla="*/ 0 w 75"/>
                <a:gd name="T5" fmla="*/ 0 h 45"/>
                <a:gd name="T6" fmla="*/ 1 w 75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5"/>
                <a:gd name="T14" fmla="*/ 75 w 75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5">
                  <a:moveTo>
                    <a:pt x="3" y="24"/>
                  </a:moveTo>
                  <a:lnTo>
                    <a:pt x="75" y="45"/>
                  </a:lnTo>
                  <a:lnTo>
                    <a:pt x="0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7" name="Freeform 6322"/>
            <p:cNvSpPr>
              <a:spLocks/>
            </p:cNvSpPr>
            <p:nvPr/>
          </p:nvSpPr>
          <p:spPr bwMode="auto">
            <a:xfrm>
              <a:off x="3737" y="2208"/>
              <a:ext cx="37" cy="20"/>
            </a:xfrm>
            <a:custGeom>
              <a:avLst/>
              <a:gdLst>
                <a:gd name="T0" fmla="*/ 1 w 73"/>
                <a:gd name="T1" fmla="*/ 0 h 42"/>
                <a:gd name="T2" fmla="*/ 1 w 73"/>
                <a:gd name="T3" fmla="*/ 0 h 42"/>
                <a:gd name="T4" fmla="*/ 0 w 73"/>
                <a:gd name="T5" fmla="*/ 0 h 42"/>
                <a:gd name="T6" fmla="*/ 1 w 73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2"/>
                <a:gd name="T14" fmla="*/ 73 w 73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2">
                  <a:moveTo>
                    <a:pt x="73" y="24"/>
                  </a:moveTo>
                  <a:lnTo>
                    <a:pt x="70" y="0"/>
                  </a:lnTo>
                  <a:lnTo>
                    <a:pt x="0" y="42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8" name="Freeform 6323"/>
            <p:cNvSpPr>
              <a:spLocks/>
            </p:cNvSpPr>
            <p:nvPr/>
          </p:nvSpPr>
          <p:spPr bwMode="auto">
            <a:xfrm>
              <a:off x="4024" y="2440"/>
              <a:ext cx="47" cy="27"/>
            </a:xfrm>
            <a:custGeom>
              <a:avLst/>
              <a:gdLst>
                <a:gd name="T0" fmla="*/ 0 w 95"/>
                <a:gd name="T1" fmla="*/ 1 h 54"/>
                <a:gd name="T2" fmla="*/ 0 w 95"/>
                <a:gd name="T3" fmla="*/ 0 h 54"/>
                <a:gd name="T4" fmla="*/ 0 w 95"/>
                <a:gd name="T5" fmla="*/ 1 h 54"/>
                <a:gd name="T6" fmla="*/ 0 w 95"/>
                <a:gd name="T7" fmla="*/ 1 h 54"/>
                <a:gd name="T8" fmla="*/ 0 w 9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54"/>
                <a:gd name="T17" fmla="*/ 95 w 9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54">
                  <a:moveTo>
                    <a:pt x="95" y="43"/>
                  </a:moveTo>
                  <a:lnTo>
                    <a:pt x="18" y="0"/>
                  </a:lnTo>
                  <a:lnTo>
                    <a:pt x="0" y="11"/>
                  </a:lnTo>
                  <a:lnTo>
                    <a:pt x="76" y="54"/>
                  </a:lnTo>
                  <a:lnTo>
                    <a:pt x="95" y="43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9" name="Freeform 6324"/>
            <p:cNvSpPr>
              <a:spLocks/>
            </p:cNvSpPr>
            <p:nvPr/>
          </p:nvSpPr>
          <p:spPr bwMode="auto">
            <a:xfrm>
              <a:off x="4057" y="2420"/>
              <a:ext cx="48" cy="28"/>
            </a:xfrm>
            <a:custGeom>
              <a:avLst/>
              <a:gdLst>
                <a:gd name="T0" fmla="*/ 1 w 95"/>
                <a:gd name="T1" fmla="*/ 1 h 56"/>
                <a:gd name="T2" fmla="*/ 1 w 95"/>
                <a:gd name="T3" fmla="*/ 0 h 56"/>
                <a:gd name="T4" fmla="*/ 0 w 95"/>
                <a:gd name="T5" fmla="*/ 1 h 56"/>
                <a:gd name="T6" fmla="*/ 1 w 95"/>
                <a:gd name="T7" fmla="*/ 1 h 56"/>
                <a:gd name="T8" fmla="*/ 1 w 9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56"/>
                <a:gd name="T17" fmla="*/ 95 w 9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56">
                  <a:moveTo>
                    <a:pt x="95" y="45"/>
                  </a:moveTo>
                  <a:lnTo>
                    <a:pt x="19" y="0"/>
                  </a:lnTo>
                  <a:lnTo>
                    <a:pt x="0" y="11"/>
                  </a:lnTo>
                  <a:lnTo>
                    <a:pt x="77" y="56"/>
                  </a:lnTo>
                  <a:lnTo>
                    <a:pt x="95" y="45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0" name="Freeform 6325"/>
            <p:cNvSpPr>
              <a:spLocks/>
            </p:cNvSpPr>
            <p:nvPr/>
          </p:nvSpPr>
          <p:spPr bwMode="auto">
            <a:xfrm>
              <a:off x="4061" y="2442"/>
              <a:ext cx="44" cy="34"/>
            </a:xfrm>
            <a:custGeom>
              <a:avLst/>
              <a:gdLst>
                <a:gd name="T0" fmla="*/ 1 w 86"/>
                <a:gd name="T1" fmla="*/ 0 h 69"/>
                <a:gd name="T2" fmla="*/ 1 w 86"/>
                <a:gd name="T3" fmla="*/ 0 h 69"/>
                <a:gd name="T4" fmla="*/ 0 w 86"/>
                <a:gd name="T5" fmla="*/ 0 h 69"/>
                <a:gd name="T6" fmla="*/ 0 w 86"/>
                <a:gd name="T7" fmla="*/ 0 h 69"/>
                <a:gd name="T8" fmla="*/ 1 w 8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9"/>
                <a:gd name="T17" fmla="*/ 86 w 8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9">
                  <a:moveTo>
                    <a:pt x="86" y="18"/>
                  </a:moveTo>
                  <a:lnTo>
                    <a:pt x="86" y="0"/>
                  </a:lnTo>
                  <a:lnTo>
                    <a:pt x="0" y="51"/>
                  </a:lnTo>
                  <a:lnTo>
                    <a:pt x="0" y="6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1" name="Freeform 6326"/>
            <p:cNvSpPr>
              <a:spLocks/>
            </p:cNvSpPr>
            <p:nvPr/>
          </p:nvSpPr>
          <p:spPr bwMode="auto">
            <a:xfrm>
              <a:off x="4071" y="2417"/>
              <a:ext cx="25" cy="45"/>
            </a:xfrm>
            <a:custGeom>
              <a:avLst/>
              <a:gdLst>
                <a:gd name="T0" fmla="*/ 0 w 49"/>
                <a:gd name="T1" fmla="*/ 0 h 92"/>
                <a:gd name="T2" fmla="*/ 0 w 49"/>
                <a:gd name="T3" fmla="*/ 0 h 92"/>
                <a:gd name="T4" fmla="*/ 1 w 49"/>
                <a:gd name="T5" fmla="*/ 0 h 92"/>
                <a:gd name="T6" fmla="*/ 1 w 49"/>
                <a:gd name="T7" fmla="*/ 0 h 92"/>
                <a:gd name="T8" fmla="*/ 1 w 49"/>
                <a:gd name="T9" fmla="*/ 0 h 92"/>
                <a:gd name="T10" fmla="*/ 1 w 49"/>
                <a:gd name="T11" fmla="*/ 0 h 92"/>
                <a:gd name="T12" fmla="*/ 0 w 49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92"/>
                <a:gd name="T23" fmla="*/ 49 w 49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92">
                  <a:moveTo>
                    <a:pt x="0" y="92"/>
                  </a:moveTo>
                  <a:lnTo>
                    <a:pt x="0" y="38"/>
                  </a:lnTo>
                  <a:lnTo>
                    <a:pt x="13" y="13"/>
                  </a:lnTo>
                  <a:lnTo>
                    <a:pt x="36" y="0"/>
                  </a:lnTo>
                  <a:lnTo>
                    <a:pt x="49" y="9"/>
                  </a:lnTo>
                  <a:lnTo>
                    <a:pt x="49" y="6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2" name="Freeform 6327"/>
            <p:cNvSpPr>
              <a:spLocks/>
            </p:cNvSpPr>
            <p:nvPr/>
          </p:nvSpPr>
          <p:spPr bwMode="auto">
            <a:xfrm>
              <a:off x="4021" y="2388"/>
              <a:ext cx="24" cy="46"/>
            </a:xfrm>
            <a:custGeom>
              <a:avLst/>
              <a:gdLst>
                <a:gd name="T0" fmla="*/ 0 w 48"/>
                <a:gd name="T1" fmla="*/ 1 h 92"/>
                <a:gd name="T2" fmla="*/ 0 w 48"/>
                <a:gd name="T3" fmla="*/ 1 h 92"/>
                <a:gd name="T4" fmla="*/ 1 w 48"/>
                <a:gd name="T5" fmla="*/ 1 h 92"/>
                <a:gd name="T6" fmla="*/ 1 w 48"/>
                <a:gd name="T7" fmla="*/ 0 h 92"/>
                <a:gd name="T8" fmla="*/ 1 w 48"/>
                <a:gd name="T9" fmla="*/ 1 h 92"/>
                <a:gd name="T10" fmla="*/ 1 w 48"/>
                <a:gd name="T11" fmla="*/ 1 h 92"/>
                <a:gd name="T12" fmla="*/ 0 w 48"/>
                <a:gd name="T13" fmla="*/ 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92"/>
                <a:gd name="T23" fmla="*/ 48 w 4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92">
                  <a:moveTo>
                    <a:pt x="0" y="92"/>
                  </a:moveTo>
                  <a:lnTo>
                    <a:pt x="0" y="38"/>
                  </a:lnTo>
                  <a:lnTo>
                    <a:pt x="12" y="13"/>
                  </a:lnTo>
                  <a:lnTo>
                    <a:pt x="36" y="0"/>
                  </a:lnTo>
                  <a:lnTo>
                    <a:pt x="48" y="9"/>
                  </a:lnTo>
                  <a:lnTo>
                    <a:pt x="48" y="63"/>
                  </a:lnTo>
                  <a:lnTo>
                    <a:pt x="0" y="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3" name="Freeform 6328"/>
            <p:cNvSpPr>
              <a:spLocks/>
            </p:cNvSpPr>
            <p:nvPr/>
          </p:nvSpPr>
          <p:spPr bwMode="auto">
            <a:xfrm>
              <a:off x="4021" y="2407"/>
              <a:ext cx="50" cy="55"/>
            </a:xfrm>
            <a:custGeom>
              <a:avLst/>
              <a:gdLst>
                <a:gd name="T0" fmla="*/ 1 w 100"/>
                <a:gd name="T1" fmla="*/ 0 h 112"/>
                <a:gd name="T2" fmla="*/ 0 w 100"/>
                <a:gd name="T3" fmla="*/ 0 h 112"/>
                <a:gd name="T4" fmla="*/ 0 w 100"/>
                <a:gd name="T5" fmla="*/ 0 h 112"/>
                <a:gd name="T6" fmla="*/ 1 w 100"/>
                <a:gd name="T7" fmla="*/ 0 h 112"/>
                <a:gd name="T8" fmla="*/ 1 w 100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12"/>
                <a:gd name="T17" fmla="*/ 100 w 100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12">
                  <a:moveTo>
                    <a:pt x="100" y="58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00" y="112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7167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4" name="Freeform 6329"/>
            <p:cNvSpPr>
              <a:spLocks/>
            </p:cNvSpPr>
            <p:nvPr/>
          </p:nvSpPr>
          <p:spPr bwMode="auto">
            <a:xfrm>
              <a:off x="4027" y="2388"/>
              <a:ext cx="62" cy="35"/>
            </a:xfrm>
            <a:custGeom>
              <a:avLst/>
              <a:gdLst>
                <a:gd name="T0" fmla="*/ 1 w 124"/>
                <a:gd name="T1" fmla="*/ 0 h 71"/>
                <a:gd name="T2" fmla="*/ 1 w 124"/>
                <a:gd name="T3" fmla="*/ 0 h 71"/>
                <a:gd name="T4" fmla="*/ 0 w 124"/>
                <a:gd name="T5" fmla="*/ 0 h 71"/>
                <a:gd name="T6" fmla="*/ 1 w 124"/>
                <a:gd name="T7" fmla="*/ 0 h 71"/>
                <a:gd name="T8" fmla="*/ 1 w 12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71"/>
                <a:gd name="T17" fmla="*/ 124 w 12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71">
                  <a:moveTo>
                    <a:pt x="124" y="58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101" y="71"/>
                  </a:lnTo>
                  <a:lnTo>
                    <a:pt x="124" y="58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5" name="Freeform 6330"/>
            <p:cNvSpPr>
              <a:spLocks/>
            </p:cNvSpPr>
            <p:nvPr/>
          </p:nvSpPr>
          <p:spPr bwMode="auto">
            <a:xfrm>
              <a:off x="4021" y="2394"/>
              <a:ext cx="57" cy="41"/>
            </a:xfrm>
            <a:custGeom>
              <a:avLst/>
              <a:gdLst>
                <a:gd name="T0" fmla="*/ 1 w 113"/>
                <a:gd name="T1" fmla="*/ 0 h 83"/>
                <a:gd name="T2" fmla="*/ 1 w 113"/>
                <a:gd name="T3" fmla="*/ 0 h 83"/>
                <a:gd name="T4" fmla="*/ 0 w 113"/>
                <a:gd name="T5" fmla="*/ 0 h 83"/>
                <a:gd name="T6" fmla="*/ 1 w 113"/>
                <a:gd name="T7" fmla="*/ 0 h 83"/>
                <a:gd name="T8" fmla="*/ 1 w 113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3"/>
                <a:gd name="T17" fmla="*/ 113 w 11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3">
                  <a:moveTo>
                    <a:pt x="113" y="58"/>
                  </a:moveTo>
                  <a:lnTo>
                    <a:pt x="12" y="0"/>
                  </a:lnTo>
                  <a:lnTo>
                    <a:pt x="0" y="25"/>
                  </a:lnTo>
                  <a:lnTo>
                    <a:pt x="100" y="83"/>
                  </a:lnTo>
                  <a:lnTo>
                    <a:pt x="113" y="58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6" name="Freeform 6331"/>
            <p:cNvSpPr>
              <a:spLocks/>
            </p:cNvSpPr>
            <p:nvPr/>
          </p:nvSpPr>
          <p:spPr bwMode="auto">
            <a:xfrm>
              <a:off x="4012" y="2403"/>
              <a:ext cx="12" cy="42"/>
            </a:xfrm>
            <a:custGeom>
              <a:avLst/>
              <a:gdLst>
                <a:gd name="T0" fmla="*/ 0 w 23"/>
                <a:gd name="T1" fmla="*/ 0 h 85"/>
                <a:gd name="T2" fmla="*/ 0 w 23"/>
                <a:gd name="T3" fmla="*/ 0 h 85"/>
                <a:gd name="T4" fmla="*/ 1 w 23"/>
                <a:gd name="T5" fmla="*/ 0 h 85"/>
                <a:gd name="T6" fmla="*/ 1 w 23"/>
                <a:gd name="T7" fmla="*/ 0 h 85"/>
                <a:gd name="T8" fmla="*/ 0 w 23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85"/>
                <a:gd name="T17" fmla="*/ 23 w 2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85">
                  <a:moveTo>
                    <a:pt x="0" y="70"/>
                  </a:moveTo>
                  <a:lnTo>
                    <a:pt x="0" y="0"/>
                  </a:lnTo>
                  <a:lnTo>
                    <a:pt x="23" y="14"/>
                  </a:lnTo>
                  <a:lnTo>
                    <a:pt x="23" y="8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7" name="Freeform 6332"/>
            <p:cNvSpPr>
              <a:spLocks/>
            </p:cNvSpPr>
            <p:nvPr/>
          </p:nvSpPr>
          <p:spPr bwMode="auto">
            <a:xfrm>
              <a:off x="4024" y="2401"/>
              <a:ext cx="16" cy="44"/>
            </a:xfrm>
            <a:custGeom>
              <a:avLst/>
              <a:gdLst>
                <a:gd name="T0" fmla="*/ 0 w 32"/>
                <a:gd name="T1" fmla="*/ 0 h 89"/>
                <a:gd name="T2" fmla="*/ 0 w 32"/>
                <a:gd name="T3" fmla="*/ 0 h 89"/>
                <a:gd name="T4" fmla="*/ 1 w 32"/>
                <a:gd name="T5" fmla="*/ 0 h 89"/>
                <a:gd name="T6" fmla="*/ 1 w 32"/>
                <a:gd name="T7" fmla="*/ 0 h 89"/>
                <a:gd name="T8" fmla="*/ 1 w 32"/>
                <a:gd name="T9" fmla="*/ 0 h 89"/>
                <a:gd name="T10" fmla="*/ 0 w 32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9"/>
                <a:gd name="T20" fmla="*/ 32 w 3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9">
                  <a:moveTo>
                    <a:pt x="0" y="8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8" name="Freeform 6333"/>
            <p:cNvSpPr>
              <a:spLocks/>
            </p:cNvSpPr>
            <p:nvPr/>
          </p:nvSpPr>
          <p:spPr bwMode="auto">
            <a:xfrm>
              <a:off x="4012" y="2394"/>
              <a:ext cx="28" cy="16"/>
            </a:xfrm>
            <a:custGeom>
              <a:avLst/>
              <a:gdLst>
                <a:gd name="T0" fmla="*/ 1 w 55"/>
                <a:gd name="T1" fmla="*/ 1 h 32"/>
                <a:gd name="T2" fmla="*/ 0 w 55"/>
                <a:gd name="T3" fmla="*/ 1 h 32"/>
                <a:gd name="T4" fmla="*/ 1 w 55"/>
                <a:gd name="T5" fmla="*/ 0 h 32"/>
                <a:gd name="T6" fmla="*/ 1 w 55"/>
                <a:gd name="T7" fmla="*/ 1 h 32"/>
                <a:gd name="T8" fmla="*/ 1 w 55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2"/>
                <a:gd name="T17" fmla="*/ 55 w 5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2">
                  <a:moveTo>
                    <a:pt x="23" y="32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55" y="14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29" name="Freeform 6334"/>
            <p:cNvSpPr>
              <a:spLocks/>
            </p:cNvSpPr>
            <p:nvPr/>
          </p:nvSpPr>
          <p:spPr bwMode="auto">
            <a:xfrm>
              <a:off x="3846" y="2293"/>
              <a:ext cx="215" cy="183"/>
            </a:xfrm>
            <a:custGeom>
              <a:avLst/>
              <a:gdLst>
                <a:gd name="T0" fmla="*/ 0 w 431"/>
                <a:gd name="T1" fmla="*/ 0 h 366"/>
                <a:gd name="T2" fmla="*/ 2 w 431"/>
                <a:gd name="T3" fmla="*/ 1 h 366"/>
                <a:gd name="T4" fmla="*/ 2 w 431"/>
                <a:gd name="T5" fmla="*/ 1 h 366"/>
                <a:gd name="T6" fmla="*/ 2 w 431"/>
                <a:gd name="T7" fmla="*/ 1 h 366"/>
                <a:gd name="T8" fmla="*/ 2 w 431"/>
                <a:gd name="T9" fmla="*/ 3 h 366"/>
                <a:gd name="T10" fmla="*/ 3 w 431"/>
                <a:gd name="T11" fmla="*/ 3 h 366"/>
                <a:gd name="T12" fmla="*/ 3 w 431"/>
                <a:gd name="T13" fmla="*/ 3 h 366"/>
                <a:gd name="T14" fmla="*/ 0 w 431"/>
                <a:gd name="T15" fmla="*/ 1 h 366"/>
                <a:gd name="T16" fmla="*/ 0 w 431"/>
                <a:gd name="T17" fmla="*/ 0 h 3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1"/>
                <a:gd name="T28" fmla="*/ 0 h 366"/>
                <a:gd name="T29" fmla="*/ 431 w 431"/>
                <a:gd name="T30" fmla="*/ 366 h 3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1" h="366">
                  <a:moveTo>
                    <a:pt x="2" y="0"/>
                  </a:moveTo>
                  <a:lnTo>
                    <a:pt x="332" y="191"/>
                  </a:lnTo>
                  <a:lnTo>
                    <a:pt x="332" y="220"/>
                  </a:lnTo>
                  <a:lnTo>
                    <a:pt x="355" y="234"/>
                  </a:lnTo>
                  <a:lnTo>
                    <a:pt x="355" y="305"/>
                  </a:lnTo>
                  <a:lnTo>
                    <a:pt x="431" y="348"/>
                  </a:lnTo>
                  <a:lnTo>
                    <a:pt x="431" y="366"/>
                  </a:lnTo>
                  <a:lnTo>
                    <a:pt x="0" y="1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167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0" name="Freeform 6335"/>
            <p:cNvSpPr>
              <a:spLocks/>
            </p:cNvSpPr>
            <p:nvPr/>
          </p:nvSpPr>
          <p:spPr bwMode="auto">
            <a:xfrm>
              <a:off x="4002" y="2417"/>
              <a:ext cx="15" cy="20"/>
            </a:xfrm>
            <a:custGeom>
              <a:avLst/>
              <a:gdLst>
                <a:gd name="T0" fmla="*/ 1 w 30"/>
                <a:gd name="T1" fmla="*/ 0 h 41"/>
                <a:gd name="T2" fmla="*/ 1 w 30"/>
                <a:gd name="T3" fmla="*/ 0 h 41"/>
                <a:gd name="T4" fmla="*/ 1 w 30"/>
                <a:gd name="T5" fmla="*/ 0 h 41"/>
                <a:gd name="T6" fmla="*/ 1 w 30"/>
                <a:gd name="T7" fmla="*/ 0 h 41"/>
                <a:gd name="T8" fmla="*/ 1 w 30"/>
                <a:gd name="T9" fmla="*/ 0 h 41"/>
                <a:gd name="T10" fmla="*/ 0 w 30"/>
                <a:gd name="T11" fmla="*/ 0 h 41"/>
                <a:gd name="T12" fmla="*/ 0 w 30"/>
                <a:gd name="T13" fmla="*/ 0 h 41"/>
                <a:gd name="T14" fmla="*/ 1 w 30"/>
                <a:gd name="T15" fmla="*/ 0 h 41"/>
                <a:gd name="T16" fmla="*/ 1 w 30"/>
                <a:gd name="T17" fmla="*/ 0 h 41"/>
                <a:gd name="T18" fmla="*/ 1 w 30"/>
                <a:gd name="T19" fmla="*/ 0 h 41"/>
                <a:gd name="T20" fmla="*/ 1 w 30"/>
                <a:gd name="T21" fmla="*/ 0 h 41"/>
                <a:gd name="T22" fmla="*/ 1 w 30"/>
                <a:gd name="T23" fmla="*/ 0 h 41"/>
                <a:gd name="T24" fmla="*/ 1 w 30"/>
                <a:gd name="T25" fmla="*/ 0 h 41"/>
                <a:gd name="T26" fmla="*/ 1 w 30"/>
                <a:gd name="T27" fmla="*/ 0 h 41"/>
                <a:gd name="T28" fmla="*/ 1 w 30"/>
                <a:gd name="T29" fmla="*/ 0 h 41"/>
                <a:gd name="T30" fmla="*/ 1 w 30"/>
                <a:gd name="T31" fmla="*/ 0 h 41"/>
                <a:gd name="T32" fmla="*/ 1 w 30"/>
                <a:gd name="T33" fmla="*/ 0 h 41"/>
                <a:gd name="T34" fmla="*/ 1 w 30"/>
                <a:gd name="T35" fmla="*/ 0 h 41"/>
                <a:gd name="T36" fmla="*/ 1 w 30"/>
                <a:gd name="T37" fmla="*/ 0 h 41"/>
                <a:gd name="T38" fmla="*/ 1 w 30"/>
                <a:gd name="T39" fmla="*/ 0 h 41"/>
                <a:gd name="T40" fmla="*/ 1 w 30"/>
                <a:gd name="T41" fmla="*/ 0 h 41"/>
                <a:gd name="T42" fmla="*/ 1 w 30"/>
                <a:gd name="T43" fmla="*/ 0 h 41"/>
                <a:gd name="T44" fmla="*/ 1 w 30"/>
                <a:gd name="T45" fmla="*/ 0 h 41"/>
                <a:gd name="T46" fmla="*/ 1 w 30"/>
                <a:gd name="T47" fmla="*/ 0 h 41"/>
                <a:gd name="T48" fmla="*/ 1 w 30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1"/>
                <a:gd name="T77" fmla="*/ 30 w 30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1">
                  <a:moveTo>
                    <a:pt x="14" y="40"/>
                  </a:moveTo>
                  <a:lnTo>
                    <a:pt x="12" y="38"/>
                  </a:lnTo>
                  <a:lnTo>
                    <a:pt x="9" y="36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5" y="13"/>
                  </a:lnTo>
                  <a:lnTo>
                    <a:pt x="29" y="22"/>
                  </a:lnTo>
                  <a:lnTo>
                    <a:pt x="30" y="29"/>
                  </a:lnTo>
                  <a:lnTo>
                    <a:pt x="29" y="32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1" name="Freeform 6336"/>
            <p:cNvSpPr>
              <a:spLocks/>
            </p:cNvSpPr>
            <p:nvPr/>
          </p:nvSpPr>
          <p:spPr bwMode="auto">
            <a:xfrm>
              <a:off x="3997" y="2383"/>
              <a:ext cx="13" cy="26"/>
            </a:xfrm>
            <a:custGeom>
              <a:avLst/>
              <a:gdLst>
                <a:gd name="T0" fmla="*/ 1 w 25"/>
                <a:gd name="T1" fmla="*/ 0 h 53"/>
                <a:gd name="T2" fmla="*/ 1 w 25"/>
                <a:gd name="T3" fmla="*/ 0 h 53"/>
                <a:gd name="T4" fmla="*/ 0 w 25"/>
                <a:gd name="T5" fmla="*/ 0 h 53"/>
                <a:gd name="T6" fmla="*/ 0 w 25"/>
                <a:gd name="T7" fmla="*/ 0 h 53"/>
                <a:gd name="T8" fmla="*/ 1 w 25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3"/>
                <a:gd name="T17" fmla="*/ 25 w 2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3">
                  <a:moveTo>
                    <a:pt x="25" y="53"/>
                  </a:moveTo>
                  <a:lnTo>
                    <a:pt x="25" y="13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2" name="Freeform 6337"/>
            <p:cNvSpPr>
              <a:spLocks/>
            </p:cNvSpPr>
            <p:nvPr/>
          </p:nvSpPr>
          <p:spPr bwMode="auto">
            <a:xfrm>
              <a:off x="3994" y="2378"/>
              <a:ext cx="2" cy="59"/>
            </a:xfrm>
            <a:custGeom>
              <a:avLst/>
              <a:gdLst>
                <a:gd name="T0" fmla="*/ 1 w 3"/>
                <a:gd name="T1" fmla="*/ 1 h 118"/>
                <a:gd name="T2" fmla="*/ 0 w 3"/>
                <a:gd name="T3" fmla="*/ 0 h 118"/>
                <a:gd name="T4" fmla="*/ 0 w 3"/>
                <a:gd name="T5" fmla="*/ 1 h 118"/>
                <a:gd name="T6" fmla="*/ 1 w 3"/>
                <a:gd name="T7" fmla="*/ 1 h 118"/>
                <a:gd name="T8" fmla="*/ 1 w 3"/>
                <a:gd name="T9" fmla="*/ 1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18"/>
                <a:gd name="T17" fmla="*/ 3 w 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18">
                  <a:moveTo>
                    <a:pt x="3" y="1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3" y="1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3" name="Freeform 6338"/>
            <p:cNvSpPr>
              <a:spLocks/>
            </p:cNvSpPr>
            <p:nvPr/>
          </p:nvSpPr>
          <p:spPr bwMode="auto">
            <a:xfrm>
              <a:off x="3975" y="2367"/>
              <a:ext cx="2" cy="60"/>
            </a:xfrm>
            <a:custGeom>
              <a:avLst/>
              <a:gdLst>
                <a:gd name="T0" fmla="*/ 1 w 3"/>
                <a:gd name="T1" fmla="*/ 0 h 121"/>
                <a:gd name="T2" fmla="*/ 0 w 3"/>
                <a:gd name="T3" fmla="*/ 0 h 121"/>
                <a:gd name="T4" fmla="*/ 0 w 3"/>
                <a:gd name="T5" fmla="*/ 0 h 121"/>
                <a:gd name="T6" fmla="*/ 1 w 3"/>
                <a:gd name="T7" fmla="*/ 0 h 121"/>
                <a:gd name="T8" fmla="*/ 1 w 3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21"/>
                <a:gd name="T17" fmla="*/ 3 w 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21">
                  <a:moveTo>
                    <a:pt x="3" y="4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3" y="121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4" name="Freeform 6339"/>
            <p:cNvSpPr>
              <a:spLocks/>
            </p:cNvSpPr>
            <p:nvPr/>
          </p:nvSpPr>
          <p:spPr bwMode="auto">
            <a:xfrm>
              <a:off x="3957" y="2357"/>
              <a:ext cx="2" cy="60"/>
            </a:xfrm>
            <a:custGeom>
              <a:avLst/>
              <a:gdLst>
                <a:gd name="T0" fmla="*/ 1 w 3"/>
                <a:gd name="T1" fmla="*/ 1 h 119"/>
                <a:gd name="T2" fmla="*/ 0 w 3"/>
                <a:gd name="T3" fmla="*/ 0 h 119"/>
                <a:gd name="T4" fmla="*/ 0 w 3"/>
                <a:gd name="T5" fmla="*/ 1 h 119"/>
                <a:gd name="T6" fmla="*/ 1 w 3"/>
                <a:gd name="T7" fmla="*/ 1 h 119"/>
                <a:gd name="T8" fmla="*/ 1 w 3"/>
                <a:gd name="T9" fmla="*/ 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19"/>
                <a:gd name="T17" fmla="*/ 3 w 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19">
                  <a:moveTo>
                    <a:pt x="3" y="2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3" y="1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5" name="Freeform 6340"/>
            <p:cNvSpPr>
              <a:spLocks/>
            </p:cNvSpPr>
            <p:nvPr/>
          </p:nvSpPr>
          <p:spPr bwMode="auto">
            <a:xfrm>
              <a:off x="3938" y="2346"/>
              <a:ext cx="3" cy="60"/>
            </a:xfrm>
            <a:custGeom>
              <a:avLst/>
              <a:gdLst>
                <a:gd name="T0" fmla="*/ 1 w 5"/>
                <a:gd name="T1" fmla="*/ 1 h 118"/>
                <a:gd name="T2" fmla="*/ 1 w 5"/>
                <a:gd name="T3" fmla="*/ 0 h 118"/>
                <a:gd name="T4" fmla="*/ 0 w 5"/>
                <a:gd name="T5" fmla="*/ 1 h 118"/>
                <a:gd name="T6" fmla="*/ 1 w 5"/>
                <a:gd name="T7" fmla="*/ 1 h 118"/>
                <a:gd name="T8" fmla="*/ 1 w 5"/>
                <a:gd name="T9" fmla="*/ 1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8"/>
                <a:gd name="T17" fmla="*/ 5 w 5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8">
                  <a:moveTo>
                    <a:pt x="5" y="1"/>
                  </a:moveTo>
                  <a:lnTo>
                    <a:pt x="2" y="0"/>
                  </a:lnTo>
                  <a:lnTo>
                    <a:pt x="0" y="117"/>
                  </a:lnTo>
                  <a:lnTo>
                    <a:pt x="5" y="118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6" name="Freeform 6341"/>
            <p:cNvSpPr>
              <a:spLocks/>
            </p:cNvSpPr>
            <p:nvPr/>
          </p:nvSpPr>
          <p:spPr bwMode="auto">
            <a:xfrm>
              <a:off x="3920" y="2336"/>
              <a:ext cx="2" cy="59"/>
            </a:xfrm>
            <a:custGeom>
              <a:avLst/>
              <a:gdLst>
                <a:gd name="T0" fmla="*/ 1 w 4"/>
                <a:gd name="T1" fmla="*/ 0 h 119"/>
                <a:gd name="T2" fmla="*/ 0 w 4"/>
                <a:gd name="T3" fmla="*/ 0 h 119"/>
                <a:gd name="T4" fmla="*/ 0 w 4"/>
                <a:gd name="T5" fmla="*/ 0 h 119"/>
                <a:gd name="T6" fmla="*/ 1 w 4"/>
                <a:gd name="T7" fmla="*/ 0 h 119"/>
                <a:gd name="T8" fmla="*/ 1 w 4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9"/>
                <a:gd name="T17" fmla="*/ 4 w 4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9">
                  <a:moveTo>
                    <a:pt x="4" y="2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4" y="1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7" name="Freeform 6342"/>
            <p:cNvSpPr>
              <a:spLocks/>
            </p:cNvSpPr>
            <p:nvPr/>
          </p:nvSpPr>
          <p:spPr bwMode="auto">
            <a:xfrm>
              <a:off x="3902" y="2325"/>
              <a:ext cx="2" cy="59"/>
            </a:xfrm>
            <a:custGeom>
              <a:avLst/>
              <a:gdLst>
                <a:gd name="T0" fmla="*/ 1 w 4"/>
                <a:gd name="T1" fmla="*/ 0 h 119"/>
                <a:gd name="T2" fmla="*/ 0 w 4"/>
                <a:gd name="T3" fmla="*/ 0 h 119"/>
                <a:gd name="T4" fmla="*/ 0 w 4"/>
                <a:gd name="T5" fmla="*/ 0 h 119"/>
                <a:gd name="T6" fmla="*/ 1 w 4"/>
                <a:gd name="T7" fmla="*/ 0 h 119"/>
                <a:gd name="T8" fmla="*/ 1 w 4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9"/>
                <a:gd name="T17" fmla="*/ 4 w 4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9">
                  <a:moveTo>
                    <a:pt x="4" y="2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4" y="1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8" name="Freeform 6343"/>
            <p:cNvSpPr>
              <a:spLocks/>
            </p:cNvSpPr>
            <p:nvPr/>
          </p:nvSpPr>
          <p:spPr bwMode="auto">
            <a:xfrm>
              <a:off x="3883" y="2314"/>
              <a:ext cx="2" cy="60"/>
            </a:xfrm>
            <a:custGeom>
              <a:avLst/>
              <a:gdLst>
                <a:gd name="T0" fmla="*/ 1 w 4"/>
                <a:gd name="T1" fmla="*/ 1 h 120"/>
                <a:gd name="T2" fmla="*/ 0 w 4"/>
                <a:gd name="T3" fmla="*/ 0 h 120"/>
                <a:gd name="T4" fmla="*/ 0 w 4"/>
                <a:gd name="T5" fmla="*/ 1 h 120"/>
                <a:gd name="T6" fmla="*/ 1 w 4"/>
                <a:gd name="T7" fmla="*/ 1 h 120"/>
                <a:gd name="T8" fmla="*/ 1 w 4"/>
                <a:gd name="T9" fmla="*/ 1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0"/>
                <a:gd name="T17" fmla="*/ 4 w 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0">
                  <a:moveTo>
                    <a:pt x="4" y="3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4" y="12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39" name="Freeform 6344"/>
            <p:cNvSpPr>
              <a:spLocks/>
            </p:cNvSpPr>
            <p:nvPr/>
          </p:nvSpPr>
          <p:spPr bwMode="auto">
            <a:xfrm>
              <a:off x="3865" y="2304"/>
              <a:ext cx="2" cy="59"/>
            </a:xfrm>
            <a:custGeom>
              <a:avLst/>
              <a:gdLst>
                <a:gd name="T0" fmla="*/ 1 w 4"/>
                <a:gd name="T1" fmla="*/ 0 h 119"/>
                <a:gd name="T2" fmla="*/ 0 w 4"/>
                <a:gd name="T3" fmla="*/ 0 h 119"/>
                <a:gd name="T4" fmla="*/ 0 w 4"/>
                <a:gd name="T5" fmla="*/ 0 h 119"/>
                <a:gd name="T6" fmla="*/ 1 w 4"/>
                <a:gd name="T7" fmla="*/ 0 h 119"/>
                <a:gd name="T8" fmla="*/ 1 w 4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9"/>
                <a:gd name="T17" fmla="*/ 4 w 4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9">
                  <a:moveTo>
                    <a:pt x="4" y="2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4" y="1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0" name="Freeform 6345"/>
            <p:cNvSpPr>
              <a:spLocks/>
            </p:cNvSpPr>
            <p:nvPr/>
          </p:nvSpPr>
          <p:spPr bwMode="auto">
            <a:xfrm>
              <a:off x="3846" y="2293"/>
              <a:ext cx="3" cy="60"/>
            </a:xfrm>
            <a:custGeom>
              <a:avLst/>
              <a:gdLst>
                <a:gd name="T0" fmla="*/ 1 w 6"/>
                <a:gd name="T1" fmla="*/ 1 h 119"/>
                <a:gd name="T2" fmla="*/ 1 w 6"/>
                <a:gd name="T3" fmla="*/ 0 h 119"/>
                <a:gd name="T4" fmla="*/ 0 w 6"/>
                <a:gd name="T5" fmla="*/ 1 h 119"/>
                <a:gd name="T6" fmla="*/ 1 w 6"/>
                <a:gd name="T7" fmla="*/ 1 h 119"/>
                <a:gd name="T8" fmla="*/ 1 w 6"/>
                <a:gd name="T9" fmla="*/ 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9"/>
                <a:gd name="T17" fmla="*/ 6 w 6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9">
                  <a:moveTo>
                    <a:pt x="6" y="2"/>
                  </a:moveTo>
                  <a:lnTo>
                    <a:pt x="2" y="0"/>
                  </a:lnTo>
                  <a:lnTo>
                    <a:pt x="0" y="117"/>
                  </a:lnTo>
                  <a:lnTo>
                    <a:pt x="4" y="1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1" name="Line 6346"/>
            <p:cNvSpPr>
              <a:spLocks noChangeShapeType="1"/>
            </p:cNvSpPr>
            <p:nvPr/>
          </p:nvSpPr>
          <p:spPr bwMode="auto">
            <a:xfrm flipV="1">
              <a:off x="4061" y="2452"/>
              <a:ext cx="1" cy="15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2" name="Line 6347"/>
            <p:cNvSpPr>
              <a:spLocks noChangeShapeType="1"/>
            </p:cNvSpPr>
            <p:nvPr/>
          </p:nvSpPr>
          <p:spPr bwMode="auto">
            <a:xfrm>
              <a:off x="4049" y="2444"/>
              <a:ext cx="1" cy="16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3" name="Line 6348"/>
            <p:cNvSpPr>
              <a:spLocks noChangeShapeType="1"/>
            </p:cNvSpPr>
            <p:nvPr/>
          </p:nvSpPr>
          <p:spPr bwMode="auto">
            <a:xfrm>
              <a:off x="4036" y="2436"/>
              <a:ext cx="1" cy="17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4" name="Line 6349"/>
            <p:cNvSpPr>
              <a:spLocks noChangeShapeType="1"/>
            </p:cNvSpPr>
            <p:nvPr/>
          </p:nvSpPr>
          <p:spPr bwMode="auto">
            <a:xfrm flipV="1">
              <a:off x="4105" y="2426"/>
              <a:ext cx="1" cy="16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5" name="Line 6350"/>
            <p:cNvSpPr>
              <a:spLocks noChangeShapeType="1"/>
            </p:cNvSpPr>
            <p:nvPr/>
          </p:nvSpPr>
          <p:spPr bwMode="auto">
            <a:xfrm>
              <a:off x="4074" y="2444"/>
              <a:ext cx="1" cy="16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6" name="Line 6351"/>
            <p:cNvSpPr>
              <a:spLocks noChangeShapeType="1"/>
            </p:cNvSpPr>
            <p:nvPr/>
          </p:nvSpPr>
          <p:spPr bwMode="auto">
            <a:xfrm>
              <a:off x="4093" y="2434"/>
              <a:ext cx="1" cy="15"/>
            </a:xfrm>
            <a:prstGeom prst="line">
              <a:avLst/>
            </a:prstGeom>
            <a:noFill/>
            <a:ln w="1588">
              <a:solidFill>
                <a:srgbClr val="07003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7" name="Freeform 6352"/>
            <p:cNvSpPr>
              <a:spLocks/>
            </p:cNvSpPr>
            <p:nvPr/>
          </p:nvSpPr>
          <p:spPr bwMode="auto">
            <a:xfrm>
              <a:off x="3951" y="2322"/>
              <a:ext cx="53" cy="31"/>
            </a:xfrm>
            <a:custGeom>
              <a:avLst/>
              <a:gdLst>
                <a:gd name="T0" fmla="*/ 0 w 106"/>
                <a:gd name="T1" fmla="*/ 1 h 61"/>
                <a:gd name="T2" fmla="*/ 1 w 106"/>
                <a:gd name="T3" fmla="*/ 0 h 61"/>
                <a:gd name="T4" fmla="*/ 1 w 106"/>
                <a:gd name="T5" fmla="*/ 1 h 61"/>
                <a:gd name="T6" fmla="*/ 1 w 106"/>
                <a:gd name="T7" fmla="*/ 1 h 61"/>
                <a:gd name="T8" fmla="*/ 0 w 106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1"/>
                <a:gd name="T17" fmla="*/ 106 w 10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1">
                  <a:moveTo>
                    <a:pt x="0" y="32"/>
                  </a:moveTo>
                  <a:lnTo>
                    <a:pt x="58" y="0"/>
                  </a:lnTo>
                  <a:lnTo>
                    <a:pt x="106" y="29"/>
                  </a:lnTo>
                  <a:lnTo>
                    <a:pt x="49" y="6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8" name="Freeform 6353"/>
            <p:cNvSpPr>
              <a:spLocks/>
            </p:cNvSpPr>
            <p:nvPr/>
          </p:nvSpPr>
          <p:spPr bwMode="auto">
            <a:xfrm>
              <a:off x="3959" y="2327"/>
              <a:ext cx="37" cy="21"/>
            </a:xfrm>
            <a:custGeom>
              <a:avLst/>
              <a:gdLst>
                <a:gd name="T0" fmla="*/ 1 w 74"/>
                <a:gd name="T1" fmla="*/ 0 h 43"/>
                <a:gd name="T2" fmla="*/ 1 w 74"/>
                <a:gd name="T3" fmla="*/ 0 h 43"/>
                <a:gd name="T4" fmla="*/ 1 w 74"/>
                <a:gd name="T5" fmla="*/ 0 h 43"/>
                <a:gd name="T6" fmla="*/ 0 w 74"/>
                <a:gd name="T7" fmla="*/ 0 h 43"/>
                <a:gd name="T8" fmla="*/ 0 w 74"/>
                <a:gd name="T9" fmla="*/ 0 h 43"/>
                <a:gd name="T10" fmla="*/ 0 w 74"/>
                <a:gd name="T11" fmla="*/ 0 h 43"/>
                <a:gd name="T12" fmla="*/ 1 w 74"/>
                <a:gd name="T13" fmla="*/ 0 h 43"/>
                <a:gd name="T14" fmla="*/ 1 w 74"/>
                <a:gd name="T15" fmla="*/ 0 h 43"/>
                <a:gd name="T16" fmla="*/ 1 w 74"/>
                <a:gd name="T17" fmla="*/ 0 h 43"/>
                <a:gd name="T18" fmla="*/ 1 w 74"/>
                <a:gd name="T19" fmla="*/ 0 h 43"/>
                <a:gd name="T20" fmla="*/ 1 w 74"/>
                <a:gd name="T21" fmla="*/ 0 h 43"/>
                <a:gd name="T22" fmla="*/ 1 w 74"/>
                <a:gd name="T23" fmla="*/ 0 h 43"/>
                <a:gd name="T24" fmla="*/ 1 w 74"/>
                <a:gd name="T25" fmla="*/ 0 h 43"/>
                <a:gd name="T26" fmla="*/ 1 w 74"/>
                <a:gd name="T27" fmla="*/ 0 h 43"/>
                <a:gd name="T28" fmla="*/ 1 w 74"/>
                <a:gd name="T29" fmla="*/ 0 h 43"/>
                <a:gd name="T30" fmla="*/ 1 w 74"/>
                <a:gd name="T31" fmla="*/ 0 h 43"/>
                <a:gd name="T32" fmla="*/ 1 w 74"/>
                <a:gd name="T33" fmla="*/ 0 h 43"/>
                <a:gd name="T34" fmla="*/ 1 w 74"/>
                <a:gd name="T35" fmla="*/ 0 h 43"/>
                <a:gd name="T36" fmla="*/ 1 w 74"/>
                <a:gd name="T37" fmla="*/ 0 h 43"/>
                <a:gd name="T38" fmla="*/ 1 w 74"/>
                <a:gd name="T39" fmla="*/ 0 h 43"/>
                <a:gd name="T40" fmla="*/ 1 w 74"/>
                <a:gd name="T41" fmla="*/ 0 h 43"/>
                <a:gd name="T42" fmla="*/ 1 w 74"/>
                <a:gd name="T43" fmla="*/ 0 h 43"/>
                <a:gd name="T44" fmla="*/ 1 w 74"/>
                <a:gd name="T45" fmla="*/ 0 h 43"/>
                <a:gd name="T46" fmla="*/ 1 w 74"/>
                <a:gd name="T47" fmla="*/ 0 h 43"/>
                <a:gd name="T48" fmla="*/ 1 w 74"/>
                <a:gd name="T49" fmla="*/ 0 h 43"/>
                <a:gd name="T50" fmla="*/ 1 w 74"/>
                <a:gd name="T51" fmla="*/ 0 h 43"/>
                <a:gd name="T52" fmla="*/ 1 w 74"/>
                <a:gd name="T53" fmla="*/ 0 h 43"/>
                <a:gd name="T54" fmla="*/ 1 w 74"/>
                <a:gd name="T55" fmla="*/ 0 h 43"/>
                <a:gd name="T56" fmla="*/ 1 w 74"/>
                <a:gd name="T57" fmla="*/ 0 h 43"/>
                <a:gd name="T58" fmla="*/ 1 w 74"/>
                <a:gd name="T59" fmla="*/ 0 h 43"/>
                <a:gd name="T60" fmla="*/ 1 w 74"/>
                <a:gd name="T61" fmla="*/ 0 h 43"/>
                <a:gd name="T62" fmla="*/ 1 w 74"/>
                <a:gd name="T63" fmla="*/ 0 h 43"/>
                <a:gd name="T64" fmla="*/ 1 w 74"/>
                <a:gd name="T65" fmla="*/ 0 h 43"/>
                <a:gd name="T66" fmla="*/ 1 w 74"/>
                <a:gd name="T67" fmla="*/ 0 h 43"/>
                <a:gd name="T68" fmla="*/ 1 w 74"/>
                <a:gd name="T69" fmla="*/ 0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43"/>
                <a:gd name="T107" fmla="*/ 74 w 74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43">
                  <a:moveTo>
                    <a:pt x="9" y="38"/>
                  </a:moveTo>
                  <a:lnTo>
                    <a:pt x="4" y="3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3" y="4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2" y="13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7" y="32"/>
                  </a:lnTo>
                  <a:lnTo>
                    <a:pt x="62" y="36"/>
                  </a:lnTo>
                  <a:lnTo>
                    <a:pt x="56" y="38"/>
                  </a:lnTo>
                  <a:lnTo>
                    <a:pt x="49" y="41"/>
                  </a:lnTo>
                  <a:lnTo>
                    <a:pt x="42" y="43"/>
                  </a:lnTo>
                  <a:lnTo>
                    <a:pt x="35" y="43"/>
                  </a:lnTo>
                  <a:lnTo>
                    <a:pt x="27" y="43"/>
                  </a:lnTo>
                  <a:lnTo>
                    <a:pt x="20" y="41"/>
                  </a:lnTo>
                  <a:lnTo>
                    <a:pt x="15" y="40"/>
                  </a:lnTo>
                  <a:lnTo>
                    <a:pt x="11" y="4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49" name="Freeform 6354"/>
            <p:cNvSpPr>
              <a:spLocks/>
            </p:cNvSpPr>
            <p:nvPr/>
          </p:nvSpPr>
          <p:spPr bwMode="auto">
            <a:xfrm>
              <a:off x="3919" y="2303"/>
              <a:ext cx="52" cy="31"/>
            </a:xfrm>
            <a:custGeom>
              <a:avLst/>
              <a:gdLst>
                <a:gd name="T0" fmla="*/ 0 w 105"/>
                <a:gd name="T1" fmla="*/ 1 h 61"/>
                <a:gd name="T2" fmla="*/ 0 w 105"/>
                <a:gd name="T3" fmla="*/ 0 h 61"/>
                <a:gd name="T4" fmla="*/ 0 w 105"/>
                <a:gd name="T5" fmla="*/ 1 h 61"/>
                <a:gd name="T6" fmla="*/ 0 w 105"/>
                <a:gd name="T7" fmla="*/ 1 h 61"/>
                <a:gd name="T8" fmla="*/ 0 w 105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61"/>
                <a:gd name="T17" fmla="*/ 105 w 10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61">
                  <a:moveTo>
                    <a:pt x="0" y="33"/>
                  </a:moveTo>
                  <a:lnTo>
                    <a:pt x="56" y="0"/>
                  </a:lnTo>
                  <a:lnTo>
                    <a:pt x="105" y="29"/>
                  </a:lnTo>
                  <a:lnTo>
                    <a:pt x="49" y="6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0" name="Freeform 6355"/>
            <p:cNvSpPr>
              <a:spLocks/>
            </p:cNvSpPr>
            <p:nvPr/>
          </p:nvSpPr>
          <p:spPr bwMode="auto">
            <a:xfrm>
              <a:off x="3926" y="2308"/>
              <a:ext cx="38" cy="21"/>
            </a:xfrm>
            <a:custGeom>
              <a:avLst/>
              <a:gdLst>
                <a:gd name="T0" fmla="*/ 1 w 75"/>
                <a:gd name="T1" fmla="*/ 0 h 43"/>
                <a:gd name="T2" fmla="*/ 1 w 75"/>
                <a:gd name="T3" fmla="*/ 0 h 43"/>
                <a:gd name="T4" fmla="*/ 1 w 75"/>
                <a:gd name="T5" fmla="*/ 0 h 43"/>
                <a:gd name="T6" fmla="*/ 0 w 75"/>
                <a:gd name="T7" fmla="*/ 0 h 43"/>
                <a:gd name="T8" fmla="*/ 0 w 75"/>
                <a:gd name="T9" fmla="*/ 0 h 43"/>
                <a:gd name="T10" fmla="*/ 1 w 75"/>
                <a:gd name="T11" fmla="*/ 0 h 43"/>
                <a:gd name="T12" fmla="*/ 1 w 75"/>
                <a:gd name="T13" fmla="*/ 0 h 43"/>
                <a:gd name="T14" fmla="*/ 1 w 75"/>
                <a:gd name="T15" fmla="*/ 0 h 43"/>
                <a:gd name="T16" fmla="*/ 1 w 75"/>
                <a:gd name="T17" fmla="*/ 0 h 43"/>
                <a:gd name="T18" fmla="*/ 1 w 75"/>
                <a:gd name="T19" fmla="*/ 0 h 43"/>
                <a:gd name="T20" fmla="*/ 1 w 75"/>
                <a:gd name="T21" fmla="*/ 0 h 43"/>
                <a:gd name="T22" fmla="*/ 1 w 75"/>
                <a:gd name="T23" fmla="*/ 0 h 43"/>
                <a:gd name="T24" fmla="*/ 1 w 75"/>
                <a:gd name="T25" fmla="*/ 0 h 43"/>
                <a:gd name="T26" fmla="*/ 1 w 75"/>
                <a:gd name="T27" fmla="*/ 0 h 43"/>
                <a:gd name="T28" fmla="*/ 1 w 75"/>
                <a:gd name="T29" fmla="*/ 0 h 43"/>
                <a:gd name="T30" fmla="*/ 1 w 75"/>
                <a:gd name="T31" fmla="*/ 0 h 43"/>
                <a:gd name="T32" fmla="*/ 1 w 75"/>
                <a:gd name="T33" fmla="*/ 0 h 43"/>
                <a:gd name="T34" fmla="*/ 1 w 75"/>
                <a:gd name="T35" fmla="*/ 0 h 43"/>
                <a:gd name="T36" fmla="*/ 1 w 75"/>
                <a:gd name="T37" fmla="*/ 0 h 43"/>
                <a:gd name="T38" fmla="*/ 1 w 75"/>
                <a:gd name="T39" fmla="*/ 0 h 43"/>
                <a:gd name="T40" fmla="*/ 1 w 75"/>
                <a:gd name="T41" fmla="*/ 0 h 43"/>
                <a:gd name="T42" fmla="*/ 1 w 75"/>
                <a:gd name="T43" fmla="*/ 0 h 43"/>
                <a:gd name="T44" fmla="*/ 1 w 75"/>
                <a:gd name="T45" fmla="*/ 0 h 43"/>
                <a:gd name="T46" fmla="*/ 1 w 75"/>
                <a:gd name="T47" fmla="*/ 0 h 43"/>
                <a:gd name="T48" fmla="*/ 1 w 75"/>
                <a:gd name="T49" fmla="*/ 0 h 43"/>
                <a:gd name="T50" fmla="*/ 1 w 75"/>
                <a:gd name="T51" fmla="*/ 0 h 43"/>
                <a:gd name="T52" fmla="*/ 1 w 75"/>
                <a:gd name="T53" fmla="*/ 0 h 43"/>
                <a:gd name="T54" fmla="*/ 1 w 75"/>
                <a:gd name="T55" fmla="*/ 0 h 43"/>
                <a:gd name="T56" fmla="*/ 1 w 75"/>
                <a:gd name="T57" fmla="*/ 0 h 43"/>
                <a:gd name="T58" fmla="*/ 1 w 75"/>
                <a:gd name="T59" fmla="*/ 0 h 43"/>
                <a:gd name="T60" fmla="*/ 1 w 75"/>
                <a:gd name="T61" fmla="*/ 0 h 43"/>
                <a:gd name="T62" fmla="*/ 1 w 75"/>
                <a:gd name="T63" fmla="*/ 0 h 43"/>
                <a:gd name="T64" fmla="*/ 1 w 75"/>
                <a:gd name="T65" fmla="*/ 0 h 43"/>
                <a:gd name="T66" fmla="*/ 1 w 75"/>
                <a:gd name="T67" fmla="*/ 0 h 43"/>
                <a:gd name="T68" fmla="*/ 1 w 75"/>
                <a:gd name="T69" fmla="*/ 0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43"/>
                <a:gd name="T107" fmla="*/ 75 w 75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43">
                  <a:moveTo>
                    <a:pt x="9" y="38"/>
                  </a:moveTo>
                  <a:lnTo>
                    <a:pt x="5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9" y="11"/>
                  </a:lnTo>
                  <a:lnTo>
                    <a:pt x="12" y="7"/>
                  </a:lnTo>
                  <a:lnTo>
                    <a:pt x="19" y="6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1" y="4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0" y="9"/>
                  </a:lnTo>
                  <a:lnTo>
                    <a:pt x="73" y="13"/>
                  </a:lnTo>
                  <a:lnTo>
                    <a:pt x="75" y="16"/>
                  </a:lnTo>
                  <a:lnTo>
                    <a:pt x="75" y="22"/>
                  </a:lnTo>
                  <a:lnTo>
                    <a:pt x="73" y="25"/>
                  </a:lnTo>
                  <a:lnTo>
                    <a:pt x="72" y="29"/>
                  </a:lnTo>
                  <a:lnTo>
                    <a:pt x="68" y="33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2"/>
                  </a:lnTo>
                  <a:lnTo>
                    <a:pt x="43" y="43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1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1" name="Freeform 6356"/>
            <p:cNvSpPr>
              <a:spLocks/>
            </p:cNvSpPr>
            <p:nvPr/>
          </p:nvSpPr>
          <p:spPr bwMode="auto">
            <a:xfrm>
              <a:off x="3887" y="2285"/>
              <a:ext cx="53" cy="31"/>
            </a:xfrm>
            <a:custGeom>
              <a:avLst/>
              <a:gdLst>
                <a:gd name="T0" fmla="*/ 0 w 107"/>
                <a:gd name="T1" fmla="*/ 1 h 61"/>
                <a:gd name="T2" fmla="*/ 0 w 107"/>
                <a:gd name="T3" fmla="*/ 0 h 61"/>
                <a:gd name="T4" fmla="*/ 0 w 107"/>
                <a:gd name="T5" fmla="*/ 1 h 61"/>
                <a:gd name="T6" fmla="*/ 0 w 107"/>
                <a:gd name="T7" fmla="*/ 1 h 61"/>
                <a:gd name="T8" fmla="*/ 0 w 107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61"/>
                <a:gd name="T17" fmla="*/ 107 w 10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61">
                  <a:moveTo>
                    <a:pt x="0" y="33"/>
                  </a:moveTo>
                  <a:lnTo>
                    <a:pt x="58" y="0"/>
                  </a:lnTo>
                  <a:lnTo>
                    <a:pt x="107" y="29"/>
                  </a:lnTo>
                  <a:lnTo>
                    <a:pt x="49" y="6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2" name="Freeform 6357"/>
            <p:cNvSpPr>
              <a:spLocks/>
            </p:cNvSpPr>
            <p:nvPr/>
          </p:nvSpPr>
          <p:spPr bwMode="auto">
            <a:xfrm>
              <a:off x="3895" y="2290"/>
              <a:ext cx="37" cy="21"/>
            </a:xfrm>
            <a:custGeom>
              <a:avLst/>
              <a:gdLst>
                <a:gd name="T0" fmla="*/ 1 w 73"/>
                <a:gd name="T1" fmla="*/ 0 h 43"/>
                <a:gd name="T2" fmla="*/ 1 w 73"/>
                <a:gd name="T3" fmla="*/ 0 h 43"/>
                <a:gd name="T4" fmla="*/ 1 w 73"/>
                <a:gd name="T5" fmla="*/ 0 h 43"/>
                <a:gd name="T6" fmla="*/ 0 w 73"/>
                <a:gd name="T7" fmla="*/ 0 h 43"/>
                <a:gd name="T8" fmla="*/ 0 w 73"/>
                <a:gd name="T9" fmla="*/ 0 h 43"/>
                <a:gd name="T10" fmla="*/ 1 w 73"/>
                <a:gd name="T11" fmla="*/ 0 h 43"/>
                <a:gd name="T12" fmla="*/ 1 w 73"/>
                <a:gd name="T13" fmla="*/ 0 h 43"/>
                <a:gd name="T14" fmla="*/ 1 w 73"/>
                <a:gd name="T15" fmla="*/ 0 h 43"/>
                <a:gd name="T16" fmla="*/ 1 w 73"/>
                <a:gd name="T17" fmla="*/ 0 h 43"/>
                <a:gd name="T18" fmla="*/ 1 w 73"/>
                <a:gd name="T19" fmla="*/ 0 h 43"/>
                <a:gd name="T20" fmla="*/ 1 w 73"/>
                <a:gd name="T21" fmla="*/ 0 h 43"/>
                <a:gd name="T22" fmla="*/ 1 w 73"/>
                <a:gd name="T23" fmla="*/ 0 h 43"/>
                <a:gd name="T24" fmla="*/ 1 w 73"/>
                <a:gd name="T25" fmla="*/ 0 h 43"/>
                <a:gd name="T26" fmla="*/ 1 w 73"/>
                <a:gd name="T27" fmla="*/ 0 h 43"/>
                <a:gd name="T28" fmla="*/ 1 w 73"/>
                <a:gd name="T29" fmla="*/ 0 h 43"/>
                <a:gd name="T30" fmla="*/ 1 w 73"/>
                <a:gd name="T31" fmla="*/ 0 h 43"/>
                <a:gd name="T32" fmla="*/ 1 w 73"/>
                <a:gd name="T33" fmla="*/ 0 h 43"/>
                <a:gd name="T34" fmla="*/ 1 w 73"/>
                <a:gd name="T35" fmla="*/ 0 h 43"/>
                <a:gd name="T36" fmla="*/ 1 w 73"/>
                <a:gd name="T37" fmla="*/ 0 h 43"/>
                <a:gd name="T38" fmla="*/ 1 w 73"/>
                <a:gd name="T39" fmla="*/ 0 h 43"/>
                <a:gd name="T40" fmla="*/ 1 w 73"/>
                <a:gd name="T41" fmla="*/ 0 h 43"/>
                <a:gd name="T42" fmla="*/ 1 w 73"/>
                <a:gd name="T43" fmla="*/ 0 h 43"/>
                <a:gd name="T44" fmla="*/ 1 w 73"/>
                <a:gd name="T45" fmla="*/ 0 h 43"/>
                <a:gd name="T46" fmla="*/ 1 w 73"/>
                <a:gd name="T47" fmla="*/ 0 h 43"/>
                <a:gd name="T48" fmla="*/ 1 w 73"/>
                <a:gd name="T49" fmla="*/ 0 h 43"/>
                <a:gd name="T50" fmla="*/ 1 w 73"/>
                <a:gd name="T51" fmla="*/ 0 h 43"/>
                <a:gd name="T52" fmla="*/ 1 w 73"/>
                <a:gd name="T53" fmla="*/ 0 h 43"/>
                <a:gd name="T54" fmla="*/ 1 w 73"/>
                <a:gd name="T55" fmla="*/ 0 h 43"/>
                <a:gd name="T56" fmla="*/ 1 w 73"/>
                <a:gd name="T57" fmla="*/ 0 h 43"/>
                <a:gd name="T58" fmla="*/ 1 w 73"/>
                <a:gd name="T59" fmla="*/ 0 h 43"/>
                <a:gd name="T60" fmla="*/ 1 w 73"/>
                <a:gd name="T61" fmla="*/ 0 h 43"/>
                <a:gd name="T62" fmla="*/ 1 w 73"/>
                <a:gd name="T63" fmla="*/ 0 h 43"/>
                <a:gd name="T64" fmla="*/ 1 w 73"/>
                <a:gd name="T65" fmla="*/ 0 h 43"/>
                <a:gd name="T66" fmla="*/ 1 w 73"/>
                <a:gd name="T67" fmla="*/ 0 h 43"/>
                <a:gd name="T68" fmla="*/ 1 w 73"/>
                <a:gd name="T69" fmla="*/ 0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43"/>
                <a:gd name="T107" fmla="*/ 73 w 73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43">
                  <a:moveTo>
                    <a:pt x="9" y="38"/>
                  </a:moveTo>
                  <a:lnTo>
                    <a:pt x="3" y="34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0" y="29"/>
                  </a:lnTo>
                  <a:lnTo>
                    <a:pt x="66" y="33"/>
                  </a:lnTo>
                  <a:lnTo>
                    <a:pt x="61" y="36"/>
                  </a:lnTo>
                  <a:lnTo>
                    <a:pt x="55" y="38"/>
                  </a:lnTo>
                  <a:lnTo>
                    <a:pt x="48" y="42"/>
                  </a:lnTo>
                  <a:lnTo>
                    <a:pt x="41" y="42"/>
                  </a:lnTo>
                  <a:lnTo>
                    <a:pt x="34" y="43"/>
                  </a:lnTo>
                  <a:lnTo>
                    <a:pt x="27" y="43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3" name="Freeform 6358"/>
            <p:cNvSpPr>
              <a:spLocks/>
            </p:cNvSpPr>
            <p:nvPr/>
          </p:nvSpPr>
          <p:spPr bwMode="auto">
            <a:xfrm>
              <a:off x="4029" y="2372"/>
              <a:ext cx="7" cy="17"/>
            </a:xfrm>
            <a:custGeom>
              <a:avLst/>
              <a:gdLst>
                <a:gd name="T0" fmla="*/ 0 w 14"/>
                <a:gd name="T1" fmla="*/ 1 h 34"/>
                <a:gd name="T2" fmla="*/ 0 w 14"/>
                <a:gd name="T3" fmla="*/ 1 h 34"/>
                <a:gd name="T4" fmla="*/ 1 w 14"/>
                <a:gd name="T5" fmla="*/ 0 h 34"/>
                <a:gd name="T6" fmla="*/ 1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34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4" name="Freeform 6359"/>
            <p:cNvSpPr>
              <a:spLocks/>
            </p:cNvSpPr>
            <p:nvPr/>
          </p:nvSpPr>
          <p:spPr bwMode="auto">
            <a:xfrm>
              <a:off x="4019" y="2377"/>
              <a:ext cx="7" cy="17"/>
            </a:xfrm>
            <a:custGeom>
              <a:avLst/>
              <a:gdLst>
                <a:gd name="T0" fmla="*/ 0 w 14"/>
                <a:gd name="T1" fmla="*/ 1 h 34"/>
                <a:gd name="T2" fmla="*/ 0 w 14"/>
                <a:gd name="T3" fmla="*/ 1 h 34"/>
                <a:gd name="T4" fmla="*/ 1 w 14"/>
                <a:gd name="T5" fmla="*/ 0 h 34"/>
                <a:gd name="T6" fmla="*/ 1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34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5" name="Freeform 6360"/>
            <p:cNvSpPr>
              <a:spLocks/>
            </p:cNvSpPr>
            <p:nvPr/>
          </p:nvSpPr>
          <p:spPr bwMode="auto">
            <a:xfrm>
              <a:off x="4040" y="2365"/>
              <a:ext cx="7" cy="17"/>
            </a:xfrm>
            <a:custGeom>
              <a:avLst/>
              <a:gdLst>
                <a:gd name="T0" fmla="*/ 0 w 15"/>
                <a:gd name="T1" fmla="*/ 0 h 35"/>
                <a:gd name="T2" fmla="*/ 0 w 15"/>
                <a:gd name="T3" fmla="*/ 0 h 35"/>
                <a:gd name="T4" fmla="*/ 0 w 15"/>
                <a:gd name="T5" fmla="*/ 0 h 35"/>
                <a:gd name="T6" fmla="*/ 0 w 15"/>
                <a:gd name="T7" fmla="*/ 0 h 35"/>
                <a:gd name="T8" fmla="*/ 0 w 1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5"/>
                <a:gd name="T17" fmla="*/ 15 w 1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5">
                  <a:moveTo>
                    <a:pt x="0" y="35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15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6" name="Freeform 6361"/>
            <p:cNvSpPr>
              <a:spLocks/>
            </p:cNvSpPr>
            <p:nvPr/>
          </p:nvSpPr>
          <p:spPr bwMode="auto">
            <a:xfrm>
              <a:off x="4024" y="2421"/>
              <a:ext cx="81" cy="31"/>
            </a:xfrm>
            <a:custGeom>
              <a:avLst/>
              <a:gdLst>
                <a:gd name="T0" fmla="*/ 0 w 162"/>
                <a:gd name="T1" fmla="*/ 1 h 61"/>
                <a:gd name="T2" fmla="*/ 1 w 162"/>
                <a:gd name="T3" fmla="*/ 1 h 61"/>
                <a:gd name="T4" fmla="*/ 1 w 162"/>
                <a:gd name="T5" fmla="*/ 1 h 61"/>
                <a:gd name="T6" fmla="*/ 1 w 16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61"/>
                <a:gd name="T14" fmla="*/ 162 w 16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61">
                  <a:moveTo>
                    <a:pt x="0" y="16"/>
                  </a:moveTo>
                  <a:lnTo>
                    <a:pt x="76" y="61"/>
                  </a:lnTo>
                  <a:lnTo>
                    <a:pt x="162" y="11"/>
                  </a:lnTo>
                  <a:lnTo>
                    <a:pt x="144" y="0"/>
                  </a:lnTo>
                </a:path>
              </a:pathLst>
            </a:custGeom>
            <a:noFill/>
            <a:ln w="1588">
              <a:solidFill>
                <a:srgbClr val="0700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7" name="Freeform 6362"/>
            <p:cNvSpPr>
              <a:spLocks/>
            </p:cNvSpPr>
            <p:nvPr/>
          </p:nvSpPr>
          <p:spPr bwMode="auto">
            <a:xfrm>
              <a:off x="4523" y="3130"/>
              <a:ext cx="31" cy="49"/>
            </a:xfrm>
            <a:custGeom>
              <a:avLst/>
              <a:gdLst>
                <a:gd name="T0" fmla="*/ 1 w 61"/>
                <a:gd name="T1" fmla="*/ 1 h 97"/>
                <a:gd name="T2" fmla="*/ 1 w 61"/>
                <a:gd name="T3" fmla="*/ 1 h 97"/>
                <a:gd name="T4" fmla="*/ 1 w 61"/>
                <a:gd name="T5" fmla="*/ 1 h 97"/>
                <a:gd name="T6" fmla="*/ 0 w 61"/>
                <a:gd name="T7" fmla="*/ 1 h 97"/>
                <a:gd name="T8" fmla="*/ 0 w 61"/>
                <a:gd name="T9" fmla="*/ 1 h 97"/>
                <a:gd name="T10" fmla="*/ 1 w 61"/>
                <a:gd name="T11" fmla="*/ 1 h 97"/>
                <a:gd name="T12" fmla="*/ 1 w 61"/>
                <a:gd name="T13" fmla="*/ 1 h 97"/>
                <a:gd name="T14" fmla="*/ 1 w 61"/>
                <a:gd name="T15" fmla="*/ 1 h 97"/>
                <a:gd name="T16" fmla="*/ 1 w 61"/>
                <a:gd name="T17" fmla="*/ 1 h 97"/>
                <a:gd name="T18" fmla="*/ 1 w 61"/>
                <a:gd name="T19" fmla="*/ 1 h 97"/>
                <a:gd name="T20" fmla="*/ 1 w 61"/>
                <a:gd name="T21" fmla="*/ 1 h 97"/>
                <a:gd name="T22" fmla="*/ 1 w 61"/>
                <a:gd name="T23" fmla="*/ 1 h 97"/>
                <a:gd name="T24" fmla="*/ 1 w 61"/>
                <a:gd name="T25" fmla="*/ 1 h 97"/>
                <a:gd name="T26" fmla="*/ 1 w 61"/>
                <a:gd name="T27" fmla="*/ 1 h 97"/>
                <a:gd name="T28" fmla="*/ 1 w 61"/>
                <a:gd name="T29" fmla="*/ 1 h 97"/>
                <a:gd name="T30" fmla="*/ 1 w 61"/>
                <a:gd name="T31" fmla="*/ 1 h 97"/>
                <a:gd name="T32" fmla="*/ 1 w 61"/>
                <a:gd name="T33" fmla="*/ 1 h 97"/>
                <a:gd name="T34" fmla="*/ 1 w 61"/>
                <a:gd name="T35" fmla="*/ 0 h 97"/>
                <a:gd name="T36" fmla="*/ 1 w 61"/>
                <a:gd name="T37" fmla="*/ 1 h 97"/>
                <a:gd name="T38" fmla="*/ 1 w 61"/>
                <a:gd name="T39" fmla="*/ 1 h 97"/>
                <a:gd name="T40" fmla="*/ 1 w 61"/>
                <a:gd name="T41" fmla="*/ 1 h 97"/>
                <a:gd name="T42" fmla="*/ 1 w 61"/>
                <a:gd name="T43" fmla="*/ 1 h 97"/>
                <a:gd name="T44" fmla="*/ 1 w 61"/>
                <a:gd name="T45" fmla="*/ 1 h 97"/>
                <a:gd name="T46" fmla="*/ 1 w 61"/>
                <a:gd name="T47" fmla="*/ 1 h 97"/>
                <a:gd name="T48" fmla="*/ 1 w 61"/>
                <a:gd name="T49" fmla="*/ 1 h 97"/>
                <a:gd name="T50" fmla="*/ 1 w 61"/>
                <a:gd name="T51" fmla="*/ 1 h 97"/>
                <a:gd name="T52" fmla="*/ 1 w 61"/>
                <a:gd name="T53" fmla="*/ 1 h 97"/>
                <a:gd name="T54" fmla="*/ 1 w 61"/>
                <a:gd name="T55" fmla="*/ 1 h 97"/>
                <a:gd name="T56" fmla="*/ 1 w 61"/>
                <a:gd name="T57" fmla="*/ 1 h 97"/>
                <a:gd name="T58" fmla="*/ 1 w 61"/>
                <a:gd name="T59" fmla="*/ 1 h 97"/>
                <a:gd name="T60" fmla="*/ 1 w 61"/>
                <a:gd name="T61" fmla="*/ 1 h 97"/>
                <a:gd name="T62" fmla="*/ 1 w 61"/>
                <a:gd name="T63" fmla="*/ 1 h 97"/>
                <a:gd name="T64" fmla="*/ 1 w 61"/>
                <a:gd name="T65" fmla="*/ 1 h 97"/>
                <a:gd name="T66" fmla="*/ 1 w 61"/>
                <a:gd name="T67" fmla="*/ 1 h 97"/>
                <a:gd name="T68" fmla="*/ 1 w 61"/>
                <a:gd name="T69" fmla="*/ 1 h 97"/>
                <a:gd name="T70" fmla="*/ 1 w 61"/>
                <a:gd name="T71" fmla="*/ 1 h 97"/>
                <a:gd name="T72" fmla="*/ 1 w 61"/>
                <a:gd name="T73" fmla="*/ 1 h 97"/>
                <a:gd name="T74" fmla="*/ 1 w 61"/>
                <a:gd name="T75" fmla="*/ 1 h 97"/>
                <a:gd name="T76" fmla="*/ 1 w 61"/>
                <a:gd name="T77" fmla="*/ 1 h 97"/>
                <a:gd name="T78" fmla="*/ 1 w 61"/>
                <a:gd name="T79" fmla="*/ 1 h 97"/>
                <a:gd name="T80" fmla="*/ 1 w 61"/>
                <a:gd name="T81" fmla="*/ 1 h 97"/>
                <a:gd name="T82" fmla="*/ 1 w 61"/>
                <a:gd name="T83" fmla="*/ 1 h 97"/>
                <a:gd name="T84" fmla="*/ 1 w 61"/>
                <a:gd name="T85" fmla="*/ 1 h 97"/>
                <a:gd name="T86" fmla="*/ 1 w 61"/>
                <a:gd name="T87" fmla="*/ 1 h 97"/>
                <a:gd name="T88" fmla="*/ 1 w 61"/>
                <a:gd name="T89" fmla="*/ 1 h 97"/>
                <a:gd name="T90" fmla="*/ 1 w 61"/>
                <a:gd name="T91" fmla="*/ 1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97"/>
                <a:gd name="T140" fmla="*/ 61 w 61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97">
                  <a:moveTo>
                    <a:pt x="13" y="93"/>
                  </a:moveTo>
                  <a:lnTo>
                    <a:pt x="9" y="93"/>
                  </a:lnTo>
                  <a:lnTo>
                    <a:pt x="5" y="91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4" y="73"/>
                  </a:lnTo>
                  <a:lnTo>
                    <a:pt x="4" y="64"/>
                  </a:lnTo>
                  <a:lnTo>
                    <a:pt x="5" y="55"/>
                  </a:lnTo>
                  <a:lnTo>
                    <a:pt x="4" y="41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4" y="18"/>
                  </a:lnTo>
                  <a:lnTo>
                    <a:pt x="5" y="12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52" y="7"/>
                  </a:lnTo>
                  <a:lnTo>
                    <a:pt x="56" y="9"/>
                  </a:lnTo>
                  <a:lnTo>
                    <a:pt x="59" y="12"/>
                  </a:lnTo>
                  <a:lnTo>
                    <a:pt x="61" y="16"/>
                  </a:lnTo>
                  <a:lnTo>
                    <a:pt x="61" y="21"/>
                  </a:lnTo>
                  <a:lnTo>
                    <a:pt x="59" y="32"/>
                  </a:lnTo>
                  <a:lnTo>
                    <a:pt x="58" y="43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0" y="61"/>
                  </a:lnTo>
                  <a:lnTo>
                    <a:pt x="49" y="61"/>
                  </a:lnTo>
                  <a:lnTo>
                    <a:pt x="50" y="72"/>
                  </a:lnTo>
                  <a:lnTo>
                    <a:pt x="50" y="81"/>
                  </a:lnTo>
                  <a:lnTo>
                    <a:pt x="50" y="93"/>
                  </a:lnTo>
                  <a:lnTo>
                    <a:pt x="47" y="95"/>
                  </a:lnTo>
                  <a:lnTo>
                    <a:pt x="40" y="97"/>
                  </a:lnTo>
                  <a:lnTo>
                    <a:pt x="34" y="97"/>
                  </a:lnTo>
                  <a:lnTo>
                    <a:pt x="31" y="97"/>
                  </a:lnTo>
                  <a:lnTo>
                    <a:pt x="25" y="97"/>
                  </a:lnTo>
                  <a:lnTo>
                    <a:pt x="22" y="95"/>
                  </a:lnTo>
                  <a:lnTo>
                    <a:pt x="18" y="90"/>
                  </a:lnTo>
                  <a:lnTo>
                    <a:pt x="16" y="84"/>
                  </a:lnTo>
                  <a:lnTo>
                    <a:pt x="16" y="90"/>
                  </a:lnTo>
                  <a:lnTo>
                    <a:pt x="14" y="91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8" name="Freeform 6363"/>
            <p:cNvSpPr>
              <a:spLocks/>
            </p:cNvSpPr>
            <p:nvPr/>
          </p:nvSpPr>
          <p:spPr bwMode="auto">
            <a:xfrm>
              <a:off x="4531" y="3117"/>
              <a:ext cx="11" cy="16"/>
            </a:xfrm>
            <a:custGeom>
              <a:avLst/>
              <a:gdLst>
                <a:gd name="T0" fmla="*/ 1 w 22"/>
                <a:gd name="T1" fmla="*/ 1 h 32"/>
                <a:gd name="T2" fmla="*/ 1 w 22"/>
                <a:gd name="T3" fmla="*/ 1 h 32"/>
                <a:gd name="T4" fmla="*/ 1 w 22"/>
                <a:gd name="T5" fmla="*/ 1 h 32"/>
                <a:gd name="T6" fmla="*/ 1 w 22"/>
                <a:gd name="T7" fmla="*/ 1 h 32"/>
                <a:gd name="T8" fmla="*/ 1 w 22"/>
                <a:gd name="T9" fmla="*/ 1 h 32"/>
                <a:gd name="T10" fmla="*/ 1 w 22"/>
                <a:gd name="T11" fmla="*/ 1 h 32"/>
                <a:gd name="T12" fmla="*/ 1 w 22"/>
                <a:gd name="T13" fmla="*/ 1 h 32"/>
                <a:gd name="T14" fmla="*/ 1 w 22"/>
                <a:gd name="T15" fmla="*/ 1 h 32"/>
                <a:gd name="T16" fmla="*/ 1 w 22"/>
                <a:gd name="T17" fmla="*/ 1 h 32"/>
                <a:gd name="T18" fmla="*/ 1 w 22"/>
                <a:gd name="T19" fmla="*/ 1 h 32"/>
                <a:gd name="T20" fmla="*/ 1 w 22"/>
                <a:gd name="T21" fmla="*/ 1 h 32"/>
                <a:gd name="T22" fmla="*/ 1 w 22"/>
                <a:gd name="T23" fmla="*/ 0 h 32"/>
                <a:gd name="T24" fmla="*/ 1 w 22"/>
                <a:gd name="T25" fmla="*/ 0 h 32"/>
                <a:gd name="T26" fmla="*/ 1 w 22"/>
                <a:gd name="T27" fmla="*/ 0 h 32"/>
                <a:gd name="T28" fmla="*/ 1 w 22"/>
                <a:gd name="T29" fmla="*/ 1 h 32"/>
                <a:gd name="T30" fmla="*/ 1 w 22"/>
                <a:gd name="T31" fmla="*/ 1 h 32"/>
                <a:gd name="T32" fmla="*/ 0 w 22"/>
                <a:gd name="T33" fmla="*/ 1 h 32"/>
                <a:gd name="T34" fmla="*/ 0 w 22"/>
                <a:gd name="T35" fmla="*/ 1 h 32"/>
                <a:gd name="T36" fmla="*/ 0 w 22"/>
                <a:gd name="T37" fmla="*/ 1 h 32"/>
                <a:gd name="T38" fmla="*/ 1 w 22"/>
                <a:gd name="T39" fmla="*/ 1 h 32"/>
                <a:gd name="T40" fmla="*/ 1 w 22"/>
                <a:gd name="T41" fmla="*/ 1 h 32"/>
                <a:gd name="T42" fmla="*/ 1 w 22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32"/>
                <a:gd name="T68" fmla="*/ 22 w 22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32">
                  <a:moveTo>
                    <a:pt x="6" y="32"/>
                  </a:moveTo>
                  <a:lnTo>
                    <a:pt x="9" y="32"/>
                  </a:lnTo>
                  <a:lnTo>
                    <a:pt x="13" y="32"/>
                  </a:lnTo>
                  <a:lnTo>
                    <a:pt x="16" y="30"/>
                  </a:lnTo>
                  <a:lnTo>
                    <a:pt x="20" y="27"/>
                  </a:lnTo>
                  <a:lnTo>
                    <a:pt x="20" y="19"/>
                  </a:lnTo>
                  <a:lnTo>
                    <a:pt x="22" y="14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59" name="Freeform 6364"/>
            <p:cNvSpPr>
              <a:spLocks/>
            </p:cNvSpPr>
            <p:nvPr/>
          </p:nvSpPr>
          <p:spPr bwMode="auto">
            <a:xfrm>
              <a:off x="4539" y="3120"/>
              <a:ext cx="4" cy="5"/>
            </a:xfrm>
            <a:custGeom>
              <a:avLst/>
              <a:gdLst>
                <a:gd name="T0" fmla="*/ 0 w 8"/>
                <a:gd name="T1" fmla="*/ 0 h 11"/>
                <a:gd name="T2" fmla="*/ 1 w 8"/>
                <a:gd name="T3" fmla="*/ 0 h 11"/>
                <a:gd name="T4" fmla="*/ 0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1 w 8"/>
                <a:gd name="T11" fmla="*/ 0 h 11"/>
                <a:gd name="T12" fmla="*/ 1 w 8"/>
                <a:gd name="T13" fmla="*/ 0 h 11"/>
                <a:gd name="T14" fmla="*/ 1 w 8"/>
                <a:gd name="T15" fmla="*/ 0 h 11"/>
                <a:gd name="T16" fmla="*/ 1 w 8"/>
                <a:gd name="T17" fmla="*/ 0 h 11"/>
                <a:gd name="T18" fmla="*/ 1 w 8"/>
                <a:gd name="T19" fmla="*/ 0 h 11"/>
                <a:gd name="T20" fmla="*/ 1 w 8"/>
                <a:gd name="T21" fmla="*/ 0 h 11"/>
                <a:gd name="T22" fmla="*/ 1 w 8"/>
                <a:gd name="T23" fmla="*/ 0 h 11"/>
                <a:gd name="T24" fmla="*/ 1 w 8"/>
                <a:gd name="T25" fmla="*/ 0 h 11"/>
                <a:gd name="T26" fmla="*/ 1 w 8"/>
                <a:gd name="T27" fmla="*/ 0 h 11"/>
                <a:gd name="T28" fmla="*/ 1 w 8"/>
                <a:gd name="T29" fmla="*/ 0 h 11"/>
                <a:gd name="T30" fmla="*/ 1 w 8"/>
                <a:gd name="T31" fmla="*/ 0 h 11"/>
                <a:gd name="T32" fmla="*/ 0 w 8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1"/>
                <a:gd name="T53" fmla="*/ 8 w 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1">
                  <a:moveTo>
                    <a:pt x="0" y="11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0" name="Freeform 6365"/>
            <p:cNvSpPr>
              <a:spLocks/>
            </p:cNvSpPr>
            <p:nvPr/>
          </p:nvSpPr>
          <p:spPr bwMode="auto">
            <a:xfrm>
              <a:off x="4537" y="3228"/>
              <a:ext cx="14" cy="2"/>
            </a:xfrm>
            <a:custGeom>
              <a:avLst/>
              <a:gdLst>
                <a:gd name="T0" fmla="*/ 0 w 29"/>
                <a:gd name="T1" fmla="*/ 0 h 5"/>
                <a:gd name="T2" fmla="*/ 0 w 29"/>
                <a:gd name="T3" fmla="*/ 0 h 5"/>
                <a:gd name="T4" fmla="*/ 0 w 29"/>
                <a:gd name="T5" fmla="*/ 0 h 5"/>
                <a:gd name="T6" fmla="*/ 0 w 29"/>
                <a:gd name="T7" fmla="*/ 0 h 5"/>
                <a:gd name="T8" fmla="*/ 0 w 29"/>
                <a:gd name="T9" fmla="*/ 0 h 5"/>
                <a:gd name="T10" fmla="*/ 0 w 29"/>
                <a:gd name="T11" fmla="*/ 0 h 5"/>
                <a:gd name="T12" fmla="*/ 0 w 29"/>
                <a:gd name="T13" fmla="*/ 0 h 5"/>
                <a:gd name="T14" fmla="*/ 0 w 29"/>
                <a:gd name="T15" fmla="*/ 0 h 5"/>
                <a:gd name="T16" fmla="*/ 0 w 29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5"/>
                <a:gd name="T29" fmla="*/ 29 w 29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5">
                  <a:moveTo>
                    <a:pt x="29" y="0"/>
                  </a:moveTo>
                  <a:lnTo>
                    <a:pt x="27" y="0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1" name="Freeform 6366"/>
            <p:cNvSpPr>
              <a:spLocks/>
            </p:cNvSpPr>
            <p:nvPr/>
          </p:nvSpPr>
          <p:spPr bwMode="auto">
            <a:xfrm>
              <a:off x="4513" y="3228"/>
              <a:ext cx="14" cy="2"/>
            </a:xfrm>
            <a:custGeom>
              <a:avLst/>
              <a:gdLst>
                <a:gd name="T0" fmla="*/ 1 w 27"/>
                <a:gd name="T1" fmla="*/ 0 h 5"/>
                <a:gd name="T2" fmla="*/ 1 w 27"/>
                <a:gd name="T3" fmla="*/ 0 h 5"/>
                <a:gd name="T4" fmla="*/ 1 w 27"/>
                <a:gd name="T5" fmla="*/ 0 h 5"/>
                <a:gd name="T6" fmla="*/ 1 w 27"/>
                <a:gd name="T7" fmla="*/ 0 h 5"/>
                <a:gd name="T8" fmla="*/ 1 w 27"/>
                <a:gd name="T9" fmla="*/ 0 h 5"/>
                <a:gd name="T10" fmla="*/ 0 w 27"/>
                <a:gd name="T11" fmla="*/ 0 h 5"/>
                <a:gd name="T12" fmla="*/ 1 w 27"/>
                <a:gd name="T13" fmla="*/ 0 h 5"/>
                <a:gd name="T14" fmla="*/ 1 w 27"/>
                <a:gd name="T15" fmla="*/ 0 h 5"/>
                <a:gd name="T16" fmla="*/ 1 w 27"/>
                <a:gd name="T17" fmla="*/ 0 h 5"/>
                <a:gd name="T18" fmla="*/ 1 w 2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5"/>
                <a:gd name="T32" fmla="*/ 27 w 2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5">
                  <a:moveTo>
                    <a:pt x="27" y="2"/>
                  </a:moveTo>
                  <a:lnTo>
                    <a:pt x="24" y="2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2" name="Freeform 6367"/>
            <p:cNvSpPr>
              <a:spLocks/>
            </p:cNvSpPr>
            <p:nvPr/>
          </p:nvSpPr>
          <p:spPr bwMode="auto">
            <a:xfrm>
              <a:off x="4600" y="3189"/>
              <a:ext cx="31" cy="10"/>
            </a:xfrm>
            <a:custGeom>
              <a:avLst/>
              <a:gdLst>
                <a:gd name="T0" fmla="*/ 0 w 63"/>
                <a:gd name="T1" fmla="*/ 1 h 19"/>
                <a:gd name="T2" fmla="*/ 0 w 63"/>
                <a:gd name="T3" fmla="*/ 1 h 19"/>
                <a:gd name="T4" fmla="*/ 0 w 63"/>
                <a:gd name="T5" fmla="*/ 0 h 19"/>
                <a:gd name="T6" fmla="*/ 0 w 63"/>
                <a:gd name="T7" fmla="*/ 1 h 19"/>
                <a:gd name="T8" fmla="*/ 0 w 63"/>
                <a:gd name="T9" fmla="*/ 1 h 19"/>
                <a:gd name="T10" fmla="*/ 0 w 63"/>
                <a:gd name="T11" fmla="*/ 1 h 19"/>
                <a:gd name="T12" fmla="*/ 0 w 63"/>
                <a:gd name="T13" fmla="*/ 1 h 19"/>
                <a:gd name="T14" fmla="*/ 0 w 63"/>
                <a:gd name="T15" fmla="*/ 1 h 19"/>
                <a:gd name="T16" fmla="*/ 0 w 63"/>
                <a:gd name="T17" fmla="*/ 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9"/>
                <a:gd name="T29" fmla="*/ 63 w 6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9">
                  <a:moveTo>
                    <a:pt x="23" y="14"/>
                  </a:moveTo>
                  <a:lnTo>
                    <a:pt x="47" y="5"/>
                  </a:lnTo>
                  <a:lnTo>
                    <a:pt x="63" y="0"/>
                  </a:lnTo>
                  <a:lnTo>
                    <a:pt x="36" y="7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3" name="Freeform 6368"/>
            <p:cNvSpPr>
              <a:spLocks/>
            </p:cNvSpPr>
            <p:nvPr/>
          </p:nvSpPr>
          <p:spPr bwMode="auto">
            <a:xfrm>
              <a:off x="4582" y="3188"/>
              <a:ext cx="69" cy="22"/>
            </a:xfrm>
            <a:custGeom>
              <a:avLst/>
              <a:gdLst>
                <a:gd name="T0" fmla="*/ 1 w 137"/>
                <a:gd name="T1" fmla="*/ 1 h 43"/>
                <a:gd name="T2" fmla="*/ 1 w 137"/>
                <a:gd name="T3" fmla="*/ 1 h 43"/>
                <a:gd name="T4" fmla="*/ 1 w 137"/>
                <a:gd name="T5" fmla="*/ 1 h 43"/>
                <a:gd name="T6" fmla="*/ 0 w 137"/>
                <a:gd name="T7" fmla="*/ 1 h 43"/>
                <a:gd name="T8" fmla="*/ 1 w 137"/>
                <a:gd name="T9" fmla="*/ 1 h 43"/>
                <a:gd name="T10" fmla="*/ 1 w 137"/>
                <a:gd name="T11" fmla="*/ 1 h 43"/>
                <a:gd name="T12" fmla="*/ 1 w 137"/>
                <a:gd name="T13" fmla="*/ 1 h 43"/>
                <a:gd name="T14" fmla="*/ 1 w 137"/>
                <a:gd name="T15" fmla="*/ 1 h 43"/>
                <a:gd name="T16" fmla="*/ 1 w 137"/>
                <a:gd name="T17" fmla="*/ 1 h 43"/>
                <a:gd name="T18" fmla="*/ 1 w 137"/>
                <a:gd name="T19" fmla="*/ 1 h 43"/>
                <a:gd name="T20" fmla="*/ 1 w 137"/>
                <a:gd name="T21" fmla="*/ 1 h 43"/>
                <a:gd name="T22" fmla="*/ 1 w 137"/>
                <a:gd name="T23" fmla="*/ 1 h 43"/>
                <a:gd name="T24" fmla="*/ 1 w 137"/>
                <a:gd name="T25" fmla="*/ 1 h 43"/>
                <a:gd name="T26" fmla="*/ 1 w 137"/>
                <a:gd name="T27" fmla="*/ 1 h 43"/>
                <a:gd name="T28" fmla="*/ 1 w 137"/>
                <a:gd name="T29" fmla="*/ 0 h 43"/>
                <a:gd name="T30" fmla="*/ 1 w 137"/>
                <a:gd name="T31" fmla="*/ 1 h 43"/>
                <a:gd name="T32" fmla="*/ 2 w 137"/>
                <a:gd name="T33" fmla="*/ 1 h 43"/>
                <a:gd name="T34" fmla="*/ 2 w 137"/>
                <a:gd name="T35" fmla="*/ 1 h 43"/>
                <a:gd name="T36" fmla="*/ 2 w 137"/>
                <a:gd name="T37" fmla="*/ 1 h 43"/>
                <a:gd name="T38" fmla="*/ 2 w 137"/>
                <a:gd name="T39" fmla="*/ 1 h 43"/>
                <a:gd name="T40" fmla="*/ 1 w 137"/>
                <a:gd name="T41" fmla="*/ 1 h 43"/>
                <a:gd name="T42" fmla="*/ 1 w 137"/>
                <a:gd name="T43" fmla="*/ 1 h 43"/>
                <a:gd name="T44" fmla="*/ 1 w 137"/>
                <a:gd name="T45" fmla="*/ 1 h 43"/>
                <a:gd name="T46" fmla="*/ 1 w 137"/>
                <a:gd name="T47" fmla="*/ 1 h 43"/>
                <a:gd name="T48" fmla="*/ 1 w 137"/>
                <a:gd name="T49" fmla="*/ 1 h 43"/>
                <a:gd name="T50" fmla="*/ 1 w 137"/>
                <a:gd name="T51" fmla="*/ 1 h 43"/>
                <a:gd name="T52" fmla="*/ 1 w 137"/>
                <a:gd name="T53" fmla="*/ 1 h 43"/>
                <a:gd name="T54" fmla="*/ 1 w 137"/>
                <a:gd name="T55" fmla="*/ 1 h 43"/>
                <a:gd name="T56" fmla="*/ 1 w 137"/>
                <a:gd name="T57" fmla="*/ 1 h 43"/>
                <a:gd name="T58" fmla="*/ 1 w 137"/>
                <a:gd name="T59" fmla="*/ 1 h 43"/>
                <a:gd name="T60" fmla="*/ 1 w 137"/>
                <a:gd name="T61" fmla="*/ 1 h 43"/>
                <a:gd name="T62" fmla="*/ 1 w 137"/>
                <a:gd name="T63" fmla="*/ 1 h 43"/>
                <a:gd name="T64" fmla="*/ 1 w 137"/>
                <a:gd name="T65" fmla="*/ 1 h 43"/>
                <a:gd name="T66" fmla="*/ 1 w 137"/>
                <a:gd name="T67" fmla="*/ 1 h 43"/>
                <a:gd name="T68" fmla="*/ 1 w 137"/>
                <a:gd name="T69" fmla="*/ 1 h 43"/>
                <a:gd name="T70" fmla="*/ 1 w 137"/>
                <a:gd name="T71" fmla="*/ 1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7"/>
                <a:gd name="T109" fmla="*/ 0 h 43"/>
                <a:gd name="T110" fmla="*/ 137 w 137"/>
                <a:gd name="T111" fmla="*/ 43 h 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7" h="43">
                  <a:moveTo>
                    <a:pt x="7" y="39"/>
                  </a:moveTo>
                  <a:lnTo>
                    <a:pt x="5" y="39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0" y="30"/>
                  </a:lnTo>
                  <a:lnTo>
                    <a:pt x="29" y="27"/>
                  </a:lnTo>
                  <a:lnTo>
                    <a:pt x="39" y="23"/>
                  </a:lnTo>
                  <a:lnTo>
                    <a:pt x="52" y="18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4" y="5"/>
                  </a:lnTo>
                  <a:lnTo>
                    <a:pt x="97" y="2"/>
                  </a:lnTo>
                  <a:lnTo>
                    <a:pt x="108" y="2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19" y="12"/>
                  </a:lnTo>
                  <a:lnTo>
                    <a:pt x="86" y="23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68" y="30"/>
                  </a:lnTo>
                  <a:lnTo>
                    <a:pt x="47" y="38"/>
                  </a:lnTo>
                  <a:lnTo>
                    <a:pt x="41" y="39"/>
                  </a:lnTo>
                  <a:lnTo>
                    <a:pt x="29" y="41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4" name="Freeform 6369"/>
            <p:cNvSpPr>
              <a:spLocks/>
            </p:cNvSpPr>
            <p:nvPr/>
          </p:nvSpPr>
          <p:spPr bwMode="auto">
            <a:xfrm>
              <a:off x="4636" y="3183"/>
              <a:ext cx="22" cy="7"/>
            </a:xfrm>
            <a:custGeom>
              <a:avLst/>
              <a:gdLst>
                <a:gd name="T0" fmla="*/ 0 w 45"/>
                <a:gd name="T1" fmla="*/ 1 h 14"/>
                <a:gd name="T2" fmla="*/ 0 w 45"/>
                <a:gd name="T3" fmla="*/ 1 h 14"/>
                <a:gd name="T4" fmla="*/ 0 w 45"/>
                <a:gd name="T5" fmla="*/ 1 h 14"/>
                <a:gd name="T6" fmla="*/ 0 w 45"/>
                <a:gd name="T7" fmla="*/ 1 h 14"/>
                <a:gd name="T8" fmla="*/ 0 w 45"/>
                <a:gd name="T9" fmla="*/ 1 h 14"/>
                <a:gd name="T10" fmla="*/ 0 w 45"/>
                <a:gd name="T11" fmla="*/ 1 h 14"/>
                <a:gd name="T12" fmla="*/ 0 w 45"/>
                <a:gd name="T13" fmla="*/ 1 h 14"/>
                <a:gd name="T14" fmla="*/ 0 w 45"/>
                <a:gd name="T15" fmla="*/ 1 h 14"/>
                <a:gd name="T16" fmla="*/ 0 w 45"/>
                <a:gd name="T17" fmla="*/ 0 h 14"/>
                <a:gd name="T18" fmla="*/ 0 w 45"/>
                <a:gd name="T19" fmla="*/ 0 h 14"/>
                <a:gd name="T20" fmla="*/ 0 w 45"/>
                <a:gd name="T21" fmla="*/ 0 h 14"/>
                <a:gd name="T22" fmla="*/ 0 w 45"/>
                <a:gd name="T23" fmla="*/ 1 h 14"/>
                <a:gd name="T24" fmla="*/ 0 w 45"/>
                <a:gd name="T25" fmla="*/ 1 h 14"/>
                <a:gd name="T26" fmla="*/ 0 w 45"/>
                <a:gd name="T27" fmla="*/ 1 h 14"/>
                <a:gd name="T28" fmla="*/ 0 w 45"/>
                <a:gd name="T29" fmla="*/ 1 h 14"/>
                <a:gd name="T30" fmla="*/ 0 w 4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14"/>
                <a:gd name="T50" fmla="*/ 45 w 4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14">
                  <a:moveTo>
                    <a:pt x="2" y="13"/>
                  </a:moveTo>
                  <a:lnTo>
                    <a:pt x="4" y="14"/>
                  </a:lnTo>
                  <a:lnTo>
                    <a:pt x="20" y="11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4" y="5"/>
                  </a:lnTo>
                  <a:lnTo>
                    <a:pt x="7" y="9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5" name="Freeform 6370"/>
            <p:cNvSpPr>
              <a:spLocks/>
            </p:cNvSpPr>
            <p:nvPr/>
          </p:nvSpPr>
          <p:spPr bwMode="auto">
            <a:xfrm>
              <a:off x="4641" y="3185"/>
              <a:ext cx="4" cy="2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1 h 4"/>
                <a:gd name="T4" fmla="*/ 0 w 9"/>
                <a:gd name="T5" fmla="*/ 0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9" y="0"/>
                  </a:move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6" name="Freeform 6371"/>
            <p:cNvSpPr>
              <a:spLocks/>
            </p:cNvSpPr>
            <p:nvPr/>
          </p:nvSpPr>
          <p:spPr bwMode="auto">
            <a:xfrm>
              <a:off x="4650" y="3183"/>
              <a:ext cx="7" cy="3"/>
            </a:xfrm>
            <a:custGeom>
              <a:avLst/>
              <a:gdLst>
                <a:gd name="T0" fmla="*/ 0 w 14"/>
                <a:gd name="T1" fmla="*/ 1 h 5"/>
                <a:gd name="T2" fmla="*/ 1 w 14"/>
                <a:gd name="T3" fmla="*/ 1 h 5"/>
                <a:gd name="T4" fmla="*/ 1 w 14"/>
                <a:gd name="T5" fmla="*/ 1 h 5"/>
                <a:gd name="T6" fmla="*/ 1 w 14"/>
                <a:gd name="T7" fmla="*/ 1 h 5"/>
                <a:gd name="T8" fmla="*/ 1 w 14"/>
                <a:gd name="T9" fmla="*/ 1 h 5"/>
                <a:gd name="T10" fmla="*/ 1 w 14"/>
                <a:gd name="T11" fmla="*/ 0 h 5"/>
                <a:gd name="T12" fmla="*/ 1 w 14"/>
                <a:gd name="T13" fmla="*/ 1 h 5"/>
                <a:gd name="T14" fmla="*/ 1 w 14"/>
                <a:gd name="T15" fmla="*/ 1 h 5"/>
                <a:gd name="T16" fmla="*/ 1 w 14"/>
                <a:gd name="T17" fmla="*/ 1 h 5"/>
                <a:gd name="T18" fmla="*/ 0 w 14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0" y="5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7" name="Freeform 6372"/>
            <p:cNvSpPr>
              <a:spLocks/>
            </p:cNvSpPr>
            <p:nvPr/>
          </p:nvSpPr>
          <p:spPr bwMode="auto">
            <a:xfrm>
              <a:off x="4628" y="3188"/>
              <a:ext cx="10" cy="3"/>
            </a:xfrm>
            <a:custGeom>
              <a:avLst/>
              <a:gdLst>
                <a:gd name="T0" fmla="*/ 1 w 19"/>
                <a:gd name="T1" fmla="*/ 1 h 5"/>
                <a:gd name="T2" fmla="*/ 1 w 19"/>
                <a:gd name="T3" fmla="*/ 1 h 5"/>
                <a:gd name="T4" fmla="*/ 1 w 19"/>
                <a:gd name="T5" fmla="*/ 1 h 5"/>
                <a:gd name="T6" fmla="*/ 1 w 19"/>
                <a:gd name="T7" fmla="*/ 1 h 5"/>
                <a:gd name="T8" fmla="*/ 1 w 19"/>
                <a:gd name="T9" fmla="*/ 0 h 5"/>
                <a:gd name="T10" fmla="*/ 1 w 19"/>
                <a:gd name="T11" fmla="*/ 1 h 5"/>
                <a:gd name="T12" fmla="*/ 0 w 19"/>
                <a:gd name="T13" fmla="*/ 1 h 5"/>
                <a:gd name="T14" fmla="*/ 1 w 19"/>
                <a:gd name="T15" fmla="*/ 1 h 5"/>
                <a:gd name="T16" fmla="*/ 1 w 19"/>
                <a:gd name="T17" fmla="*/ 1 h 5"/>
                <a:gd name="T18" fmla="*/ 1 w 19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5"/>
                <a:gd name="T32" fmla="*/ 19 w 1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5">
                  <a:moveTo>
                    <a:pt x="5" y="5"/>
                  </a:moveTo>
                  <a:lnTo>
                    <a:pt x="9" y="5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8" name="Freeform 6373"/>
            <p:cNvSpPr>
              <a:spLocks/>
            </p:cNvSpPr>
            <p:nvPr/>
          </p:nvSpPr>
          <p:spPr bwMode="auto">
            <a:xfrm>
              <a:off x="4601" y="3197"/>
              <a:ext cx="9" cy="2"/>
            </a:xfrm>
            <a:custGeom>
              <a:avLst/>
              <a:gdLst>
                <a:gd name="T0" fmla="*/ 1 w 18"/>
                <a:gd name="T1" fmla="*/ 1 h 3"/>
                <a:gd name="T2" fmla="*/ 1 w 18"/>
                <a:gd name="T3" fmla="*/ 1 h 3"/>
                <a:gd name="T4" fmla="*/ 0 w 18"/>
                <a:gd name="T5" fmla="*/ 1 h 3"/>
                <a:gd name="T6" fmla="*/ 1 w 18"/>
                <a:gd name="T7" fmla="*/ 0 h 3"/>
                <a:gd name="T8" fmla="*/ 1 w 18"/>
                <a:gd name="T9" fmla="*/ 0 h 3"/>
                <a:gd name="T10" fmla="*/ 1 w 18"/>
                <a:gd name="T11" fmla="*/ 1 h 3"/>
                <a:gd name="T12" fmla="*/ 1 w 18"/>
                <a:gd name="T13" fmla="*/ 1 h 3"/>
                <a:gd name="T14" fmla="*/ 1 w 18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"/>
                <a:gd name="T26" fmla="*/ 18 w 18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">
                  <a:moveTo>
                    <a:pt x="7" y="3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69" name="Freeform 6374"/>
            <p:cNvSpPr>
              <a:spLocks/>
            </p:cNvSpPr>
            <p:nvPr/>
          </p:nvSpPr>
          <p:spPr bwMode="auto">
            <a:xfrm>
              <a:off x="4599" y="3190"/>
              <a:ext cx="31" cy="9"/>
            </a:xfrm>
            <a:custGeom>
              <a:avLst/>
              <a:gdLst>
                <a:gd name="T0" fmla="*/ 0 w 63"/>
                <a:gd name="T1" fmla="*/ 1 h 18"/>
                <a:gd name="T2" fmla="*/ 0 w 63"/>
                <a:gd name="T3" fmla="*/ 1 h 18"/>
                <a:gd name="T4" fmla="*/ 0 w 63"/>
                <a:gd name="T5" fmla="*/ 1 h 18"/>
                <a:gd name="T6" fmla="*/ 0 w 63"/>
                <a:gd name="T7" fmla="*/ 1 h 18"/>
                <a:gd name="T8" fmla="*/ 0 w 63"/>
                <a:gd name="T9" fmla="*/ 0 h 18"/>
                <a:gd name="T10" fmla="*/ 0 w 63"/>
                <a:gd name="T11" fmla="*/ 1 h 18"/>
                <a:gd name="T12" fmla="*/ 0 w 63"/>
                <a:gd name="T13" fmla="*/ 1 h 18"/>
                <a:gd name="T14" fmla="*/ 0 w 63"/>
                <a:gd name="T15" fmla="*/ 1 h 18"/>
                <a:gd name="T16" fmla="*/ 0 w 63"/>
                <a:gd name="T17" fmla="*/ 1 h 18"/>
                <a:gd name="T18" fmla="*/ 0 w 63"/>
                <a:gd name="T19" fmla="*/ 1 h 18"/>
                <a:gd name="T20" fmla="*/ 0 w 63"/>
                <a:gd name="T21" fmla="*/ 1 h 18"/>
                <a:gd name="T22" fmla="*/ 0 w 63"/>
                <a:gd name="T23" fmla="*/ 1 h 18"/>
                <a:gd name="T24" fmla="*/ 0 w 63"/>
                <a:gd name="T25" fmla="*/ 1 h 18"/>
                <a:gd name="T26" fmla="*/ 0 w 63"/>
                <a:gd name="T27" fmla="*/ 1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18"/>
                <a:gd name="T44" fmla="*/ 63 w 6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18">
                  <a:moveTo>
                    <a:pt x="27" y="13"/>
                  </a:moveTo>
                  <a:lnTo>
                    <a:pt x="51" y="6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40" y="6"/>
                  </a:lnTo>
                  <a:lnTo>
                    <a:pt x="22" y="9"/>
                  </a:lnTo>
                  <a:lnTo>
                    <a:pt x="11" y="13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5" y="17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0" name="Freeform 6375"/>
            <p:cNvSpPr>
              <a:spLocks/>
            </p:cNvSpPr>
            <p:nvPr/>
          </p:nvSpPr>
          <p:spPr bwMode="auto">
            <a:xfrm>
              <a:off x="4605" y="3197"/>
              <a:ext cx="22" cy="4"/>
            </a:xfrm>
            <a:custGeom>
              <a:avLst/>
              <a:gdLst>
                <a:gd name="T0" fmla="*/ 0 w 45"/>
                <a:gd name="T1" fmla="*/ 1 h 7"/>
                <a:gd name="T2" fmla="*/ 0 w 45"/>
                <a:gd name="T3" fmla="*/ 1 h 7"/>
                <a:gd name="T4" fmla="*/ 0 w 45"/>
                <a:gd name="T5" fmla="*/ 1 h 7"/>
                <a:gd name="T6" fmla="*/ 0 w 45"/>
                <a:gd name="T7" fmla="*/ 1 h 7"/>
                <a:gd name="T8" fmla="*/ 0 w 45"/>
                <a:gd name="T9" fmla="*/ 1 h 7"/>
                <a:gd name="T10" fmla="*/ 0 w 45"/>
                <a:gd name="T11" fmla="*/ 1 h 7"/>
                <a:gd name="T12" fmla="*/ 0 w 45"/>
                <a:gd name="T13" fmla="*/ 1 h 7"/>
                <a:gd name="T14" fmla="*/ 0 w 45"/>
                <a:gd name="T15" fmla="*/ 1 h 7"/>
                <a:gd name="T16" fmla="*/ 0 w 45"/>
                <a:gd name="T17" fmla="*/ 0 h 7"/>
                <a:gd name="T18" fmla="*/ 0 w 45"/>
                <a:gd name="T19" fmla="*/ 1 h 7"/>
                <a:gd name="T20" fmla="*/ 0 w 45"/>
                <a:gd name="T21" fmla="*/ 1 h 7"/>
                <a:gd name="T22" fmla="*/ 0 w 45"/>
                <a:gd name="T23" fmla="*/ 1 h 7"/>
                <a:gd name="T24" fmla="*/ 0 w 45"/>
                <a:gd name="T25" fmla="*/ 1 h 7"/>
                <a:gd name="T26" fmla="*/ 0 w 45"/>
                <a:gd name="T27" fmla="*/ 1 h 7"/>
                <a:gd name="T28" fmla="*/ 0 w 45"/>
                <a:gd name="T29" fmla="*/ 1 h 7"/>
                <a:gd name="T30" fmla="*/ 0 w 45"/>
                <a:gd name="T31" fmla="*/ 1 h 7"/>
                <a:gd name="T32" fmla="*/ 0 w 45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"/>
                <a:gd name="T53" fmla="*/ 45 w 4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">
                  <a:moveTo>
                    <a:pt x="41" y="7"/>
                  </a:moveTo>
                  <a:lnTo>
                    <a:pt x="36" y="7"/>
                  </a:lnTo>
                  <a:lnTo>
                    <a:pt x="32" y="7"/>
                  </a:lnTo>
                  <a:lnTo>
                    <a:pt x="21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1" name="Freeform 6376"/>
            <p:cNvSpPr>
              <a:spLocks/>
            </p:cNvSpPr>
            <p:nvPr/>
          </p:nvSpPr>
          <p:spPr bwMode="auto">
            <a:xfrm>
              <a:off x="4522" y="3201"/>
              <a:ext cx="81" cy="27"/>
            </a:xfrm>
            <a:custGeom>
              <a:avLst/>
              <a:gdLst>
                <a:gd name="T0" fmla="*/ 1 w 162"/>
                <a:gd name="T1" fmla="*/ 1 h 54"/>
                <a:gd name="T2" fmla="*/ 1 w 162"/>
                <a:gd name="T3" fmla="*/ 1 h 54"/>
                <a:gd name="T4" fmla="*/ 1 w 162"/>
                <a:gd name="T5" fmla="*/ 1 h 54"/>
                <a:gd name="T6" fmla="*/ 1 w 162"/>
                <a:gd name="T7" fmla="*/ 1 h 54"/>
                <a:gd name="T8" fmla="*/ 1 w 162"/>
                <a:gd name="T9" fmla="*/ 1 h 54"/>
                <a:gd name="T10" fmla="*/ 1 w 162"/>
                <a:gd name="T11" fmla="*/ 1 h 54"/>
                <a:gd name="T12" fmla="*/ 1 w 162"/>
                <a:gd name="T13" fmla="*/ 1 h 54"/>
                <a:gd name="T14" fmla="*/ 1 w 162"/>
                <a:gd name="T15" fmla="*/ 0 h 54"/>
                <a:gd name="T16" fmla="*/ 1 w 162"/>
                <a:gd name="T17" fmla="*/ 1 h 54"/>
                <a:gd name="T18" fmla="*/ 1 w 162"/>
                <a:gd name="T19" fmla="*/ 1 h 54"/>
                <a:gd name="T20" fmla="*/ 1 w 162"/>
                <a:gd name="T21" fmla="*/ 1 h 54"/>
                <a:gd name="T22" fmla="*/ 0 w 162"/>
                <a:gd name="T23" fmla="*/ 1 h 54"/>
                <a:gd name="T24" fmla="*/ 1 w 162"/>
                <a:gd name="T25" fmla="*/ 1 h 54"/>
                <a:gd name="T26" fmla="*/ 1 w 162"/>
                <a:gd name="T27" fmla="*/ 1 h 54"/>
                <a:gd name="T28" fmla="*/ 1 w 162"/>
                <a:gd name="T29" fmla="*/ 1 h 54"/>
                <a:gd name="T30" fmla="*/ 1 w 162"/>
                <a:gd name="T31" fmla="*/ 1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54"/>
                <a:gd name="T50" fmla="*/ 162 w 16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54">
                  <a:moveTo>
                    <a:pt x="96" y="27"/>
                  </a:moveTo>
                  <a:lnTo>
                    <a:pt x="144" y="11"/>
                  </a:lnTo>
                  <a:lnTo>
                    <a:pt x="157" y="7"/>
                  </a:lnTo>
                  <a:lnTo>
                    <a:pt x="162" y="3"/>
                  </a:lnTo>
                  <a:lnTo>
                    <a:pt x="160" y="3"/>
                  </a:lnTo>
                  <a:lnTo>
                    <a:pt x="155" y="2"/>
                  </a:lnTo>
                  <a:lnTo>
                    <a:pt x="151" y="2"/>
                  </a:lnTo>
                  <a:lnTo>
                    <a:pt x="148" y="0"/>
                  </a:lnTo>
                  <a:lnTo>
                    <a:pt x="112" y="12"/>
                  </a:lnTo>
                  <a:lnTo>
                    <a:pt x="76" y="25"/>
                  </a:lnTo>
                  <a:lnTo>
                    <a:pt x="45" y="36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40" y="43"/>
                  </a:lnTo>
                  <a:lnTo>
                    <a:pt x="96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2" name="Freeform 6377"/>
            <p:cNvSpPr>
              <a:spLocks/>
            </p:cNvSpPr>
            <p:nvPr/>
          </p:nvSpPr>
          <p:spPr bwMode="auto">
            <a:xfrm>
              <a:off x="4546" y="3202"/>
              <a:ext cx="72" cy="26"/>
            </a:xfrm>
            <a:custGeom>
              <a:avLst/>
              <a:gdLst>
                <a:gd name="T0" fmla="*/ 1 w 144"/>
                <a:gd name="T1" fmla="*/ 1 h 52"/>
                <a:gd name="T2" fmla="*/ 1 w 144"/>
                <a:gd name="T3" fmla="*/ 1 h 52"/>
                <a:gd name="T4" fmla="*/ 1 w 144"/>
                <a:gd name="T5" fmla="*/ 1 h 52"/>
                <a:gd name="T6" fmla="*/ 1 w 144"/>
                <a:gd name="T7" fmla="*/ 1 h 52"/>
                <a:gd name="T8" fmla="*/ 1 w 144"/>
                <a:gd name="T9" fmla="*/ 0 h 52"/>
                <a:gd name="T10" fmla="*/ 1 w 144"/>
                <a:gd name="T11" fmla="*/ 1 h 52"/>
                <a:gd name="T12" fmla="*/ 1 w 144"/>
                <a:gd name="T13" fmla="*/ 1 h 52"/>
                <a:gd name="T14" fmla="*/ 1 w 144"/>
                <a:gd name="T15" fmla="*/ 0 h 52"/>
                <a:gd name="T16" fmla="*/ 1 w 144"/>
                <a:gd name="T17" fmla="*/ 0 h 52"/>
                <a:gd name="T18" fmla="*/ 1 w 144"/>
                <a:gd name="T19" fmla="*/ 1 h 52"/>
                <a:gd name="T20" fmla="*/ 1 w 144"/>
                <a:gd name="T21" fmla="*/ 1 h 52"/>
                <a:gd name="T22" fmla="*/ 1 w 144"/>
                <a:gd name="T23" fmla="*/ 1 h 52"/>
                <a:gd name="T24" fmla="*/ 1 w 144"/>
                <a:gd name="T25" fmla="*/ 1 h 52"/>
                <a:gd name="T26" fmla="*/ 1 w 144"/>
                <a:gd name="T27" fmla="*/ 1 h 52"/>
                <a:gd name="T28" fmla="*/ 1 w 144"/>
                <a:gd name="T29" fmla="*/ 1 h 52"/>
                <a:gd name="T30" fmla="*/ 1 w 144"/>
                <a:gd name="T31" fmla="*/ 1 h 52"/>
                <a:gd name="T32" fmla="*/ 1 w 144"/>
                <a:gd name="T33" fmla="*/ 1 h 52"/>
                <a:gd name="T34" fmla="*/ 0 w 144"/>
                <a:gd name="T35" fmla="*/ 1 h 52"/>
                <a:gd name="T36" fmla="*/ 1 w 144"/>
                <a:gd name="T37" fmla="*/ 1 h 52"/>
                <a:gd name="T38" fmla="*/ 1 w 144"/>
                <a:gd name="T39" fmla="*/ 1 h 52"/>
                <a:gd name="T40" fmla="*/ 1 w 144"/>
                <a:gd name="T41" fmla="*/ 1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52"/>
                <a:gd name="T65" fmla="*/ 144 w 14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52">
                  <a:moveTo>
                    <a:pt x="43" y="30"/>
                  </a:moveTo>
                  <a:lnTo>
                    <a:pt x="58" y="23"/>
                  </a:lnTo>
                  <a:lnTo>
                    <a:pt x="79" y="12"/>
                  </a:lnTo>
                  <a:lnTo>
                    <a:pt x="99" y="5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24" y="1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0" y="1"/>
                  </a:lnTo>
                  <a:lnTo>
                    <a:pt x="122" y="9"/>
                  </a:lnTo>
                  <a:lnTo>
                    <a:pt x="63" y="30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11" y="50"/>
                  </a:lnTo>
                  <a:lnTo>
                    <a:pt x="5" y="50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20" y="41"/>
                  </a:lnTo>
                  <a:lnTo>
                    <a:pt x="34" y="34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3" name="Freeform 6378"/>
            <p:cNvSpPr>
              <a:spLocks/>
            </p:cNvSpPr>
            <p:nvPr/>
          </p:nvSpPr>
          <p:spPr bwMode="auto">
            <a:xfrm>
              <a:off x="4536" y="3227"/>
              <a:ext cx="8" cy="6"/>
            </a:xfrm>
            <a:custGeom>
              <a:avLst/>
              <a:gdLst>
                <a:gd name="T0" fmla="*/ 1 w 16"/>
                <a:gd name="T1" fmla="*/ 0 h 13"/>
                <a:gd name="T2" fmla="*/ 1 w 16"/>
                <a:gd name="T3" fmla="*/ 0 h 13"/>
                <a:gd name="T4" fmla="*/ 1 w 16"/>
                <a:gd name="T5" fmla="*/ 0 h 13"/>
                <a:gd name="T6" fmla="*/ 1 w 16"/>
                <a:gd name="T7" fmla="*/ 0 h 13"/>
                <a:gd name="T8" fmla="*/ 1 w 16"/>
                <a:gd name="T9" fmla="*/ 0 h 13"/>
                <a:gd name="T10" fmla="*/ 1 w 16"/>
                <a:gd name="T11" fmla="*/ 0 h 13"/>
                <a:gd name="T12" fmla="*/ 1 w 16"/>
                <a:gd name="T13" fmla="*/ 0 h 13"/>
                <a:gd name="T14" fmla="*/ 1 w 16"/>
                <a:gd name="T15" fmla="*/ 0 h 13"/>
                <a:gd name="T16" fmla="*/ 0 w 16"/>
                <a:gd name="T17" fmla="*/ 0 h 13"/>
                <a:gd name="T18" fmla="*/ 1 w 16"/>
                <a:gd name="T19" fmla="*/ 0 h 13"/>
                <a:gd name="T20" fmla="*/ 1 w 16"/>
                <a:gd name="T21" fmla="*/ 0 h 13"/>
                <a:gd name="T22" fmla="*/ 1 w 16"/>
                <a:gd name="T23" fmla="*/ 0 h 13"/>
                <a:gd name="T24" fmla="*/ 1 w 16"/>
                <a:gd name="T25" fmla="*/ 0 h 13"/>
                <a:gd name="T26" fmla="*/ 1 w 16"/>
                <a:gd name="T27" fmla="*/ 0 h 13"/>
                <a:gd name="T28" fmla="*/ 1 w 16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3"/>
                <a:gd name="T47" fmla="*/ 16 w 1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3">
                  <a:moveTo>
                    <a:pt x="16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7" y="11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4" name="Freeform 6379"/>
            <p:cNvSpPr>
              <a:spLocks/>
            </p:cNvSpPr>
            <p:nvPr/>
          </p:nvSpPr>
          <p:spPr bwMode="auto">
            <a:xfrm>
              <a:off x="4511" y="3228"/>
              <a:ext cx="10" cy="5"/>
            </a:xfrm>
            <a:custGeom>
              <a:avLst/>
              <a:gdLst>
                <a:gd name="T0" fmla="*/ 1 w 19"/>
                <a:gd name="T1" fmla="*/ 0 h 11"/>
                <a:gd name="T2" fmla="*/ 1 w 19"/>
                <a:gd name="T3" fmla="*/ 0 h 11"/>
                <a:gd name="T4" fmla="*/ 1 w 19"/>
                <a:gd name="T5" fmla="*/ 0 h 11"/>
                <a:gd name="T6" fmla="*/ 1 w 19"/>
                <a:gd name="T7" fmla="*/ 0 h 11"/>
                <a:gd name="T8" fmla="*/ 1 w 19"/>
                <a:gd name="T9" fmla="*/ 0 h 11"/>
                <a:gd name="T10" fmla="*/ 1 w 19"/>
                <a:gd name="T11" fmla="*/ 0 h 11"/>
                <a:gd name="T12" fmla="*/ 1 w 19"/>
                <a:gd name="T13" fmla="*/ 0 h 11"/>
                <a:gd name="T14" fmla="*/ 1 w 19"/>
                <a:gd name="T15" fmla="*/ 0 h 11"/>
                <a:gd name="T16" fmla="*/ 1 w 19"/>
                <a:gd name="T17" fmla="*/ 0 h 11"/>
                <a:gd name="T18" fmla="*/ 0 w 19"/>
                <a:gd name="T19" fmla="*/ 0 h 11"/>
                <a:gd name="T20" fmla="*/ 1 w 19"/>
                <a:gd name="T21" fmla="*/ 0 h 11"/>
                <a:gd name="T22" fmla="*/ 1 w 19"/>
                <a:gd name="T23" fmla="*/ 0 h 11"/>
                <a:gd name="T24" fmla="*/ 1 w 19"/>
                <a:gd name="T25" fmla="*/ 0 h 11"/>
                <a:gd name="T26" fmla="*/ 1 w 19"/>
                <a:gd name="T27" fmla="*/ 0 h 11"/>
                <a:gd name="T28" fmla="*/ 1 w 19"/>
                <a:gd name="T29" fmla="*/ 0 h 11"/>
                <a:gd name="T30" fmla="*/ 1 w 19"/>
                <a:gd name="T31" fmla="*/ 0 h 11"/>
                <a:gd name="T32" fmla="*/ 1 w 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1"/>
                <a:gd name="T53" fmla="*/ 19 w 1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1">
                  <a:moveTo>
                    <a:pt x="19" y="2"/>
                  </a:moveTo>
                  <a:lnTo>
                    <a:pt x="18" y="4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0" y="9"/>
                  </a:lnTo>
                  <a:lnTo>
                    <a:pt x="9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5" name="Freeform 6380"/>
            <p:cNvSpPr>
              <a:spLocks/>
            </p:cNvSpPr>
            <p:nvPr/>
          </p:nvSpPr>
          <p:spPr bwMode="auto">
            <a:xfrm>
              <a:off x="4519" y="3132"/>
              <a:ext cx="9" cy="24"/>
            </a:xfrm>
            <a:custGeom>
              <a:avLst/>
              <a:gdLst>
                <a:gd name="T0" fmla="*/ 0 w 20"/>
                <a:gd name="T1" fmla="*/ 1 h 47"/>
                <a:gd name="T2" fmla="*/ 0 w 20"/>
                <a:gd name="T3" fmla="*/ 1 h 47"/>
                <a:gd name="T4" fmla="*/ 0 w 20"/>
                <a:gd name="T5" fmla="*/ 1 h 47"/>
                <a:gd name="T6" fmla="*/ 0 w 20"/>
                <a:gd name="T7" fmla="*/ 1 h 47"/>
                <a:gd name="T8" fmla="*/ 0 w 20"/>
                <a:gd name="T9" fmla="*/ 0 h 47"/>
                <a:gd name="T10" fmla="*/ 0 w 20"/>
                <a:gd name="T11" fmla="*/ 1 h 47"/>
                <a:gd name="T12" fmla="*/ 0 w 20"/>
                <a:gd name="T13" fmla="*/ 1 h 47"/>
                <a:gd name="T14" fmla="*/ 0 w 20"/>
                <a:gd name="T15" fmla="*/ 1 h 47"/>
                <a:gd name="T16" fmla="*/ 0 w 20"/>
                <a:gd name="T17" fmla="*/ 1 h 47"/>
                <a:gd name="T18" fmla="*/ 0 w 20"/>
                <a:gd name="T19" fmla="*/ 1 h 47"/>
                <a:gd name="T20" fmla="*/ 0 w 20"/>
                <a:gd name="T21" fmla="*/ 1 h 47"/>
                <a:gd name="T22" fmla="*/ 0 w 20"/>
                <a:gd name="T23" fmla="*/ 1 h 47"/>
                <a:gd name="T24" fmla="*/ 0 w 20"/>
                <a:gd name="T25" fmla="*/ 1 h 47"/>
                <a:gd name="T26" fmla="*/ 0 w 20"/>
                <a:gd name="T27" fmla="*/ 1 h 47"/>
                <a:gd name="T28" fmla="*/ 0 w 20"/>
                <a:gd name="T29" fmla="*/ 1 h 47"/>
                <a:gd name="T30" fmla="*/ 0 w 20"/>
                <a:gd name="T31" fmla="*/ 1 h 47"/>
                <a:gd name="T32" fmla="*/ 0 w 20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47"/>
                <a:gd name="T53" fmla="*/ 20 w 2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47">
                  <a:moveTo>
                    <a:pt x="16" y="36"/>
                  </a:moveTo>
                  <a:lnTo>
                    <a:pt x="16" y="13"/>
                  </a:lnTo>
                  <a:lnTo>
                    <a:pt x="16" y="9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16" y="7"/>
                  </a:lnTo>
                  <a:lnTo>
                    <a:pt x="9" y="16"/>
                  </a:lnTo>
                  <a:lnTo>
                    <a:pt x="5" y="24"/>
                  </a:lnTo>
                  <a:lnTo>
                    <a:pt x="4" y="29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7"/>
                  </a:lnTo>
                  <a:lnTo>
                    <a:pt x="11" y="43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6" name="Freeform 6381"/>
            <p:cNvSpPr>
              <a:spLocks/>
            </p:cNvSpPr>
            <p:nvPr/>
          </p:nvSpPr>
          <p:spPr bwMode="auto">
            <a:xfrm>
              <a:off x="4529" y="3130"/>
              <a:ext cx="6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0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14"/>
                <a:gd name="T44" fmla="*/ 10 w 10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14">
                  <a:moveTo>
                    <a:pt x="7" y="12"/>
                  </a:moveTo>
                  <a:lnTo>
                    <a:pt x="9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7" name="Freeform 6382"/>
            <p:cNvSpPr>
              <a:spLocks/>
            </p:cNvSpPr>
            <p:nvPr/>
          </p:nvSpPr>
          <p:spPr bwMode="auto">
            <a:xfrm>
              <a:off x="4521" y="3152"/>
              <a:ext cx="9" cy="4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0 h 9"/>
                <a:gd name="T4" fmla="*/ 1 w 18"/>
                <a:gd name="T5" fmla="*/ 0 h 9"/>
                <a:gd name="T6" fmla="*/ 1 w 18"/>
                <a:gd name="T7" fmla="*/ 0 h 9"/>
                <a:gd name="T8" fmla="*/ 0 w 18"/>
                <a:gd name="T9" fmla="*/ 0 h 9"/>
                <a:gd name="T10" fmla="*/ 0 w 18"/>
                <a:gd name="T11" fmla="*/ 0 h 9"/>
                <a:gd name="T12" fmla="*/ 1 w 18"/>
                <a:gd name="T13" fmla="*/ 0 h 9"/>
                <a:gd name="T14" fmla="*/ 1 w 18"/>
                <a:gd name="T15" fmla="*/ 0 h 9"/>
                <a:gd name="T16" fmla="*/ 1 w 18"/>
                <a:gd name="T17" fmla="*/ 0 h 9"/>
                <a:gd name="T18" fmla="*/ 1 w 1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9" y="7"/>
                  </a:moveTo>
                  <a:lnTo>
                    <a:pt x="8" y="9"/>
                  </a:lnTo>
                  <a:lnTo>
                    <a:pt x="6" y="9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15" y="9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8" name="Freeform 6383"/>
            <p:cNvSpPr>
              <a:spLocks/>
            </p:cNvSpPr>
            <p:nvPr/>
          </p:nvSpPr>
          <p:spPr bwMode="auto">
            <a:xfrm>
              <a:off x="4527" y="3153"/>
              <a:ext cx="23" cy="8"/>
            </a:xfrm>
            <a:custGeom>
              <a:avLst/>
              <a:gdLst>
                <a:gd name="T0" fmla="*/ 0 w 47"/>
                <a:gd name="T1" fmla="*/ 1 h 16"/>
                <a:gd name="T2" fmla="*/ 0 w 47"/>
                <a:gd name="T3" fmla="*/ 1 h 16"/>
                <a:gd name="T4" fmla="*/ 0 w 47"/>
                <a:gd name="T5" fmla="*/ 1 h 16"/>
                <a:gd name="T6" fmla="*/ 0 w 47"/>
                <a:gd name="T7" fmla="*/ 1 h 16"/>
                <a:gd name="T8" fmla="*/ 0 w 47"/>
                <a:gd name="T9" fmla="*/ 1 h 16"/>
                <a:gd name="T10" fmla="*/ 0 w 47"/>
                <a:gd name="T11" fmla="*/ 1 h 16"/>
                <a:gd name="T12" fmla="*/ 0 w 47"/>
                <a:gd name="T13" fmla="*/ 1 h 16"/>
                <a:gd name="T14" fmla="*/ 0 w 47"/>
                <a:gd name="T15" fmla="*/ 1 h 16"/>
                <a:gd name="T16" fmla="*/ 0 w 47"/>
                <a:gd name="T17" fmla="*/ 1 h 16"/>
                <a:gd name="T18" fmla="*/ 0 w 47"/>
                <a:gd name="T19" fmla="*/ 0 h 16"/>
                <a:gd name="T20" fmla="*/ 0 w 47"/>
                <a:gd name="T21" fmla="*/ 0 h 16"/>
                <a:gd name="T22" fmla="*/ 0 w 47"/>
                <a:gd name="T23" fmla="*/ 1 h 16"/>
                <a:gd name="T24" fmla="*/ 0 w 47"/>
                <a:gd name="T25" fmla="*/ 1 h 16"/>
                <a:gd name="T26" fmla="*/ 0 w 47"/>
                <a:gd name="T27" fmla="*/ 1 h 16"/>
                <a:gd name="T28" fmla="*/ 0 w 47"/>
                <a:gd name="T29" fmla="*/ 1 h 16"/>
                <a:gd name="T30" fmla="*/ 0 w 47"/>
                <a:gd name="T31" fmla="*/ 1 h 16"/>
                <a:gd name="T32" fmla="*/ 0 w 47"/>
                <a:gd name="T33" fmla="*/ 1 h 16"/>
                <a:gd name="T34" fmla="*/ 0 w 47"/>
                <a:gd name="T35" fmla="*/ 1 h 16"/>
                <a:gd name="T36" fmla="*/ 0 w 47"/>
                <a:gd name="T37" fmla="*/ 1 h 16"/>
                <a:gd name="T38" fmla="*/ 0 w 47"/>
                <a:gd name="T39" fmla="*/ 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16"/>
                <a:gd name="T62" fmla="*/ 47 w 47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16">
                  <a:moveTo>
                    <a:pt x="47" y="14"/>
                  </a:moveTo>
                  <a:lnTo>
                    <a:pt x="45" y="16"/>
                  </a:lnTo>
                  <a:lnTo>
                    <a:pt x="42" y="16"/>
                  </a:lnTo>
                  <a:lnTo>
                    <a:pt x="31" y="16"/>
                  </a:lnTo>
                  <a:lnTo>
                    <a:pt x="25" y="16"/>
                  </a:lnTo>
                  <a:lnTo>
                    <a:pt x="18" y="14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0" y="3"/>
                  </a:lnTo>
                  <a:lnTo>
                    <a:pt x="31" y="3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3" y="7"/>
                  </a:lnTo>
                  <a:lnTo>
                    <a:pt x="47" y="9"/>
                  </a:lnTo>
                  <a:lnTo>
                    <a:pt x="47" y="12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79" name="Freeform 6384"/>
            <p:cNvSpPr>
              <a:spLocks/>
            </p:cNvSpPr>
            <p:nvPr/>
          </p:nvSpPr>
          <p:spPr bwMode="auto">
            <a:xfrm>
              <a:off x="4517" y="3163"/>
              <a:ext cx="20" cy="65"/>
            </a:xfrm>
            <a:custGeom>
              <a:avLst/>
              <a:gdLst>
                <a:gd name="T0" fmla="*/ 0 w 42"/>
                <a:gd name="T1" fmla="*/ 0 h 132"/>
                <a:gd name="T2" fmla="*/ 0 w 42"/>
                <a:gd name="T3" fmla="*/ 0 h 132"/>
                <a:gd name="T4" fmla="*/ 0 w 42"/>
                <a:gd name="T5" fmla="*/ 0 h 132"/>
                <a:gd name="T6" fmla="*/ 0 w 42"/>
                <a:gd name="T7" fmla="*/ 0 h 132"/>
                <a:gd name="T8" fmla="*/ 0 w 42"/>
                <a:gd name="T9" fmla="*/ 0 h 132"/>
                <a:gd name="T10" fmla="*/ 0 w 42"/>
                <a:gd name="T11" fmla="*/ 0 h 132"/>
                <a:gd name="T12" fmla="*/ 0 w 42"/>
                <a:gd name="T13" fmla="*/ 0 h 132"/>
                <a:gd name="T14" fmla="*/ 0 w 42"/>
                <a:gd name="T15" fmla="*/ 0 h 132"/>
                <a:gd name="T16" fmla="*/ 0 w 42"/>
                <a:gd name="T17" fmla="*/ 0 h 132"/>
                <a:gd name="T18" fmla="*/ 0 w 42"/>
                <a:gd name="T19" fmla="*/ 0 h 132"/>
                <a:gd name="T20" fmla="*/ 0 w 42"/>
                <a:gd name="T21" fmla="*/ 0 h 132"/>
                <a:gd name="T22" fmla="*/ 0 w 42"/>
                <a:gd name="T23" fmla="*/ 0 h 132"/>
                <a:gd name="T24" fmla="*/ 0 w 42"/>
                <a:gd name="T25" fmla="*/ 0 h 132"/>
                <a:gd name="T26" fmla="*/ 0 w 42"/>
                <a:gd name="T27" fmla="*/ 0 h 132"/>
                <a:gd name="T28" fmla="*/ 0 w 42"/>
                <a:gd name="T29" fmla="*/ 0 h 132"/>
                <a:gd name="T30" fmla="*/ 0 w 42"/>
                <a:gd name="T31" fmla="*/ 0 h 132"/>
                <a:gd name="T32" fmla="*/ 0 w 42"/>
                <a:gd name="T33" fmla="*/ 0 h 132"/>
                <a:gd name="T34" fmla="*/ 0 w 42"/>
                <a:gd name="T35" fmla="*/ 0 h 132"/>
                <a:gd name="T36" fmla="*/ 0 w 42"/>
                <a:gd name="T37" fmla="*/ 1 h 132"/>
                <a:gd name="T38" fmla="*/ 0 w 42"/>
                <a:gd name="T39" fmla="*/ 1 h 132"/>
                <a:gd name="T40" fmla="*/ 0 w 42"/>
                <a:gd name="T41" fmla="*/ 1 h 132"/>
                <a:gd name="T42" fmla="*/ 0 w 42"/>
                <a:gd name="T43" fmla="*/ 0 h 132"/>
                <a:gd name="T44" fmla="*/ 0 w 42"/>
                <a:gd name="T45" fmla="*/ 0 h 132"/>
                <a:gd name="T46" fmla="*/ 0 w 42"/>
                <a:gd name="T47" fmla="*/ 0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132"/>
                <a:gd name="T74" fmla="*/ 42 w 42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132">
                  <a:moveTo>
                    <a:pt x="31" y="67"/>
                  </a:moveTo>
                  <a:lnTo>
                    <a:pt x="40" y="29"/>
                  </a:lnTo>
                  <a:lnTo>
                    <a:pt x="42" y="26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6" y="8"/>
                  </a:lnTo>
                  <a:lnTo>
                    <a:pt x="27" y="8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11" y="31"/>
                  </a:lnTo>
                  <a:lnTo>
                    <a:pt x="6" y="63"/>
                  </a:lnTo>
                  <a:lnTo>
                    <a:pt x="4" y="72"/>
                  </a:lnTo>
                  <a:lnTo>
                    <a:pt x="4" y="81"/>
                  </a:lnTo>
                  <a:lnTo>
                    <a:pt x="2" y="90"/>
                  </a:lnTo>
                  <a:lnTo>
                    <a:pt x="2" y="11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9" y="132"/>
                  </a:lnTo>
                  <a:lnTo>
                    <a:pt x="13" y="121"/>
                  </a:lnTo>
                  <a:lnTo>
                    <a:pt x="17" y="108"/>
                  </a:lnTo>
                  <a:lnTo>
                    <a:pt x="31" y="67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0" name="Freeform 6385"/>
            <p:cNvSpPr>
              <a:spLocks/>
            </p:cNvSpPr>
            <p:nvPr/>
          </p:nvSpPr>
          <p:spPr bwMode="auto">
            <a:xfrm>
              <a:off x="4531" y="3165"/>
              <a:ext cx="18" cy="63"/>
            </a:xfrm>
            <a:custGeom>
              <a:avLst/>
              <a:gdLst>
                <a:gd name="T0" fmla="*/ 1 w 36"/>
                <a:gd name="T1" fmla="*/ 1 h 124"/>
                <a:gd name="T2" fmla="*/ 1 w 36"/>
                <a:gd name="T3" fmla="*/ 1 h 124"/>
                <a:gd name="T4" fmla="*/ 1 w 36"/>
                <a:gd name="T5" fmla="*/ 1 h 124"/>
                <a:gd name="T6" fmla="*/ 0 w 36"/>
                <a:gd name="T7" fmla="*/ 1 h 124"/>
                <a:gd name="T8" fmla="*/ 0 w 36"/>
                <a:gd name="T9" fmla="*/ 1 h 124"/>
                <a:gd name="T10" fmla="*/ 1 w 36"/>
                <a:gd name="T11" fmla="*/ 1 h 124"/>
                <a:gd name="T12" fmla="*/ 1 w 36"/>
                <a:gd name="T13" fmla="*/ 1 h 124"/>
                <a:gd name="T14" fmla="*/ 1 w 36"/>
                <a:gd name="T15" fmla="*/ 1 h 124"/>
                <a:gd name="T16" fmla="*/ 1 w 36"/>
                <a:gd name="T17" fmla="*/ 1 h 124"/>
                <a:gd name="T18" fmla="*/ 1 w 36"/>
                <a:gd name="T19" fmla="*/ 1 h 124"/>
                <a:gd name="T20" fmla="*/ 1 w 36"/>
                <a:gd name="T21" fmla="*/ 0 h 124"/>
                <a:gd name="T22" fmla="*/ 1 w 36"/>
                <a:gd name="T23" fmla="*/ 1 h 124"/>
                <a:gd name="T24" fmla="*/ 1 w 36"/>
                <a:gd name="T25" fmla="*/ 1 h 124"/>
                <a:gd name="T26" fmla="*/ 1 w 36"/>
                <a:gd name="T27" fmla="*/ 1 h 124"/>
                <a:gd name="T28" fmla="*/ 1 w 36"/>
                <a:gd name="T29" fmla="*/ 1 h 124"/>
                <a:gd name="T30" fmla="*/ 1 w 36"/>
                <a:gd name="T31" fmla="*/ 1 h 124"/>
                <a:gd name="T32" fmla="*/ 1 w 36"/>
                <a:gd name="T33" fmla="*/ 1 h 124"/>
                <a:gd name="T34" fmla="*/ 1 w 36"/>
                <a:gd name="T35" fmla="*/ 1 h 124"/>
                <a:gd name="T36" fmla="*/ 1 w 36"/>
                <a:gd name="T37" fmla="*/ 1 h 124"/>
                <a:gd name="T38" fmla="*/ 1 w 36"/>
                <a:gd name="T39" fmla="*/ 1 h 124"/>
                <a:gd name="T40" fmla="*/ 1 w 36"/>
                <a:gd name="T41" fmla="*/ 1 h 124"/>
                <a:gd name="T42" fmla="*/ 1 w 36"/>
                <a:gd name="T43" fmla="*/ 1 h 124"/>
                <a:gd name="T44" fmla="*/ 1 w 36"/>
                <a:gd name="T45" fmla="*/ 1 h 124"/>
                <a:gd name="T46" fmla="*/ 1 w 36"/>
                <a:gd name="T47" fmla="*/ 1 h 124"/>
                <a:gd name="T48" fmla="*/ 1 w 36"/>
                <a:gd name="T49" fmla="*/ 1 h 124"/>
                <a:gd name="T50" fmla="*/ 1 w 36"/>
                <a:gd name="T51" fmla="*/ 1 h 124"/>
                <a:gd name="T52" fmla="*/ 1 w 36"/>
                <a:gd name="T53" fmla="*/ 1 h 124"/>
                <a:gd name="T54" fmla="*/ 1 w 36"/>
                <a:gd name="T55" fmla="*/ 1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124"/>
                <a:gd name="T86" fmla="*/ 36 w 3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124">
                  <a:moveTo>
                    <a:pt x="7" y="72"/>
                  </a:moveTo>
                  <a:lnTo>
                    <a:pt x="6" y="57"/>
                  </a:lnTo>
                  <a:lnTo>
                    <a:pt x="2" y="30"/>
                  </a:lnTo>
                  <a:lnTo>
                    <a:pt x="0" y="11"/>
                  </a:lnTo>
                  <a:lnTo>
                    <a:pt x="0" y="2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36" y="11"/>
                  </a:lnTo>
                  <a:lnTo>
                    <a:pt x="36" y="21"/>
                  </a:lnTo>
                  <a:lnTo>
                    <a:pt x="33" y="41"/>
                  </a:lnTo>
                  <a:lnTo>
                    <a:pt x="27" y="72"/>
                  </a:lnTo>
                  <a:lnTo>
                    <a:pt x="29" y="99"/>
                  </a:lnTo>
                  <a:lnTo>
                    <a:pt x="29" y="101"/>
                  </a:lnTo>
                  <a:lnTo>
                    <a:pt x="27" y="111"/>
                  </a:lnTo>
                  <a:lnTo>
                    <a:pt x="25" y="122"/>
                  </a:lnTo>
                  <a:lnTo>
                    <a:pt x="24" y="124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6" y="124"/>
                  </a:lnTo>
                  <a:lnTo>
                    <a:pt x="15" y="117"/>
                  </a:lnTo>
                  <a:lnTo>
                    <a:pt x="13" y="99"/>
                  </a:lnTo>
                  <a:lnTo>
                    <a:pt x="9" y="84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1" name="Freeform 6386"/>
            <p:cNvSpPr>
              <a:spLocks/>
            </p:cNvSpPr>
            <p:nvPr/>
          </p:nvSpPr>
          <p:spPr bwMode="auto">
            <a:xfrm>
              <a:off x="4519" y="3135"/>
              <a:ext cx="13" cy="21"/>
            </a:xfrm>
            <a:custGeom>
              <a:avLst/>
              <a:gdLst>
                <a:gd name="T0" fmla="*/ 0 w 27"/>
                <a:gd name="T1" fmla="*/ 1 h 41"/>
                <a:gd name="T2" fmla="*/ 0 w 27"/>
                <a:gd name="T3" fmla="*/ 1 h 41"/>
                <a:gd name="T4" fmla="*/ 0 w 27"/>
                <a:gd name="T5" fmla="*/ 1 h 41"/>
                <a:gd name="T6" fmla="*/ 0 w 27"/>
                <a:gd name="T7" fmla="*/ 1 h 41"/>
                <a:gd name="T8" fmla="*/ 0 w 27"/>
                <a:gd name="T9" fmla="*/ 1 h 41"/>
                <a:gd name="T10" fmla="*/ 0 w 27"/>
                <a:gd name="T11" fmla="*/ 1 h 41"/>
                <a:gd name="T12" fmla="*/ 0 w 27"/>
                <a:gd name="T13" fmla="*/ 0 h 41"/>
                <a:gd name="T14" fmla="*/ 0 w 27"/>
                <a:gd name="T15" fmla="*/ 1 h 41"/>
                <a:gd name="T16" fmla="*/ 0 w 27"/>
                <a:gd name="T17" fmla="*/ 1 h 41"/>
                <a:gd name="T18" fmla="*/ 0 w 27"/>
                <a:gd name="T19" fmla="*/ 1 h 41"/>
                <a:gd name="T20" fmla="*/ 0 w 27"/>
                <a:gd name="T21" fmla="*/ 1 h 41"/>
                <a:gd name="T22" fmla="*/ 0 w 27"/>
                <a:gd name="T23" fmla="*/ 1 h 41"/>
                <a:gd name="T24" fmla="*/ 0 w 27"/>
                <a:gd name="T25" fmla="*/ 1 h 41"/>
                <a:gd name="T26" fmla="*/ 0 w 27"/>
                <a:gd name="T27" fmla="*/ 1 h 41"/>
                <a:gd name="T28" fmla="*/ 0 w 27"/>
                <a:gd name="T29" fmla="*/ 1 h 41"/>
                <a:gd name="T30" fmla="*/ 0 w 27"/>
                <a:gd name="T31" fmla="*/ 1 h 41"/>
                <a:gd name="T32" fmla="*/ 0 w 27"/>
                <a:gd name="T33" fmla="*/ 1 h 41"/>
                <a:gd name="T34" fmla="*/ 0 w 27"/>
                <a:gd name="T35" fmla="*/ 1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1"/>
                <a:gd name="T56" fmla="*/ 27 w 2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1">
                  <a:moveTo>
                    <a:pt x="16" y="28"/>
                  </a:moveTo>
                  <a:lnTo>
                    <a:pt x="20" y="19"/>
                  </a:lnTo>
                  <a:lnTo>
                    <a:pt x="22" y="12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2" y="0"/>
                  </a:lnTo>
                  <a:lnTo>
                    <a:pt x="13" y="12"/>
                  </a:lnTo>
                  <a:lnTo>
                    <a:pt x="9" y="18"/>
                  </a:lnTo>
                  <a:lnTo>
                    <a:pt x="4" y="23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2" name="Freeform 6387"/>
            <p:cNvSpPr>
              <a:spLocks/>
            </p:cNvSpPr>
            <p:nvPr/>
          </p:nvSpPr>
          <p:spPr bwMode="auto">
            <a:xfrm>
              <a:off x="5044" y="2938"/>
              <a:ext cx="26" cy="7"/>
            </a:xfrm>
            <a:custGeom>
              <a:avLst/>
              <a:gdLst>
                <a:gd name="T0" fmla="*/ 1 w 52"/>
                <a:gd name="T1" fmla="*/ 0 h 15"/>
                <a:gd name="T2" fmla="*/ 1 w 52"/>
                <a:gd name="T3" fmla="*/ 0 h 15"/>
                <a:gd name="T4" fmla="*/ 1 w 52"/>
                <a:gd name="T5" fmla="*/ 0 h 15"/>
                <a:gd name="T6" fmla="*/ 1 w 52"/>
                <a:gd name="T7" fmla="*/ 0 h 15"/>
                <a:gd name="T8" fmla="*/ 1 w 52"/>
                <a:gd name="T9" fmla="*/ 0 h 15"/>
                <a:gd name="T10" fmla="*/ 1 w 52"/>
                <a:gd name="T11" fmla="*/ 0 h 15"/>
                <a:gd name="T12" fmla="*/ 1 w 52"/>
                <a:gd name="T13" fmla="*/ 0 h 15"/>
                <a:gd name="T14" fmla="*/ 1 w 52"/>
                <a:gd name="T15" fmla="*/ 0 h 15"/>
                <a:gd name="T16" fmla="*/ 1 w 52"/>
                <a:gd name="T17" fmla="*/ 0 h 15"/>
                <a:gd name="T18" fmla="*/ 1 w 52"/>
                <a:gd name="T19" fmla="*/ 0 h 15"/>
                <a:gd name="T20" fmla="*/ 1 w 52"/>
                <a:gd name="T21" fmla="*/ 0 h 15"/>
                <a:gd name="T22" fmla="*/ 1 w 52"/>
                <a:gd name="T23" fmla="*/ 0 h 15"/>
                <a:gd name="T24" fmla="*/ 0 w 52"/>
                <a:gd name="T25" fmla="*/ 0 h 15"/>
                <a:gd name="T26" fmla="*/ 1 w 52"/>
                <a:gd name="T27" fmla="*/ 0 h 15"/>
                <a:gd name="T28" fmla="*/ 1 w 52"/>
                <a:gd name="T29" fmla="*/ 0 h 15"/>
                <a:gd name="T30" fmla="*/ 1 w 52"/>
                <a:gd name="T31" fmla="*/ 0 h 15"/>
                <a:gd name="T32" fmla="*/ 1 w 52"/>
                <a:gd name="T33" fmla="*/ 0 h 15"/>
                <a:gd name="T34" fmla="*/ 1 w 52"/>
                <a:gd name="T35" fmla="*/ 0 h 15"/>
                <a:gd name="T36" fmla="*/ 1 w 52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"/>
                <a:gd name="T58" fmla="*/ 0 h 15"/>
                <a:gd name="T59" fmla="*/ 52 w 5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" h="15">
                  <a:moveTo>
                    <a:pt x="22" y="15"/>
                  </a:moveTo>
                  <a:lnTo>
                    <a:pt x="33" y="11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33" y="2"/>
                  </a:lnTo>
                  <a:lnTo>
                    <a:pt x="18" y="4"/>
                  </a:lnTo>
                  <a:lnTo>
                    <a:pt x="11" y="8"/>
                  </a:lnTo>
                  <a:lnTo>
                    <a:pt x="4" y="9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25" y="9"/>
                  </a:lnTo>
                  <a:lnTo>
                    <a:pt x="20" y="13"/>
                  </a:lnTo>
                  <a:lnTo>
                    <a:pt x="13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3" name="Freeform 6388"/>
            <p:cNvSpPr>
              <a:spLocks/>
            </p:cNvSpPr>
            <p:nvPr/>
          </p:nvSpPr>
          <p:spPr bwMode="auto">
            <a:xfrm>
              <a:off x="4954" y="2963"/>
              <a:ext cx="39" cy="13"/>
            </a:xfrm>
            <a:custGeom>
              <a:avLst/>
              <a:gdLst>
                <a:gd name="T0" fmla="*/ 1 w 78"/>
                <a:gd name="T1" fmla="*/ 1 h 25"/>
                <a:gd name="T2" fmla="*/ 1 w 78"/>
                <a:gd name="T3" fmla="*/ 1 h 25"/>
                <a:gd name="T4" fmla="*/ 1 w 78"/>
                <a:gd name="T5" fmla="*/ 1 h 25"/>
                <a:gd name="T6" fmla="*/ 1 w 78"/>
                <a:gd name="T7" fmla="*/ 1 h 25"/>
                <a:gd name="T8" fmla="*/ 1 w 78"/>
                <a:gd name="T9" fmla="*/ 1 h 25"/>
                <a:gd name="T10" fmla="*/ 0 w 78"/>
                <a:gd name="T11" fmla="*/ 1 h 25"/>
                <a:gd name="T12" fmla="*/ 1 w 78"/>
                <a:gd name="T13" fmla="*/ 1 h 25"/>
                <a:gd name="T14" fmla="*/ 1 w 78"/>
                <a:gd name="T15" fmla="*/ 1 h 25"/>
                <a:gd name="T16" fmla="*/ 1 w 78"/>
                <a:gd name="T17" fmla="*/ 1 h 25"/>
                <a:gd name="T18" fmla="*/ 1 w 78"/>
                <a:gd name="T19" fmla="*/ 1 h 25"/>
                <a:gd name="T20" fmla="*/ 1 w 78"/>
                <a:gd name="T21" fmla="*/ 1 h 25"/>
                <a:gd name="T22" fmla="*/ 1 w 78"/>
                <a:gd name="T23" fmla="*/ 1 h 25"/>
                <a:gd name="T24" fmla="*/ 1 w 78"/>
                <a:gd name="T25" fmla="*/ 0 h 25"/>
                <a:gd name="T26" fmla="*/ 1 w 78"/>
                <a:gd name="T27" fmla="*/ 1 h 25"/>
                <a:gd name="T28" fmla="*/ 1 w 78"/>
                <a:gd name="T29" fmla="*/ 1 h 25"/>
                <a:gd name="T30" fmla="*/ 1 w 78"/>
                <a:gd name="T31" fmla="*/ 1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25"/>
                <a:gd name="T50" fmla="*/ 78 w 78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25">
                  <a:moveTo>
                    <a:pt x="74" y="3"/>
                  </a:moveTo>
                  <a:lnTo>
                    <a:pt x="52" y="9"/>
                  </a:lnTo>
                  <a:lnTo>
                    <a:pt x="13" y="20"/>
                  </a:lnTo>
                  <a:lnTo>
                    <a:pt x="9" y="21"/>
                  </a:lnTo>
                  <a:lnTo>
                    <a:pt x="6" y="23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8"/>
                  </a:lnTo>
                  <a:lnTo>
                    <a:pt x="36" y="11"/>
                  </a:lnTo>
                  <a:lnTo>
                    <a:pt x="51" y="7"/>
                  </a:lnTo>
                  <a:lnTo>
                    <a:pt x="65" y="2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6" y="3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4" name="Freeform 6389"/>
            <p:cNvSpPr>
              <a:spLocks/>
            </p:cNvSpPr>
            <p:nvPr/>
          </p:nvSpPr>
          <p:spPr bwMode="auto">
            <a:xfrm>
              <a:off x="5045" y="2942"/>
              <a:ext cx="11" cy="5"/>
            </a:xfrm>
            <a:custGeom>
              <a:avLst/>
              <a:gdLst>
                <a:gd name="T0" fmla="*/ 1 w 22"/>
                <a:gd name="T1" fmla="*/ 1 h 9"/>
                <a:gd name="T2" fmla="*/ 1 w 22"/>
                <a:gd name="T3" fmla="*/ 0 h 9"/>
                <a:gd name="T4" fmla="*/ 1 w 22"/>
                <a:gd name="T5" fmla="*/ 0 h 9"/>
                <a:gd name="T6" fmla="*/ 1 w 22"/>
                <a:gd name="T7" fmla="*/ 1 h 9"/>
                <a:gd name="T8" fmla="*/ 0 w 22"/>
                <a:gd name="T9" fmla="*/ 1 h 9"/>
                <a:gd name="T10" fmla="*/ 0 w 22"/>
                <a:gd name="T11" fmla="*/ 1 h 9"/>
                <a:gd name="T12" fmla="*/ 1 w 2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9"/>
                <a:gd name="T23" fmla="*/ 22 w 2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9">
                  <a:moveTo>
                    <a:pt x="22" y="2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5" name="Freeform 6390"/>
            <p:cNvSpPr>
              <a:spLocks/>
            </p:cNvSpPr>
            <p:nvPr/>
          </p:nvSpPr>
          <p:spPr bwMode="auto">
            <a:xfrm>
              <a:off x="5044" y="2942"/>
              <a:ext cx="14" cy="6"/>
            </a:xfrm>
            <a:custGeom>
              <a:avLst/>
              <a:gdLst>
                <a:gd name="T0" fmla="*/ 0 w 27"/>
                <a:gd name="T1" fmla="*/ 1 h 11"/>
                <a:gd name="T2" fmla="*/ 1 w 27"/>
                <a:gd name="T3" fmla="*/ 1 h 11"/>
                <a:gd name="T4" fmla="*/ 1 w 27"/>
                <a:gd name="T5" fmla="*/ 1 h 11"/>
                <a:gd name="T6" fmla="*/ 1 w 27"/>
                <a:gd name="T7" fmla="*/ 1 h 11"/>
                <a:gd name="T8" fmla="*/ 1 w 27"/>
                <a:gd name="T9" fmla="*/ 1 h 11"/>
                <a:gd name="T10" fmla="*/ 1 w 27"/>
                <a:gd name="T11" fmla="*/ 0 h 11"/>
                <a:gd name="T12" fmla="*/ 0 w 27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1"/>
                <a:gd name="T23" fmla="*/ 27 w 2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1">
                  <a:moveTo>
                    <a:pt x="0" y="9"/>
                  </a:moveTo>
                  <a:lnTo>
                    <a:pt x="2" y="11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6" name="Freeform 6391"/>
            <p:cNvSpPr>
              <a:spLocks/>
            </p:cNvSpPr>
            <p:nvPr/>
          </p:nvSpPr>
          <p:spPr bwMode="auto">
            <a:xfrm>
              <a:off x="4971" y="2965"/>
              <a:ext cx="30" cy="11"/>
            </a:xfrm>
            <a:custGeom>
              <a:avLst/>
              <a:gdLst>
                <a:gd name="T0" fmla="*/ 1 w 60"/>
                <a:gd name="T1" fmla="*/ 0 h 24"/>
                <a:gd name="T2" fmla="*/ 1 w 60"/>
                <a:gd name="T3" fmla="*/ 0 h 24"/>
                <a:gd name="T4" fmla="*/ 1 w 60"/>
                <a:gd name="T5" fmla="*/ 0 h 24"/>
                <a:gd name="T6" fmla="*/ 1 w 60"/>
                <a:gd name="T7" fmla="*/ 0 h 24"/>
                <a:gd name="T8" fmla="*/ 1 w 60"/>
                <a:gd name="T9" fmla="*/ 0 h 24"/>
                <a:gd name="T10" fmla="*/ 1 w 60"/>
                <a:gd name="T11" fmla="*/ 0 h 24"/>
                <a:gd name="T12" fmla="*/ 1 w 60"/>
                <a:gd name="T13" fmla="*/ 0 h 24"/>
                <a:gd name="T14" fmla="*/ 0 w 60"/>
                <a:gd name="T15" fmla="*/ 0 h 24"/>
                <a:gd name="T16" fmla="*/ 1 w 60"/>
                <a:gd name="T17" fmla="*/ 0 h 24"/>
                <a:gd name="T18" fmla="*/ 1 w 60"/>
                <a:gd name="T19" fmla="*/ 0 h 24"/>
                <a:gd name="T20" fmla="*/ 1 w 60"/>
                <a:gd name="T21" fmla="*/ 0 h 24"/>
                <a:gd name="T22" fmla="*/ 1 w 60"/>
                <a:gd name="T23" fmla="*/ 0 h 24"/>
                <a:gd name="T24" fmla="*/ 1 w 60"/>
                <a:gd name="T25" fmla="*/ 0 h 24"/>
                <a:gd name="T26" fmla="*/ 1 w 60"/>
                <a:gd name="T27" fmla="*/ 0 h 24"/>
                <a:gd name="T28" fmla="*/ 1 w 60"/>
                <a:gd name="T29" fmla="*/ 0 h 24"/>
                <a:gd name="T30" fmla="*/ 1 w 60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24"/>
                <a:gd name="T50" fmla="*/ 60 w 60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24">
                  <a:moveTo>
                    <a:pt x="56" y="2"/>
                  </a:moveTo>
                  <a:lnTo>
                    <a:pt x="36" y="9"/>
                  </a:lnTo>
                  <a:lnTo>
                    <a:pt x="24" y="15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22" y="13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7" name="Freeform 6392"/>
            <p:cNvSpPr>
              <a:spLocks/>
            </p:cNvSpPr>
            <p:nvPr/>
          </p:nvSpPr>
          <p:spPr bwMode="auto">
            <a:xfrm>
              <a:off x="5045" y="2942"/>
              <a:ext cx="13" cy="6"/>
            </a:xfrm>
            <a:custGeom>
              <a:avLst/>
              <a:gdLst>
                <a:gd name="T0" fmla="*/ 1 w 25"/>
                <a:gd name="T1" fmla="*/ 1 h 11"/>
                <a:gd name="T2" fmla="*/ 1 w 25"/>
                <a:gd name="T3" fmla="*/ 1 h 11"/>
                <a:gd name="T4" fmla="*/ 1 w 25"/>
                <a:gd name="T5" fmla="*/ 1 h 11"/>
                <a:gd name="T6" fmla="*/ 1 w 25"/>
                <a:gd name="T7" fmla="*/ 0 h 11"/>
                <a:gd name="T8" fmla="*/ 1 w 25"/>
                <a:gd name="T9" fmla="*/ 0 h 11"/>
                <a:gd name="T10" fmla="*/ 1 w 25"/>
                <a:gd name="T11" fmla="*/ 1 h 11"/>
                <a:gd name="T12" fmla="*/ 0 w 25"/>
                <a:gd name="T13" fmla="*/ 1 h 11"/>
                <a:gd name="T14" fmla="*/ 0 w 25"/>
                <a:gd name="T15" fmla="*/ 1 h 11"/>
                <a:gd name="T16" fmla="*/ 0 w 25"/>
                <a:gd name="T17" fmla="*/ 1 h 11"/>
                <a:gd name="T18" fmla="*/ 1 w 25"/>
                <a:gd name="T19" fmla="*/ 1 h 11"/>
                <a:gd name="T20" fmla="*/ 1 w 25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1"/>
                <a:gd name="T35" fmla="*/ 25 w 2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1">
                  <a:moveTo>
                    <a:pt x="20" y="4"/>
                  </a:moveTo>
                  <a:lnTo>
                    <a:pt x="2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6" y="6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8" name="Freeform 6393"/>
            <p:cNvSpPr>
              <a:spLocks/>
            </p:cNvSpPr>
            <p:nvPr/>
          </p:nvSpPr>
          <p:spPr bwMode="auto">
            <a:xfrm>
              <a:off x="5052" y="2939"/>
              <a:ext cx="16" cy="5"/>
            </a:xfrm>
            <a:custGeom>
              <a:avLst/>
              <a:gdLst>
                <a:gd name="T0" fmla="*/ 0 w 33"/>
                <a:gd name="T1" fmla="*/ 0 h 11"/>
                <a:gd name="T2" fmla="*/ 0 w 33"/>
                <a:gd name="T3" fmla="*/ 0 h 11"/>
                <a:gd name="T4" fmla="*/ 0 w 33"/>
                <a:gd name="T5" fmla="*/ 0 h 11"/>
                <a:gd name="T6" fmla="*/ 0 w 33"/>
                <a:gd name="T7" fmla="*/ 0 h 11"/>
                <a:gd name="T8" fmla="*/ 0 w 33"/>
                <a:gd name="T9" fmla="*/ 0 h 11"/>
                <a:gd name="T10" fmla="*/ 0 w 33"/>
                <a:gd name="T11" fmla="*/ 0 h 11"/>
                <a:gd name="T12" fmla="*/ 0 w 33"/>
                <a:gd name="T13" fmla="*/ 0 h 11"/>
                <a:gd name="T14" fmla="*/ 0 w 33"/>
                <a:gd name="T15" fmla="*/ 0 h 11"/>
                <a:gd name="T16" fmla="*/ 0 w 33"/>
                <a:gd name="T17" fmla="*/ 0 h 11"/>
                <a:gd name="T18" fmla="*/ 0 w 3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1"/>
                <a:gd name="T32" fmla="*/ 33 w 3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1">
                  <a:moveTo>
                    <a:pt x="33" y="0"/>
                  </a:moveTo>
                  <a:lnTo>
                    <a:pt x="24" y="2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2" y="7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89" name="Freeform 6394"/>
            <p:cNvSpPr>
              <a:spLocks/>
            </p:cNvSpPr>
            <p:nvPr/>
          </p:nvSpPr>
          <p:spPr bwMode="auto">
            <a:xfrm>
              <a:off x="5052" y="2939"/>
              <a:ext cx="18" cy="5"/>
            </a:xfrm>
            <a:custGeom>
              <a:avLst/>
              <a:gdLst>
                <a:gd name="T0" fmla="*/ 0 w 36"/>
                <a:gd name="T1" fmla="*/ 0 h 11"/>
                <a:gd name="T2" fmla="*/ 1 w 36"/>
                <a:gd name="T3" fmla="*/ 0 h 11"/>
                <a:gd name="T4" fmla="*/ 1 w 36"/>
                <a:gd name="T5" fmla="*/ 0 h 11"/>
                <a:gd name="T6" fmla="*/ 1 w 36"/>
                <a:gd name="T7" fmla="*/ 0 h 11"/>
                <a:gd name="T8" fmla="*/ 1 w 36"/>
                <a:gd name="T9" fmla="*/ 0 h 11"/>
                <a:gd name="T10" fmla="*/ 1 w 36"/>
                <a:gd name="T11" fmla="*/ 0 h 11"/>
                <a:gd name="T12" fmla="*/ 1 w 36"/>
                <a:gd name="T13" fmla="*/ 0 h 11"/>
                <a:gd name="T14" fmla="*/ 1 w 36"/>
                <a:gd name="T15" fmla="*/ 0 h 11"/>
                <a:gd name="T16" fmla="*/ 0 w 36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1"/>
                <a:gd name="T29" fmla="*/ 36 w 3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1">
                  <a:moveTo>
                    <a:pt x="0" y="11"/>
                  </a:moveTo>
                  <a:lnTo>
                    <a:pt x="2" y="11"/>
                  </a:lnTo>
                  <a:lnTo>
                    <a:pt x="9" y="9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0" name="Freeform 6395"/>
            <p:cNvSpPr>
              <a:spLocks/>
            </p:cNvSpPr>
            <p:nvPr/>
          </p:nvSpPr>
          <p:spPr bwMode="auto">
            <a:xfrm>
              <a:off x="5042" y="2945"/>
              <a:ext cx="14" cy="6"/>
            </a:xfrm>
            <a:custGeom>
              <a:avLst/>
              <a:gdLst>
                <a:gd name="T0" fmla="*/ 1 w 27"/>
                <a:gd name="T1" fmla="*/ 1 h 12"/>
                <a:gd name="T2" fmla="*/ 1 w 27"/>
                <a:gd name="T3" fmla="*/ 1 h 12"/>
                <a:gd name="T4" fmla="*/ 1 w 27"/>
                <a:gd name="T5" fmla="*/ 1 h 12"/>
                <a:gd name="T6" fmla="*/ 1 w 27"/>
                <a:gd name="T7" fmla="*/ 1 h 12"/>
                <a:gd name="T8" fmla="*/ 1 w 27"/>
                <a:gd name="T9" fmla="*/ 1 h 12"/>
                <a:gd name="T10" fmla="*/ 1 w 27"/>
                <a:gd name="T11" fmla="*/ 0 h 12"/>
                <a:gd name="T12" fmla="*/ 1 w 27"/>
                <a:gd name="T13" fmla="*/ 1 h 12"/>
                <a:gd name="T14" fmla="*/ 1 w 27"/>
                <a:gd name="T15" fmla="*/ 1 h 12"/>
                <a:gd name="T16" fmla="*/ 1 w 27"/>
                <a:gd name="T17" fmla="*/ 1 h 12"/>
                <a:gd name="T18" fmla="*/ 1 w 27"/>
                <a:gd name="T19" fmla="*/ 1 h 12"/>
                <a:gd name="T20" fmla="*/ 0 w 27"/>
                <a:gd name="T21" fmla="*/ 1 h 12"/>
                <a:gd name="T22" fmla="*/ 0 w 27"/>
                <a:gd name="T23" fmla="*/ 1 h 12"/>
                <a:gd name="T24" fmla="*/ 1 w 27"/>
                <a:gd name="T25" fmla="*/ 1 h 12"/>
                <a:gd name="T26" fmla="*/ 1 w 27"/>
                <a:gd name="T27" fmla="*/ 1 h 12"/>
                <a:gd name="T28" fmla="*/ 1 w 27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2"/>
                <a:gd name="T47" fmla="*/ 27 w 27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2">
                  <a:moveTo>
                    <a:pt x="9" y="11"/>
                  </a:moveTo>
                  <a:lnTo>
                    <a:pt x="14" y="9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0" y="3"/>
                  </a:lnTo>
                  <a:lnTo>
                    <a:pt x="9" y="7"/>
                  </a:lnTo>
                  <a:lnTo>
                    <a:pt x="5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1" name="Freeform 6396"/>
            <p:cNvSpPr>
              <a:spLocks/>
            </p:cNvSpPr>
            <p:nvPr/>
          </p:nvSpPr>
          <p:spPr bwMode="auto">
            <a:xfrm>
              <a:off x="4953" y="2972"/>
              <a:ext cx="7" cy="4"/>
            </a:xfrm>
            <a:custGeom>
              <a:avLst/>
              <a:gdLst>
                <a:gd name="T0" fmla="*/ 1 w 13"/>
                <a:gd name="T1" fmla="*/ 1 h 7"/>
                <a:gd name="T2" fmla="*/ 1 w 13"/>
                <a:gd name="T3" fmla="*/ 1 h 7"/>
                <a:gd name="T4" fmla="*/ 1 w 13"/>
                <a:gd name="T5" fmla="*/ 1 h 7"/>
                <a:gd name="T6" fmla="*/ 0 w 13"/>
                <a:gd name="T7" fmla="*/ 1 h 7"/>
                <a:gd name="T8" fmla="*/ 1 w 13"/>
                <a:gd name="T9" fmla="*/ 1 h 7"/>
                <a:gd name="T10" fmla="*/ 1 w 13"/>
                <a:gd name="T11" fmla="*/ 1 h 7"/>
                <a:gd name="T12" fmla="*/ 1 w 13"/>
                <a:gd name="T13" fmla="*/ 1 h 7"/>
                <a:gd name="T14" fmla="*/ 1 w 13"/>
                <a:gd name="T15" fmla="*/ 0 h 7"/>
                <a:gd name="T16" fmla="*/ 1 w 13"/>
                <a:gd name="T17" fmla="*/ 1 h 7"/>
                <a:gd name="T18" fmla="*/ 1 w 13"/>
                <a:gd name="T19" fmla="*/ 1 h 7"/>
                <a:gd name="T20" fmla="*/ 1 w 13"/>
                <a:gd name="T21" fmla="*/ 1 h 7"/>
                <a:gd name="T22" fmla="*/ 1 w 13"/>
                <a:gd name="T23" fmla="*/ 1 h 7"/>
                <a:gd name="T24" fmla="*/ 1 w 13"/>
                <a:gd name="T25" fmla="*/ 1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7"/>
                <a:gd name="T41" fmla="*/ 13 w 13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7">
                  <a:moveTo>
                    <a:pt x="13" y="2"/>
                  </a:moveTo>
                  <a:lnTo>
                    <a:pt x="4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2" name="Freeform 6397"/>
            <p:cNvSpPr>
              <a:spLocks/>
            </p:cNvSpPr>
            <p:nvPr/>
          </p:nvSpPr>
          <p:spPr bwMode="auto">
            <a:xfrm>
              <a:off x="5052" y="2939"/>
              <a:ext cx="18" cy="5"/>
            </a:xfrm>
            <a:custGeom>
              <a:avLst/>
              <a:gdLst>
                <a:gd name="T0" fmla="*/ 1 w 36"/>
                <a:gd name="T1" fmla="*/ 0 h 11"/>
                <a:gd name="T2" fmla="*/ 1 w 36"/>
                <a:gd name="T3" fmla="*/ 0 h 11"/>
                <a:gd name="T4" fmla="*/ 1 w 36"/>
                <a:gd name="T5" fmla="*/ 0 h 11"/>
                <a:gd name="T6" fmla="*/ 1 w 36"/>
                <a:gd name="T7" fmla="*/ 0 h 11"/>
                <a:gd name="T8" fmla="*/ 1 w 36"/>
                <a:gd name="T9" fmla="*/ 0 h 11"/>
                <a:gd name="T10" fmla="*/ 1 w 36"/>
                <a:gd name="T11" fmla="*/ 0 h 11"/>
                <a:gd name="T12" fmla="*/ 1 w 36"/>
                <a:gd name="T13" fmla="*/ 0 h 11"/>
                <a:gd name="T14" fmla="*/ 1 w 36"/>
                <a:gd name="T15" fmla="*/ 0 h 11"/>
                <a:gd name="T16" fmla="*/ 1 w 36"/>
                <a:gd name="T17" fmla="*/ 0 h 11"/>
                <a:gd name="T18" fmla="*/ 1 w 36"/>
                <a:gd name="T19" fmla="*/ 0 h 11"/>
                <a:gd name="T20" fmla="*/ 1 w 36"/>
                <a:gd name="T21" fmla="*/ 0 h 11"/>
                <a:gd name="T22" fmla="*/ 1 w 36"/>
                <a:gd name="T23" fmla="*/ 0 h 11"/>
                <a:gd name="T24" fmla="*/ 1 w 36"/>
                <a:gd name="T25" fmla="*/ 0 h 11"/>
                <a:gd name="T26" fmla="*/ 1 w 36"/>
                <a:gd name="T27" fmla="*/ 0 h 11"/>
                <a:gd name="T28" fmla="*/ 0 w 36"/>
                <a:gd name="T29" fmla="*/ 0 h 11"/>
                <a:gd name="T30" fmla="*/ 0 w 36"/>
                <a:gd name="T31" fmla="*/ 0 h 11"/>
                <a:gd name="T32" fmla="*/ 1 w 36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1"/>
                <a:gd name="T53" fmla="*/ 36 w 36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1">
                  <a:moveTo>
                    <a:pt x="2" y="11"/>
                  </a:moveTo>
                  <a:lnTo>
                    <a:pt x="9" y="9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3" name="Freeform 6398"/>
            <p:cNvSpPr>
              <a:spLocks/>
            </p:cNvSpPr>
            <p:nvPr/>
          </p:nvSpPr>
          <p:spPr bwMode="auto">
            <a:xfrm>
              <a:off x="5061" y="2938"/>
              <a:ext cx="9" cy="2"/>
            </a:xfrm>
            <a:custGeom>
              <a:avLst/>
              <a:gdLst>
                <a:gd name="T0" fmla="*/ 1 w 18"/>
                <a:gd name="T1" fmla="*/ 0 h 6"/>
                <a:gd name="T2" fmla="*/ 1 w 18"/>
                <a:gd name="T3" fmla="*/ 0 h 6"/>
                <a:gd name="T4" fmla="*/ 1 w 18"/>
                <a:gd name="T5" fmla="*/ 0 h 6"/>
                <a:gd name="T6" fmla="*/ 1 w 18"/>
                <a:gd name="T7" fmla="*/ 0 h 6"/>
                <a:gd name="T8" fmla="*/ 0 w 18"/>
                <a:gd name="T9" fmla="*/ 0 h 6"/>
                <a:gd name="T10" fmla="*/ 1 w 18"/>
                <a:gd name="T11" fmla="*/ 0 h 6"/>
                <a:gd name="T12" fmla="*/ 1 w 18"/>
                <a:gd name="T13" fmla="*/ 0 h 6"/>
                <a:gd name="T14" fmla="*/ 1 w 18"/>
                <a:gd name="T15" fmla="*/ 0 h 6"/>
                <a:gd name="T16" fmla="*/ 1 w 18"/>
                <a:gd name="T17" fmla="*/ 0 h 6"/>
                <a:gd name="T18" fmla="*/ 1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13" y="4"/>
                  </a:move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4" name="Freeform 6399"/>
            <p:cNvSpPr>
              <a:spLocks/>
            </p:cNvSpPr>
            <p:nvPr/>
          </p:nvSpPr>
          <p:spPr bwMode="auto">
            <a:xfrm>
              <a:off x="4976" y="2943"/>
              <a:ext cx="80" cy="25"/>
            </a:xfrm>
            <a:custGeom>
              <a:avLst/>
              <a:gdLst>
                <a:gd name="T0" fmla="*/ 0 w 161"/>
                <a:gd name="T1" fmla="*/ 0 h 51"/>
                <a:gd name="T2" fmla="*/ 0 w 161"/>
                <a:gd name="T3" fmla="*/ 0 h 51"/>
                <a:gd name="T4" fmla="*/ 0 w 161"/>
                <a:gd name="T5" fmla="*/ 0 h 51"/>
                <a:gd name="T6" fmla="*/ 0 w 161"/>
                <a:gd name="T7" fmla="*/ 0 h 51"/>
                <a:gd name="T8" fmla="*/ 1 w 161"/>
                <a:gd name="T9" fmla="*/ 0 h 51"/>
                <a:gd name="T10" fmla="*/ 1 w 161"/>
                <a:gd name="T11" fmla="*/ 0 h 51"/>
                <a:gd name="T12" fmla="*/ 1 w 161"/>
                <a:gd name="T13" fmla="*/ 0 h 51"/>
                <a:gd name="T14" fmla="*/ 1 w 161"/>
                <a:gd name="T15" fmla="*/ 0 h 51"/>
                <a:gd name="T16" fmla="*/ 1 w 161"/>
                <a:gd name="T17" fmla="*/ 0 h 51"/>
                <a:gd name="T18" fmla="*/ 1 w 161"/>
                <a:gd name="T19" fmla="*/ 0 h 51"/>
                <a:gd name="T20" fmla="*/ 1 w 161"/>
                <a:gd name="T21" fmla="*/ 0 h 51"/>
                <a:gd name="T22" fmla="*/ 1 w 161"/>
                <a:gd name="T23" fmla="*/ 0 h 51"/>
                <a:gd name="T24" fmla="*/ 1 w 161"/>
                <a:gd name="T25" fmla="*/ 0 h 51"/>
                <a:gd name="T26" fmla="*/ 1 w 161"/>
                <a:gd name="T27" fmla="*/ 0 h 51"/>
                <a:gd name="T28" fmla="*/ 1 w 161"/>
                <a:gd name="T29" fmla="*/ 0 h 51"/>
                <a:gd name="T30" fmla="*/ 1 w 161"/>
                <a:gd name="T31" fmla="*/ 0 h 51"/>
                <a:gd name="T32" fmla="*/ 1 w 161"/>
                <a:gd name="T33" fmla="*/ 0 h 51"/>
                <a:gd name="T34" fmla="*/ 1 w 161"/>
                <a:gd name="T35" fmla="*/ 0 h 51"/>
                <a:gd name="T36" fmla="*/ 0 w 161"/>
                <a:gd name="T37" fmla="*/ 0 h 51"/>
                <a:gd name="T38" fmla="*/ 0 w 161"/>
                <a:gd name="T39" fmla="*/ 0 h 51"/>
                <a:gd name="T40" fmla="*/ 0 w 161"/>
                <a:gd name="T41" fmla="*/ 0 h 51"/>
                <a:gd name="T42" fmla="*/ 0 w 161"/>
                <a:gd name="T43" fmla="*/ 0 h 51"/>
                <a:gd name="T44" fmla="*/ 0 w 161"/>
                <a:gd name="T45" fmla="*/ 0 h 51"/>
                <a:gd name="T46" fmla="*/ 0 w 161"/>
                <a:gd name="T47" fmla="*/ 0 h 51"/>
                <a:gd name="T48" fmla="*/ 0 w 161"/>
                <a:gd name="T49" fmla="*/ 0 h 51"/>
                <a:gd name="T50" fmla="*/ 0 w 161"/>
                <a:gd name="T51" fmla="*/ 0 h 51"/>
                <a:gd name="T52" fmla="*/ 0 w 161"/>
                <a:gd name="T53" fmla="*/ 0 h 51"/>
                <a:gd name="T54" fmla="*/ 0 w 161"/>
                <a:gd name="T55" fmla="*/ 0 h 51"/>
                <a:gd name="T56" fmla="*/ 0 w 161"/>
                <a:gd name="T57" fmla="*/ 0 h 51"/>
                <a:gd name="T58" fmla="*/ 0 w 161"/>
                <a:gd name="T59" fmla="*/ 0 h 51"/>
                <a:gd name="T60" fmla="*/ 0 w 161"/>
                <a:gd name="T61" fmla="*/ 0 h 51"/>
                <a:gd name="T62" fmla="*/ 0 w 161"/>
                <a:gd name="T63" fmla="*/ 0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"/>
                <a:gd name="T97" fmla="*/ 0 h 51"/>
                <a:gd name="T98" fmla="*/ 161 w 161"/>
                <a:gd name="T99" fmla="*/ 51 h 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" h="51">
                  <a:moveTo>
                    <a:pt x="90" y="20"/>
                  </a:moveTo>
                  <a:lnTo>
                    <a:pt x="98" y="16"/>
                  </a:lnTo>
                  <a:lnTo>
                    <a:pt x="116" y="7"/>
                  </a:lnTo>
                  <a:lnTo>
                    <a:pt x="125" y="4"/>
                  </a:lnTo>
                  <a:lnTo>
                    <a:pt x="128" y="2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44" y="2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59" y="2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59" y="6"/>
                  </a:lnTo>
                  <a:lnTo>
                    <a:pt x="152" y="7"/>
                  </a:lnTo>
                  <a:lnTo>
                    <a:pt x="143" y="13"/>
                  </a:lnTo>
                  <a:lnTo>
                    <a:pt x="141" y="13"/>
                  </a:lnTo>
                  <a:lnTo>
                    <a:pt x="128" y="15"/>
                  </a:lnTo>
                  <a:lnTo>
                    <a:pt x="112" y="20"/>
                  </a:lnTo>
                  <a:lnTo>
                    <a:pt x="108" y="24"/>
                  </a:lnTo>
                  <a:lnTo>
                    <a:pt x="89" y="31"/>
                  </a:lnTo>
                  <a:lnTo>
                    <a:pt x="40" y="49"/>
                  </a:lnTo>
                  <a:lnTo>
                    <a:pt x="35" y="51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4" y="49"/>
                  </a:lnTo>
                  <a:lnTo>
                    <a:pt x="0" y="47"/>
                  </a:lnTo>
                  <a:lnTo>
                    <a:pt x="51" y="31"/>
                  </a:lnTo>
                  <a:lnTo>
                    <a:pt x="60" y="27"/>
                  </a:lnTo>
                  <a:lnTo>
                    <a:pt x="71" y="25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5" name="Freeform 6400"/>
            <p:cNvSpPr>
              <a:spLocks/>
            </p:cNvSpPr>
            <p:nvPr/>
          </p:nvSpPr>
          <p:spPr bwMode="auto">
            <a:xfrm>
              <a:off x="4999" y="2944"/>
              <a:ext cx="44" cy="15"/>
            </a:xfrm>
            <a:custGeom>
              <a:avLst/>
              <a:gdLst>
                <a:gd name="T0" fmla="*/ 1 w 88"/>
                <a:gd name="T1" fmla="*/ 0 h 31"/>
                <a:gd name="T2" fmla="*/ 1 w 88"/>
                <a:gd name="T3" fmla="*/ 0 h 31"/>
                <a:gd name="T4" fmla="*/ 1 w 88"/>
                <a:gd name="T5" fmla="*/ 0 h 31"/>
                <a:gd name="T6" fmla="*/ 1 w 88"/>
                <a:gd name="T7" fmla="*/ 0 h 31"/>
                <a:gd name="T8" fmla="*/ 1 w 88"/>
                <a:gd name="T9" fmla="*/ 0 h 31"/>
                <a:gd name="T10" fmla="*/ 1 w 88"/>
                <a:gd name="T11" fmla="*/ 0 h 31"/>
                <a:gd name="T12" fmla="*/ 1 w 88"/>
                <a:gd name="T13" fmla="*/ 0 h 31"/>
                <a:gd name="T14" fmla="*/ 1 w 88"/>
                <a:gd name="T15" fmla="*/ 0 h 31"/>
                <a:gd name="T16" fmla="*/ 1 w 88"/>
                <a:gd name="T17" fmla="*/ 0 h 31"/>
                <a:gd name="T18" fmla="*/ 1 w 88"/>
                <a:gd name="T19" fmla="*/ 0 h 31"/>
                <a:gd name="T20" fmla="*/ 1 w 88"/>
                <a:gd name="T21" fmla="*/ 0 h 31"/>
                <a:gd name="T22" fmla="*/ 1 w 88"/>
                <a:gd name="T23" fmla="*/ 0 h 31"/>
                <a:gd name="T24" fmla="*/ 1 w 88"/>
                <a:gd name="T25" fmla="*/ 0 h 31"/>
                <a:gd name="T26" fmla="*/ 0 w 88"/>
                <a:gd name="T27" fmla="*/ 0 h 31"/>
                <a:gd name="T28" fmla="*/ 1 w 88"/>
                <a:gd name="T29" fmla="*/ 0 h 31"/>
                <a:gd name="T30" fmla="*/ 1 w 88"/>
                <a:gd name="T31" fmla="*/ 0 h 31"/>
                <a:gd name="T32" fmla="*/ 1 w 88"/>
                <a:gd name="T33" fmla="*/ 0 h 31"/>
                <a:gd name="T34" fmla="*/ 1 w 88"/>
                <a:gd name="T35" fmla="*/ 0 h 31"/>
                <a:gd name="T36" fmla="*/ 1 w 88"/>
                <a:gd name="T37" fmla="*/ 0 h 31"/>
                <a:gd name="T38" fmla="*/ 1 w 88"/>
                <a:gd name="T39" fmla="*/ 0 h 31"/>
                <a:gd name="T40" fmla="*/ 1 w 88"/>
                <a:gd name="T41" fmla="*/ 0 h 31"/>
                <a:gd name="T42" fmla="*/ 1 w 88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"/>
                <a:gd name="T67" fmla="*/ 0 h 31"/>
                <a:gd name="T68" fmla="*/ 88 w 88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" h="31">
                  <a:moveTo>
                    <a:pt x="85" y="0"/>
                  </a:moveTo>
                  <a:lnTo>
                    <a:pt x="88" y="0"/>
                  </a:lnTo>
                  <a:lnTo>
                    <a:pt x="81" y="4"/>
                  </a:lnTo>
                  <a:lnTo>
                    <a:pt x="72" y="7"/>
                  </a:lnTo>
                  <a:lnTo>
                    <a:pt x="61" y="9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0" y="14"/>
                  </a:lnTo>
                  <a:lnTo>
                    <a:pt x="22" y="23"/>
                  </a:lnTo>
                  <a:lnTo>
                    <a:pt x="15" y="27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4" y="29"/>
                  </a:lnTo>
                  <a:lnTo>
                    <a:pt x="9" y="25"/>
                  </a:lnTo>
                  <a:lnTo>
                    <a:pt x="16" y="23"/>
                  </a:lnTo>
                  <a:lnTo>
                    <a:pt x="24" y="20"/>
                  </a:lnTo>
                  <a:lnTo>
                    <a:pt x="34" y="13"/>
                  </a:lnTo>
                  <a:lnTo>
                    <a:pt x="54" y="7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6" name="Freeform 6401"/>
            <p:cNvSpPr>
              <a:spLocks/>
            </p:cNvSpPr>
            <p:nvPr/>
          </p:nvSpPr>
          <p:spPr bwMode="auto">
            <a:xfrm>
              <a:off x="5018" y="2950"/>
              <a:ext cx="26" cy="8"/>
            </a:xfrm>
            <a:custGeom>
              <a:avLst/>
              <a:gdLst>
                <a:gd name="T0" fmla="*/ 1 w 52"/>
                <a:gd name="T1" fmla="*/ 1 h 16"/>
                <a:gd name="T2" fmla="*/ 1 w 52"/>
                <a:gd name="T3" fmla="*/ 1 h 16"/>
                <a:gd name="T4" fmla="*/ 1 w 52"/>
                <a:gd name="T5" fmla="*/ 1 h 16"/>
                <a:gd name="T6" fmla="*/ 1 w 52"/>
                <a:gd name="T7" fmla="*/ 1 h 16"/>
                <a:gd name="T8" fmla="*/ 1 w 52"/>
                <a:gd name="T9" fmla="*/ 1 h 16"/>
                <a:gd name="T10" fmla="*/ 1 w 52"/>
                <a:gd name="T11" fmla="*/ 1 h 16"/>
                <a:gd name="T12" fmla="*/ 1 w 52"/>
                <a:gd name="T13" fmla="*/ 1 h 16"/>
                <a:gd name="T14" fmla="*/ 1 w 52"/>
                <a:gd name="T15" fmla="*/ 1 h 16"/>
                <a:gd name="T16" fmla="*/ 0 w 52"/>
                <a:gd name="T17" fmla="*/ 1 h 16"/>
                <a:gd name="T18" fmla="*/ 1 w 52"/>
                <a:gd name="T19" fmla="*/ 1 h 16"/>
                <a:gd name="T20" fmla="*/ 1 w 52"/>
                <a:gd name="T21" fmla="*/ 1 h 16"/>
                <a:gd name="T22" fmla="*/ 1 w 52"/>
                <a:gd name="T23" fmla="*/ 1 h 16"/>
                <a:gd name="T24" fmla="*/ 1 w 52"/>
                <a:gd name="T25" fmla="*/ 1 h 16"/>
                <a:gd name="T26" fmla="*/ 1 w 52"/>
                <a:gd name="T27" fmla="*/ 1 h 16"/>
                <a:gd name="T28" fmla="*/ 1 w 52"/>
                <a:gd name="T29" fmla="*/ 1 h 16"/>
                <a:gd name="T30" fmla="*/ 1 w 52"/>
                <a:gd name="T31" fmla="*/ 1 h 16"/>
                <a:gd name="T32" fmla="*/ 1 w 52"/>
                <a:gd name="T33" fmla="*/ 0 h 16"/>
                <a:gd name="T34" fmla="*/ 1 w 52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16"/>
                <a:gd name="T56" fmla="*/ 52 w 52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16">
                  <a:moveTo>
                    <a:pt x="47" y="1"/>
                  </a:moveTo>
                  <a:lnTo>
                    <a:pt x="36" y="3"/>
                  </a:lnTo>
                  <a:lnTo>
                    <a:pt x="31" y="7"/>
                  </a:lnTo>
                  <a:lnTo>
                    <a:pt x="18" y="10"/>
                  </a:lnTo>
                  <a:lnTo>
                    <a:pt x="13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32" y="7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7" name="Freeform 6402"/>
            <p:cNvSpPr>
              <a:spLocks/>
            </p:cNvSpPr>
            <p:nvPr/>
          </p:nvSpPr>
          <p:spPr bwMode="auto">
            <a:xfrm>
              <a:off x="4967" y="2947"/>
              <a:ext cx="10" cy="30"/>
            </a:xfrm>
            <a:custGeom>
              <a:avLst/>
              <a:gdLst>
                <a:gd name="T0" fmla="*/ 1 w 20"/>
                <a:gd name="T1" fmla="*/ 0 h 62"/>
                <a:gd name="T2" fmla="*/ 1 w 20"/>
                <a:gd name="T3" fmla="*/ 0 h 62"/>
                <a:gd name="T4" fmla="*/ 1 w 20"/>
                <a:gd name="T5" fmla="*/ 0 h 62"/>
                <a:gd name="T6" fmla="*/ 1 w 20"/>
                <a:gd name="T7" fmla="*/ 0 h 62"/>
                <a:gd name="T8" fmla="*/ 1 w 20"/>
                <a:gd name="T9" fmla="*/ 0 h 62"/>
                <a:gd name="T10" fmla="*/ 1 w 20"/>
                <a:gd name="T11" fmla="*/ 0 h 62"/>
                <a:gd name="T12" fmla="*/ 1 w 20"/>
                <a:gd name="T13" fmla="*/ 0 h 62"/>
                <a:gd name="T14" fmla="*/ 1 w 20"/>
                <a:gd name="T15" fmla="*/ 0 h 62"/>
                <a:gd name="T16" fmla="*/ 1 w 20"/>
                <a:gd name="T17" fmla="*/ 0 h 62"/>
                <a:gd name="T18" fmla="*/ 1 w 20"/>
                <a:gd name="T19" fmla="*/ 0 h 62"/>
                <a:gd name="T20" fmla="*/ 1 w 20"/>
                <a:gd name="T21" fmla="*/ 0 h 62"/>
                <a:gd name="T22" fmla="*/ 1 w 20"/>
                <a:gd name="T23" fmla="*/ 0 h 62"/>
                <a:gd name="T24" fmla="*/ 0 w 20"/>
                <a:gd name="T25" fmla="*/ 0 h 62"/>
                <a:gd name="T26" fmla="*/ 1 w 20"/>
                <a:gd name="T27" fmla="*/ 0 h 62"/>
                <a:gd name="T28" fmla="*/ 1 w 20"/>
                <a:gd name="T29" fmla="*/ 0 h 62"/>
                <a:gd name="T30" fmla="*/ 1 w 20"/>
                <a:gd name="T31" fmla="*/ 0 h 62"/>
                <a:gd name="T32" fmla="*/ 1 w 20"/>
                <a:gd name="T33" fmla="*/ 0 h 62"/>
                <a:gd name="T34" fmla="*/ 1 w 20"/>
                <a:gd name="T35" fmla="*/ 0 h 62"/>
                <a:gd name="T36" fmla="*/ 1 w 20"/>
                <a:gd name="T37" fmla="*/ 0 h 62"/>
                <a:gd name="T38" fmla="*/ 1 w 20"/>
                <a:gd name="T39" fmla="*/ 0 h 62"/>
                <a:gd name="T40" fmla="*/ 1 w 20"/>
                <a:gd name="T41" fmla="*/ 0 h 62"/>
                <a:gd name="T42" fmla="*/ 1 w 20"/>
                <a:gd name="T43" fmla="*/ 0 h 62"/>
                <a:gd name="T44" fmla="*/ 1 w 20"/>
                <a:gd name="T45" fmla="*/ 0 h 62"/>
                <a:gd name="T46" fmla="*/ 1 w 20"/>
                <a:gd name="T47" fmla="*/ 0 h 62"/>
                <a:gd name="T48" fmla="*/ 1 w 20"/>
                <a:gd name="T49" fmla="*/ 0 h 62"/>
                <a:gd name="T50" fmla="*/ 1 w 2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62"/>
                <a:gd name="T80" fmla="*/ 20 w 2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62">
                  <a:moveTo>
                    <a:pt x="20" y="8"/>
                  </a:moveTo>
                  <a:lnTo>
                    <a:pt x="18" y="17"/>
                  </a:lnTo>
                  <a:lnTo>
                    <a:pt x="15" y="26"/>
                  </a:lnTo>
                  <a:lnTo>
                    <a:pt x="9" y="36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9" y="53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4" y="38"/>
                  </a:lnTo>
                  <a:lnTo>
                    <a:pt x="6" y="29"/>
                  </a:lnTo>
                  <a:lnTo>
                    <a:pt x="6" y="18"/>
                  </a:lnTo>
                  <a:lnTo>
                    <a:pt x="8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8" name="Freeform 6403"/>
            <p:cNvSpPr>
              <a:spLocks/>
            </p:cNvSpPr>
            <p:nvPr/>
          </p:nvSpPr>
          <p:spPr bwMode="auto">
            <a:xfrm>
              <a:off x="4951" y="2944"/>
              <a:ext cx="15" cy="30"/>
            </a:xfrm>
            <a:custGeom>
              <a:avLst/>
              <a:gdLst>
                <a:gd name="T0" fmla="*/ 1 w 29"/>
                <a:gd name="T1" fmla="*/ 1 h 59"/>
                <a:gd name="T2" fmla="*/ 1 w 29"/>
                <a:gd name="T3" fmla="*/ 1 h 59"/>
                <a:gd name="T4" fmla="*/ 1 w 29"/>
                <a:gd name="T5" fmla="*/ 1 h 59"/>
                <a:gd name="T6" fmla="*/ 1 w 29"/>
                <a:gd name="T7" fmla="*/ 1 h 59"/>
                <a:gd name="T8" fmla="*/ 1 w 29"/>
                <a:gd name="T9" fmla="*/ 1 h 59"/>
                <a:gd name="T10" fmla="*/ 1 w 29"/>
                <a:gd name="T11" fmla="*/ 1 h 59"/>
                <a:gd name="T12" fmla="*/ 1 w 29"/>
                <a:gd name="T13" fmla="*/ 1 h 59"/>
                <a:gd name="T14" fmla="*/ 0 w 29"/>
                <a:gd name="T15" fmla="*/ 1 h 59"/>
                <a:gd name="T16" fmla="*/ 0 w 29"/>
                <a:gd name="T17" fmla="*/ 1 h 59"/>
                <a:gd name="T18" fmla="*/ 1 w 29"/>
                <a:gd name="T19" fmla="*/ 1 h 59"/>
                <a:gd name="T20" fmla="*/ 1 w 29"/>
                <a:gd name="T21" fmla="*/ 1 h 59"/>
                <a:gd name="T22" fmla="*/ 1 w 29"/>
                <a:gd name="T23" fmla="*/ 1 h 59"/>
                <a:gd name="T24" fmla="*/ 1 w 29"/>
                <a:gd name="T25" fmla="*/ 1 h 59"/>
                <a:gd name="T26" fmla="*/ 1 w 29"/>
                <a:gd name="T27" fmla="*/ 1 h 59"/>
                <a:gd name="T28" fmla="*/ 1 w 29"/>
                <a:gd name="T29" fmla="*/ 1 h 59"/>
                <a:gd name="T30" fmla="*/ 1 w 29"/>
                <a:gd name="T31" fmla="*/ 0 h 59"/>
                <a:gd name="T32" fmla="*/ 1 w 29"/>
                <a:gd name="T33" fmla="*/ 0 h 59"/>
                <a:gd name="T34" fmla="*/ 1 w 29"/>
                <a:gd name="T35" fmla="*/ 1 h 59"/>
                <a:gd name="T36" fmla="*/ 1 w 29"/>
                <a:gd name="T37" fmla="*/ 1 h 59"/>
                <a:gd name="T38" fmla="*/ 1 w 29"/>
                <a:gd name="T39" fmla="*/ 1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59"/>
                <a:gd name="T62" fmla="*/ 29 w 29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59">
                  <a:moveTo>
                    <a:pt x="29" y="7"/>
                  </a:moveTo>
                  <a:lnTo>
                    <a:pt x="20" y="22"/>
                  </a:lnTo>
                  <a:lnTo>
                    <a:pt x="5" y="45"/>
                  </a:lnTo>
                  <a:lnTo>
                    <a:pt x="7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5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99" name="Freeform 6404"/>
            <p:cNvSpPr>
              <a:spLocks/>
            </p:cNvSpPr>
            <p:nvPr/>
          </p:nvSpPr>
          <p:spPr bwMode="auto">
            <a:xfrm>
              <a:off x="4978" y="2898"/>
              <a:ext cx="8" cy="17"/>
            </a:xfrm>
            <a:custGeom>
              <a:avLst/>
              <a:gdLst>
                <a:gd name="T0" fmla="*/ 1 w 16"/>
                <a:gd name="T1" fmla="*/ 1 h 34"/>
                <a:gd name="T2" fmla="*/ 1 w 16"/>
                <a:gd name="T3" fmla="*/ 1 h 34"/>
                <a:gd name="T4" fmla="*/ 1 w 16"/>
                <a:gd name="T5" fmla="*/ 1 h 34"/>
                <a:gd name="T6" fmla="*/ 1 w 16"/>
                <a:gd name="T7" fmla="*/ 1 h 34"/>
                <a:gd name="T8" fmla="*/ 1 w 16"/>
                <a:gd name="T9" fmla="*/ 1 h 34"/>
                <a:gd name="T10" fmla="*/ 1 w 16"/>
                <a:gd name="T11" fmla="*/ 1 h 34"/>
                <a:gd name="T12" fmla="*/ 1 w 16"/>
                <a:gd name="T13" fmla="*/ 0 h 34"/>
                <a:gd name="T14" fmla="*/ 1 w 16"/>
                <a:gd name="T15" fmla="*/ 1 h 34"/>
                <a:gd name="T16" fmla="*/ 0 w 16"/>
                <a:gd name="T17" fmla="*/ 1 h 34"/>
                <a:gd name="T18" fmla="*/ 1 w 16"/>
                <a:gd name="T19" fmla="*/ 1 h 34"/>
                <a:gd name="T20" fmla="*/ 1 w 16"/>
                <a:gd name="T21" fmla="*/ 1 h 34"/>
                <a:gd name="T22" fmla="*/ 1 w 16"/>
                <a:gd name="T23" fmla="*/ 1 h 34"/>
                <a:gd name="T24" fmla="*/ 1 w 16"/>
                <a:gd name="T25" fmla="*/ 1 h 34"/>
                <a:gd name="T26" fmla="*/ 1 w 16"/>
                <a:gd name="T27" fmla="*/ 1 h 34"/>
                <a:gd name="T28" fmla="*/ 1 w 16"/>
                <a:gd name="T29" fmla="*/ 1 h 34"/>
                <a:gd name="T30" fmla="*/ 1 w 16"/>
                <a:gd name="T31" fmla="*/ 1 h 34"/>
                <a:gd name="T32" fmla="*/ 1 w 16"/>
                <a:gd name="T33" fmla="*/ 1 h 34"/>
                <a:gd name="T34" fmla="*/ 1 w 1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4"/>
                <a:gd name="T56" fmla="*/ 16 w 1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4">
                  <a:moveTo>
                    <a:pt x="16" y="29"/>
                  </a:moveTo>
                  <a:lnTo>
                    <a:pt x="16" y="24"/>
                  </a:lnTo>
                  <a:lnTo>
                    <a:pt x="14" y="18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9" y="6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0" name="Freeform 6405"/>
            <p:cNvSpPr>
              <a:spLocks/>
            </p:cNvSpPr>
            <p:nvPr/>
          </p:nvSpPr>
          <p:spPr bwMode="auto">
            <a:xfrm>
              <a:off x="4966" y="2881"/>
              <a:ext cx="17" cy="19"/>
            </a:xfrm>
            <a:custGeom>
              <a:avLst/>
              <a:gdLst>
                <a:gd name="T0" fmla="*/ 1 w 34"/>
                <a:gd name="T1" fmla="*/ 1 h 38"/>
                <a:gd name="T2" fmla="*/ 1 w 34"/>
                <a:gd name="T3" fmla="*/ 1 h 38"/>
                <a:gd name="T4" fmla="*/ 1 w 34"/>
                <a:gd name="T5" fmla="*/ 1 h 38"/>
                <a:gd name="T6" fmla="*/ 1 w 34"/>
                <a:gd name="T7" fmla="*/ 1 h 38"/>
                <a:gd name="T8" fmla="*/ 1 w 34"/>
                <a:gd name="T9" fmla="*/ 1 h 38"/>
                <a:gd name="T10" fmla="*/ 1 w 34"/>
                <a:gd name="T11" fmla="*/ 1 h 38"/>
                <a:gd name="T12" fmla="*/ 1 w 34"/>
                <a:gd name="T13" fmla="*/ 1 h 38"/>
                <a:gd name="T14" fmla="*/ 1 w 34"/>
                <a:gd name="T15" fmla="*/ 1 h 38"/>
                <a:gd name="T16" fmla="*/ 1 w 34"/>
                <a:gd name="T17" fmla="*/ 1 h 38"/>
                <a:gd name="T18" fmla="*/ 1 w 34"/>
                <a:gd name="T19" fmla="*/ 1 h 38"/>
                <a:gd name="T20" fmla="*/ 1 w 34"/>
                <a:gd name="T21" fmla="*/ 0 h 38"/>
                <a:gd name="T22" fmla="*/ 1 w 34"/>
                <a:gd name="T23" fmla="*/ 1 h 38"/>
                <a:gd name="T24" fmla="*/ 1 w 34"/>
                <a:gd name="T25" fmla="*/ 1 h 38"/>
                <a:gd name="T26" fmla="*/ 1 w 34"/>
                <a:gd name="T27" fmla="*/ 1 h 38"/>
                <a:gd name="T28" fmla="*/ 1 w 34"/>
                <a:gd name="T29" fmla="*/ 1 h 38"/>
                <a:gd name="T30" fmla="*/ 0 w 34"/>
                <a:gd name="T31" fmla="*/ 1 h 38"/>
                <a:gd name="T32" fmla="*/ 0 w 34"/>
                <a:gd name="T33" fmla="*/ 1 h 38"/>
                <a:gd name="T34" fmla="*/ 1 w 34"/>
                <a:gd name="T35" fmla="*/ 1 h 38"/>
                <a:gd name="T36" fmla="*/ 1 w 34"/>
                <a:gd name="T37" fmla="*/ 1 h 38"/>
                <a:gd name="T38" fmla="*/ 1 w 34"/>
                <a:gd name="T39" fmla="*/ 1 h 38"/>
                <a:gd name="T40" fmla="*/ 1 w 34"/>
                <a:gd name="T41" fmla="*/ 1 h 38"/>
                <a:gd name="T42" fmla="*/ 1 w 34"/>
                <a:gd name="T43" fmla="*/ 1 h 38"/>
                <a:gd name="T44" fmla="*/ 1 w 34"/>
                <a:gd name="T45" fmla="*/ 1 h 38"/>
                <a:gd name="T46" fmla="*/ 1 w 34"/>
                <a:gd name="T47" fmla="*/ 1 h 38"/>
                <a:gd name="T48" fmla="*/ 1 w 34"/>
                <a:gd name="T49" fmla="*/ 1 h 38"/>
                <a:gd name="T50" fmla="*/ 1 w 34"/>
                <a:gd name="T51" fmla="*/ 1 h 38"/>
                <a:gd name="T52" fmla="*/ 1 w 34"/>
                <a:gd name="T53" fmla="*/ 1 h 38"/>
                <a:gd name="T54" fmla="*/ 1 w 34"/>
                <a:gd name="T55" fmla="*/ 1 h 38"/>
                <a:gd name="T56" fmla="*/ 1 w 34"/>
                <a:gd name="T57" fmla="*/ 1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8"/>
                <a:gd name="T89" fmla="*/ 34 w 34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8">
                  <a:moveTo>
                    <a:pt x="27" y="34"/>
                  </a:moveTo>
                  <a:lnTo>
                    <a:pt x="30" y="32"/>
                  </a:lnTo>
                  <a:lnTo>
                    <a:pt x="32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1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7" y="34"/>
                  </a:lnTo>
                  <a:lnTo>
                    <a:pt x="12" y="36"/>
                  </a:lnTo>
                  <a:lnTo>
                    <a:pt x="16" y="31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1" name="Freeform 6406"/>
            <p:cNvSpPr>
              <a:spLocks/>
            </p:cNvSpPr>
            <p:nvPr/>
          </p:nvSpPr>
          <p:spPr bwMode="auto">
            <a:xfrm>
              <a:off x="4970" y="2892"/>
              <a:ext cx="8" cy="13"/>
            </a:xfrm>
            <a:custGeom>
              <a:avLst/>
              <a:gdLst>
                <a:gd name="T0" fmla="*/ 1 w 16"/>
                <a:gd name="T1" fmla="*/ 0 h 27"/>
                <a:gd name="T2" fmla="*/ 1 w 16"/>
                <a:gd name="T3" fmla="*/ 0 h 27"/>
                <a:gd name="T4" fmla="*/ 1 w 16"/>
                <a:gd name="T5" fmla="*/ 0 h 27"/>
                <a:gd name="T6" fmla="*/ 1 w 16"/>
                <a:gd name="T7" fmla="*/ 0 h 27"/>
                <a:gd name="T8" fmla="*/ 1 w 16"/>
                <a:gd name="T9" fmla="*/ 0 h 27"/>
                <a:gd name="T10" fmla="*/ 1 w 16"/>
                <a:gd name="T11" fmla="*/ 0 h 27"/>
                <a:gd name="T12" fmla="*/ 1 w 16"/>
                <a:gd name="T13" fmla="*/ 0 h 27"/>
                <a:gd name="T14" fmla="*/ 0 w 16"/>
                <a:gd name="T15" fmla="*/ 0 h 27"/>
                <a:gd name="T16" fmla="*/ 1 w 16"/>
                <a:gd name="T17" fmla="*/ 0 h 27"/>
                <a:gd name="T18" fmla="*/ 1 w 16"/>
                <a:gd name="T19" fmla="*/ 0 h 27"/>
                <a:gd name="T20" fmla="*/ 1 w 16"/>
                <a:gd name="T21" fmla="*/ 0 h 27"/>
                <a:gd name="T22" fmla="*/ 1 w 16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7"/>
                <a:gd name="T38" fmla="*/ 16 w 16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7">
                  <a:moveTo>
                    <a:pt x="14" y="9"/>
                  </a:moveTo>
                  <a:lnTo>
                    <a:pt x="14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14"/>
                  </a:lnTo>
                  <a:lnTo>
                    <a:pt x="7" y="23"/>
                  </a:lnTo>
                  <a:lnTo>
                    <a:pt x="12" y="27"/>
                  </a:lnTo>
                  <a:lnTo>
                    <a:pt x="16" y="14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2" name="Freeform 6407"/>
            <p:cNvSpPr>
              <a:spLocks/>
            </p:cNvSpPr>
            <p:nvPr/>
          </p:nvSpPr>
          <p:spPr bwMode="auto">
            <a:xfrm>
              <a:off x="4971" y="2884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1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0 w 18"/>
                <a:gd name="T31" fmla="*/ 0 h 26"/>
                <a:gd name="T32" fmla="*/ 0 w 18"/>
                <a:gd name="T33" fmla="*/ 0 h 26"/>
                <a:gd name="T34" fmla="*/ 1 w 18"/>
                <a:gd name="T35" fmla="*/ 0 h 26"/>
                <a:gd name="T36" fmla="*/ 1 w 18"/>
                <a:gd name="T37" fmla="*/ 0 h 26"/>
                <a:gd name="T38" fmla="*/ 1 w 18"/>
                <a:gd name="T39" fmla="*/ 0 h 26"/>
                <a:gd name="T40" fmla="*/ 1 w 18"/>
                <a:gd name="T41" fmla="*/ 0 h 26"/>
                <a:gd name="T42" fmla="*/ 1 w 18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26"/>
                <a:gd name="T68" fmla="*/ 18 w 18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26">
                  <a:moveTo>
                    <a:pt x="9" y="26"/>
                  </a:moveTo>
                  <a:lnTo>
                    <a:pt x="13" y="22"/>
                  </a:lnTo>
                  <a:lnTo>
                    <a:pt x="15" y="18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3" name="Freeform 6408"/>
            <p:cNvSpPr>
              <a:spLocks/>
            </p:cNvSpPr>
            <p:nvPr/>
          </p:nvSpPr>
          <p:spPr bwMode="auto">
            <a:xfrm>
              <a:off x="4973" y="2883"/>
              <a:ext cx="7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1 w 14"/>
                <a:gd name="T5" fmla="*/ 1 h 10"/>
                <a:gd name="T6" fmla="*/ 1 w 14"/>
                <a:gd name="T7" fmla="*/ 1 h 10"/>
                <a:gd name="T8" fmla="*/ 1 w 14"/>
                <a:gd name="T9" fmla="*/ 1 h 10"/>
                <a:gd name="T10" fmla="*/ 0 w 14"/>
                <a:gd name="T11" fmla="*/ 1 h 10"/>
                <a:gd name="T12" fmla="*/ 0 w 14"/>
                <a:gd name="T13" fmla="*/ 1 h 10"/>
                <a:gd name="T14" fmla="*/ 0 w 14"/>
                <a:gd name="T15" fmla="*/ 1 h 10"/>
                <a:gd name="T16" fmla="*/ 1 w 14"/>
                <a:gd name="T17" fmla="*/ 0 h 10"/>
                <a:gd name="T18" fmla="*/ 1 w 14"/>
                <a:gd name="T19" fmla="*/ 0 h 10"/>
                <a:gd name="T20" fmla="*/ 1 w 14"/>
                <a:gd name="T21" fmla="*/ 1 h 10"/>
                <a:gd name="T22" fmla="*/ 1 w 14"/>
                <a:gd name="T23" fmla="*/ 1 h 10"/>
                <a:gd name="T24" fmla="*/ 1 w 14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14" y="7"/>
                  </a:moveTo>
                  <a:lnTo>
                    <a:pt x="14" y="9"/>
                  </a:lnTo>
                  <a:lnTo>
                    <a:pt x="11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4" name="Freeform 6409"/>
            <p:cNvSpPr>
              <a:spLocks/>
            </p:cNvSpPr>
            <p:nvPr/>
          </p:nvSpPr>
          <p:spPr bwMode="auto">
            <a:xfrm>
              <a:off x="4967" y="2971"/>
              <a:ext cx="8" cy="6"/>
            </a:xfrm>
            <a:custGeom>
              <a:avLst/>
              <a:gdLst>
                <a:gd name="T0" fmla="*/ 0 w 17"/>
                <a:gd name="T1" fmla="*/ 0 h 13"/>
                <a:gd name="T2" fmla="*/ 0 w 17"/>
                <a:gd name="T3" fmla="*/ 0 h 13"/>
                <a:gd name="T4" fmla="*/ 0 w 17"/>
                <a:gd name="T5" fmla="*/ 0 h 13"/>
                <a:gd name="T6" fmla="*/ 0 w 17"/>
                <a:gd name="T7" fmla="*/ 0 h 13"/>
                <a:gd name="T8" fmla="*/ 0 w 17"/>
                <a:gd name="T9" fmla="*/ 0 h 13"/>
                <a:gd name="T10" fmla="*/ 0 w 17"/>
                <a:gd name="T11" fmla="*/ 0 h 13"/>
                <a:gd name="T12" fmla="*/ 0 w 17"/>
                <a:gd name="T13" fmla="*/ 0 h 13"/>
                <a:gd name="T14" fmla="*/ 0 w 17"/>
                <a:gd name="T15" fmla="*/ 0 h 13"/>
                <a:gd name="T16" fmla="*/ 0 w 17"/>
                <a:gd name="T17" fmla="*/ 0 h 13"/>
                <a:gd name="T18" fmla="*/ 0 w 17"/>
                <a:gd name="T19" fmla="*/ 0 h 13"/>
                <a:gd name="T20" fmla="*/ 0 w 17"/>
                <a:gd name="T21" fmla="*/ 0 h 13"/>
                <a:gd name="T22" fmla="*/ 0 w 17"/>
                <a:gd name="T23" fmla="*/ 0 h 13"/>
                <a:gd name="T24" fmla="*/ 0 w 17"/>
                <a:gd name="T25" fmla="*/ 0 h 13"/>
                <a:gd name="T26" fmla="*/ 0 w 17"/>
                <a:gd name="T27" fmla="*/ 0 h 13"/>
                <a:gd name="T28" fmla="*/ 0 w 17"/>
                <a:gd name="T29" fmla="*/ 0 h 13"/>
                <a:gd name="T30" fmla="*/ 0 w 17"/>
                <a:gd name="T31" fmla="*/ 0 h 13"/>
                <a:gd name="T32" fmla="*/ 0 w 17"/>
                <a:gd name="T33" fmla="*/ 0 h 13"/>
                <a:gd name="T34" fmla="*/ 0 w 17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3"/>
                <a:gd name="T56" fmla="*/ 17 w 17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3">
                  <a:moveTo>
                    <a:pt x="8" y="2"/>
                  </a:moveTo>
                  <a:lnTo>
                    <a:pt x="11" y="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8" y="5"/>
                  </a:lnTo>
                  <a:lnTo>
                    <a:pt x="13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5" name="Freeform 6410"/>
            <p:cNvSpPr>
              <a:spLocks/>
            </p:cNvSpPr>
            <p:nvPr/>
          </p:nvSpPr>
          <p:spPr bwMode="auto">
            <a:xfrm>
              <a:off x="4951" y="2966"/>
              <a:ext cx="5" cy="9"/>
            </a:xfrm>
            <a:custGeom>
              <a:avLst/>
              <a:gdLst>
                <a:gd name="T0" fmla="*/ 0 w 11"/>
                <a:gd name="T1" fmla="*/ 1 h 18"/>
                <a:gd name="T2" fmla="*/ 0 w 11"/>
                <a:gd name="T3" fmla="*/ 1 h 18"/>
                <a:gd name="T4" fmla="*/ 0 w 11"/>
                <a:gd name="T5" fmla="*/ 1 h 18"/>
                <a:gd name="T6" fmla="*/ 0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0 w 11"/>
                <a:gd name="T13" fmla="*/ 1 h 18"/>
                <a:gd name="T14" fmla="*/ 0 w 11"/>
                <a:gd name="T15" fmla="*/ 1 h 18"/>
                <a:gd name="T16" fmla="*/ 0 w 11"/>
                <a:gd name="T17" fmla="*/ 1 h 18"/>
                <a:gd name="T18" fmla="*/ 0 w 11"/>
                <a:gd name="T19" fmla="*/ 1 h 18"/>
                <a:gd name="T20" fmla="*/ 0 w 11"/>
                <a:gd name="T21" fmla="*/ 1 h 18"/>
                <a:gd name="T22" fmla="*/ 0 w 11"/>
                <a:gd name="T23" fmla="*/ 0 h 18"/>
                <a:gd name="T24" fmla="*/ 0 w 11"/>
                <a:gd name="T25" fmla="*/ 1 h 18"/>
                <a:gd name="T26" fmla="*/ 0 w 11"/>
                <a:gd name="T27" fmla="*/ 1 h 18"/>
                <a:gd name="T28" fmla="*/ 0 w 11"/>
                <a:gd name="T29" fmla="*/ 1 h 18"/>
                <a:gd name="T30" fmla="*/ 0 w 11"/>
                <a:gd name="T31" fmla="*/ 1 h 18"/>
                <a:gd name="T32" fmla="*/ 0 w 11"/>
                <a:gd name="T33" fmla="*/ 1 h 18"/>
                <a:gd name="T34" fmla="*/ 0 w 11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8"/>
                <a:gd name="T56" fmla="*/ 11 w 11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8">
                  <a:moveTo>
                    <a:pt x="9" y="4"/>
                  </a:moveTo>
                  <a:lnTo>
                    <a:pt x="9" y="7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5" y="7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6" name="Freeform 6411"/>
            <p:cNvSpPr>
              <a:spLocks/>
            </p:cNvSpPr>
            <p:nvPr/>
          </p:nvSpPr>
          <p:spPr bwMode="auto">
            <a:xfrm>
              <a:off x="4954" y="2895"/>
              <a:ext cx="28" cy="62"/>
            </a:xfrm>
            <a:custGeom>
              <a:avLst/>
              <a:gdLst>
                <a:gd name="T0" fmla="*/ 1 w 56"/>
                <a:gd name="T1" fmla="*/ 1 h 122"/>
                <a:gd name="T2" fmla="*/ 1 w 56"/>
                <a:gd name="T3" fmla="*/ 1 h 122"/>
                <a:gd name="T4" fmla="*/ 1 w 56"/>
                <a:gd name="T5" fmla="*/ 1 h 122"/>
                <a:gd name="T6" fmla="*/ 1 w 56"/>
                <a:gd name="T7" fmla="*/ 1 h 122"/>
                <a:gd name="T8" fmla="*/ 1 w 56"/>
                <a:gd name="T9" fmla="*/ 1 h 122"/>
                <a:gd name="T10" fmla="*/ 1 w 56"/>
                <a:gd name="T11" fmla="*/ 1 h 122"/>
                <a:gd name="T12" fmla="*/ 1 w 56"/>
                <a:gd name="T13" fmla="*/ 1 h 122"/>
                <a:gd name="T14" fmla="*/ 1 w 56"/>
                <a:gd name="T15" fmla="*/ 1 h 122"/>
                <a:gd name="T16" fmla="*/ 1 w 56"/>
                <a:gd name="T17" fmla="*/ 1 h 122"/>
                <a:gd name="T18" fmla="*/ 1 w 56"/>
                <a:gd name="T19" fmla="*/ 0 h 122"/>
                <a:gd name="T20" fmla="*/ 1 w 56"/>
                <a:gd name="T21" fmla="*/ 0 h 122"/>
                <a:gd name="T22" fmla="*/ 1 w 56"/>
                <a:gd name="T23" fmla="*/ 1 h 122"/>
                <a:gd name="T24" fmla="*/ 1 w 56"/>
                <a:gd name="T25" fmla="*/ 1 h 122"/>
                <a:gd name="T26" fmla="*/ 1 w 56"/>
                <a:gd name="T27" fmla="*/ 1 h 122"/>
                <a:gd name="T28" fmla="*/ 1 w 56"/>
                <a:gd name="T29" fmla="*/ 1 h 122"/>
                <a:gd name="T30" fmla="*/ 1 w 56"/>
                <a:gd name="T31" fmla="*/ 1 h 122"/>
                <a:gd name="T32" fmla="*/ 1 w 56"/>
                <a:gd name="T33" fmla="*/ 1 h 122"/>
                <a:gd name="T34" fmla="*/ 1 w 56"/>
                <a:gd name="T35" fmla="*/ 1 h 122"/>
                <a:gd name="T36" fmla="*/ 1 w 56"/>
                <a:gd name="T37" fmla="*/ 1 h 122"/>
                <a:gd name="T38" fmla="*/ 1 w 56"/>
                <a:gd name="T39" fmla="*/ 1 h 122"/>
                <a:gd name="T40" fmla="*/ 1 w 56"/>
                <a:gd name="T41" fmla="*/ 1 h 122"/>
                <a:gd name="T42" fmla="*/ 1 w 56"/>
                <a:gd name="T43" fmla="*/ 1 h 122"/>
                <a:gd name="T44" fmla="*/ 1 w 56"/>
                <a:gd name="T45" fmla="*/ 1 h 122"/>
                <a:gd name="T46" fmla="*/ 1 w 56"/>
                <a:gd name="T47" fmla="*/ 1 h 122"/>
                <a:gd name="T48" fmla="*/ 1 w 56"/>
                <a:gd name="T49" fmla="*/ 1 h 122"/>
                <a:gd name="T50" fmla="*/ 1 w 56"/>
                <a:gd name="T51" fmla="*/ 1 h 122"/>
                <a:gd name="T52" fmla="*/ 1 w 56"/>
                <a:gd name="T53" fmla="*/ 1 h 122"/>
                <a:gd name="T54" fmla="*/ 1 w 56"/>
                <a:gd name="T55" fmla="*/ 1 h 122"/>
                <a:gd name="T56" fmla="*/ 1 w 56"/>
                <a:gd name="T57" fmla="*/ 1 h 122"/>
                <a:gd name="T58" fmla="*/ 1 w 56"/>
                <a:gd name="T59" fmla="*/ 1 h 122"/>
                <a:gd name="T60" fmla="*/ 1 w 56"/>
                <a:gd name="T61" fmla="*/ 1 h 122"/>
                <a:gd name="T62" fmla="*/ 1 w 56"/>
                <a:gd name="T63" fmla="*/ 1 h 122"/>
                <a:gd name="T64" fmla="*/ 1 w 56"/>
                <a:gd name="T65" fmla="*/ 1 h 122"/>
                <a:gd name="T66" fmla="*/ 1 w 56"/>
                <a:gd name="T67" fmla="*/ 1 h 122"/>
                <a:gd name="T68" fmla="*/ 1 w 56"/>
                <a:gd name="T69" fmla="*/ 1 h 122"/>
                <a:gd name="T70" fmla="*/ 1 w 56"/>
                <a:gd name="T71" fmla="*/ 1 h 122"/>
                <a:gd name="T72" fmla="*/ 1 w 56"/>
                <a:gd name="T73" fmla="*/ 1 h 122"/>
                <a:gd name="T74" fmla="*/ 1 w 56"/>
                <a:gd name="T75" fmla="*/ 1 h 122"/>
                <a:gd name="T76" fmla="*/ 1 w 56"/>
                <a:gd name="T77" fmla="*/ 1 h 122"/>
                <a:gd name="T78" fmla="*/ 1 w 56"/>
                <a:gd name="T79" fmla="*/ 1 h 122"/>
                <a:gd name="T80" fmla="*/ 1 w 56"/>
                <a:gd name="T81" fmla="*/ 1 h 122"/>
                <a:gd name="T82" fmla="*/ 1 w 56"/>
                <a:gd name="T83" fmla="*/ 1 h 122"/>
                <a:gd name="T84" fmla="*/ 1 w 56"/>
                <a:gd name="T85" fmla="*/ 1 h 122"/>
                <a:gd name="T86" fmla="*/ 1 w 56"/>
                <a:gd name="T87" fmla="*/ 1 h 122"/>
                <a:gd name="T88" fmla="*/ 1 w 56"/>
                <a:gd name="T89" fmla="*/ 1 h 122"/>
                <a:gd name="T90" fmla="*/ 0 w 56"/>
                <a:gd name="T91" fmla="*/ 1 h 122"/>
                <a:gd name="T92" fmla="*/ 1 w 56"/>
                <a:gd name="T93" fmla="*/ 1 h 122"/>
                <a:gd name="T94" fmla="*/ 1 w 56"/>
                <a:gd name="T95" fmla="*/ 1 h 122"/>
                <a:gd name="T96" fmla="*/ 1 w 56"/>
                <a:gd name="T97" fmla="*/ 1 h 122"/>
                <a:gd name="T98" fmla="*/ 1 w 56"/>
                <a:gd name="T99" fmla="*/ 1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"/>
                <a:gd name="T151" fmla="*/ 0 h 122"/>
                <a:gd name="T152" fmla="*/ 56 w 56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" h="122">
                  <a:moveTo>
                    <a:pt x="25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5" y="18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7" y="48"/>
                  </a:lnTo>
                  <a:lnTo>
                    <a:pt x="49" y="54"/>
                  </a:lnTo>
                  <a:lnTo>
                    <a:pt x="51" y="63"/>
                  </a:lnTo>
                  <a:lnTo>
                    <a:pt x="51" y="75"/>
                  </a:lnTo>
                  <a:lnTo>
                    <a:pt x="51" y="84"/>
                  </a:lnTo>
                  <a:lnTo>
                    <a:pt x="49" y="95"/>
                  </a:lnTo>
                  <a:lnTo>
                    <a:pt x="47" y="108"/>
                  </a:lnTo>
                  <a:lnTo>
                    <a:pt x="47" y="119"/>
                  </a:lnTo>
                  <a:lnTo>
                    <a:pt x="43" y="120"/>
                  </a:lnTo>
                  <a:lnTo>
                    <a:pt x="40" y="122"/>
                  </a:lnTo>
                  <a:lnTo>
                    <a:pt x="33" y="122"/>
                  </a:lnTo>
                  <a:lnTo>
                    <a:pt x="27" y="122"/>
                  </a:lnTo>
                  <a:lnTo>
                    <a:pt x="18" y="120"/>
                  </a:lnTo>
                  <a:lnTo>
                    <a:pt x="9" y="117"/>
                  </a:lnTo>
                  <a:lnTo>
                    <a:pt x="0" y="113"/>
                  </a:lnTo>
                  <a:lnTo>
                    <a:pt x="11" y="72"/>
                  </a:lnTo>
                  <a:lnTo>
                    <a:pt x="13" y="65"/>
                  </a:lnTo>
                  <a:lnTo>
                    <a:pt x="16" y="59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7" name="Freeform 6412"/>
            <p:cNvSpPr>
              <a:spLocks/>
            </p:cNvSpPr>
            <p:nvPr/>
          </p:nvSpPr>
          <p:spPr bwMode="auto">
            <a:xfrm>
              <a:off x="4978" y="2912"/>
              <a:ext cx="8" cy="19"/>
            </a:xfrm>
            <a:custGeom>
              <a:avLst/>
              <a:gdLst>
                <a:gd name="T0" fmla="*/ 1 w 16"/>
                <a:gd name="T1" fmla="*/ 0 h 38"/>
                <a:gd name="T2" fmla="*/ 1 w 16"/>
                <a:gd name="T3" fmla="*/ 1 h 38"/>
                <a:gd name="T4" fmla="*/ 1 w 16"/>
                <a:gd name="T5" fmla="*/ 1 h 38"/>
                <a:gd name="T6" fmla="*/ 1 w 16"/>
                <a:gd name="T7" fmla="*/ 1 h 38"/>
                <a:gd name="T8" fmla="*/ 1 w 16"/>
                <a:gd name="T9" fmla="*/ 1 h 38"/>
                <a:gd name="T10" fmla="*/ 1 w 16"/>
                <a:gd name="T11" fmla="*/ 1 h 38"/>
                <a:gd name="T12" fmla="*/ 1 w 16"/>
                <a:gd name="T13" fmla="*/ 1 h 38"/>
                <a:gd name="T14" fmla="*/ 1 w 16"/>
                <a:gd name="T15" fmla="*/ 1 h 38"/>
                <a:gd name="T16" fmla="*/ 1 w 16"/>
                <a:gd name="T17" fmla="*/ 1 h 38"/>
                <a:gd name="T18" fmla="*/ 1 w 16"/>
                <a:gd name="T19" fmla="*/ 1 h 38"/>
                <a:gd name="T20" fmla="*/ 0 w 16"/>
                <a:gd name="T21" fmla="*/ 1 h 38"/>
                <a:gd name="T22" fmla="*/ 1 w 16"/>
                <a:gd name="T23" fmla="*/ 1 h 38"/>
                <a:gd name="T24" fmla="*/ 1 w 16"/>
                <a:gd name="T25" fmla="*/ 1 h 38"/>
                <a:gd name="T26" fmla="*/ 0 w 16"/>
                <a:gd name="T27" fmla="*/ 1 h 38"/>
                <a:gd name="T28" fmla="*/ 1 w 16"/>
                <a:gd name="T29" fmla="*/ 1 h 38"/>
                <a:gd name="T30" fmla="*/ 1 w 16"/>
                <a:gd name="T31" fmla="*/ 1 h 38"/>
                <a:gd name="T32" fmla="*/ 1 w 16"/>
                <a:gd name="T33" fmla="*/ 1 h 38"/>
                <a:gd name="T34" fmla="*/ 1 w 16"/>
                <a:gd name="T35" fmla="*/ 1 h 38"/>
                <a:gd name="T36" fmla="*/ 1 w 16"/>
                <a:gd name="T37" fmla="*/ 1 h 38"/>
                <a:gd name="T38" fmla="*/ 1 w 16"/>
                <a:gd name="T39" fmla="*/ 1 h 38"/>
                <a:gd name="T40" fmla="*/ 1 w 16"/>
                <a:gd name="T41" fmla="*/ 1 h 38"/>
                <a:gd name="T42" fmla="*/ 1 w 16"/>
                <a:gd name="T43" fmla="*/ 0 h 38"/>
                <a:gd name="T44" fmla="*/ 1 w 16"/>
                <a:gd name="T45" fmla="*/ 0 h 38"/>
                <a:gd name="T46" fmla="*/ 1 w 16"/>
                <a:gd name="T47" fmla="*/ 0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8"/>
                <a:gd name="T74" fmla="*/ 16 w 16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8">
                  <a:moveTo>
                    <a:pt x="9" y="0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27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8" name="Freeform 6413"/>
            <p:cNvSpPr>
              <a:spLocks/>
            </p:cNvSpPr>
            <p:nvPr/>
          </p:nvSpPr>
          <p:spPr bwMode="auto">
            <a:xfrm>
              <a:off x="4955" y="2896"/>
              <a:ext cx="12" cy="37"/>
            </a:xfrm>
            <a:custGeom>
              <a:avLst/>
              <a:gdLst>
                <a:gd name="T0" fmla="*/ 1 w 23"/>
                <a:gd name="T1" fmla="*/ 0 h 73"/>
                <a:gd name="T2" fmla="*/ 1 w 23"/>
                <a:gd name="T3" fmla="*/ 0 h 73"/>
                <a:gd name="T4" fmla="*/ 1 w 23"/>
                <a:gd name="T5" fmla="*/ 1 h 73"/>
                <a:gd name="T6" fmla="*/ 1 w 23"/>
                <a:gd name="T7" fmla="*/ 1 h 73"/>
                <a:gd name="T8" fmla="*/ 1 w 23"/>
                <a:gd name="T9" fmla="*/ 1 h 73"/>
                <a:gd name="T10" fmla="*/ 1 w 23"/>
                <a:gd name="T11" fmla="*/ 1 h 73"/>
                <a:gd name="T12" fmla="*/ 1 w 23"/>
                <a:gd name="T13" fmla="*/ 1 h 73"/>
                <a:gd name="T14" fmla="*/ 1 w 23"/>
                <a:gd name="T15" fmla="*/ 1 h 73"/>
                <a:gd name="T16" fmla="*/ 1 w 23"/>
                <a:gd name="T17" fmla="*/ 1 h 73"/>
                <a:gd name="T18" fmla="*/ 1 w 23"/>
                <a:gd name="T19" fmla="*/ 1 h 73"/>
                <a:gd name="T20" fmla="*/ 1 w 23"/>
                <a:gd name="T21" fmla="*/ 1 h 73"/>
                <a:gd name="T22" fmla="*/ 1 w 23"/>
                <a:gd name="T23" fmla="*/ 1 h 73"/>
                <a:gd name="T24" fmla="*/ 1 w 23"/>
                <a:gd name="T25" fmla="*/ 1 h 73"/>
                <a:gd name="T26" fmla="*/ 1 w 23"/>
                <a:gd name="T27" fmla="*/ 1 h 73"/>
                <a:gd name="T28" fmla="*/ 1 w 23"/>
                <a:gd name="T29" fmla="*/ 1 h 73"/>
                <a:gd name="T30" fmla="*/ 1 w 23"/>
                <a:gd name="T31" fmla="*/ 1 h 73"/>
                <a:gd name="T32" fmla="*/ 1 w 23"/>
                <a:gd name="T33" fmla="*/ 1 h 73"/>
                <a:gd name="T34" fmla="*/ 1 w 23"/>
                <a:gd name="T35" fmla="*/ 1 h 73"/>
                <a:gd name="T36" fmla="*/ 1 w 23"/>
                <a:gd name="T37" fmla="*/ 1 h 73"/>
                <a:gd name="T38" fmla="*/ 1 w 23"/>
                <a:gd name="T39" fmla="*/ 1 h 73"/>
                <a:gd name="T40" fmla="*/ 1 w 23"/>
                <a:gd name="T41" fmla="*/ 1 h 73"/>
                <a:gd name="T42" fmla="*/ 1 w 23"/>
                <a:gd name="T43" fmla="*/ 1 h 73"/>
                <a:gd name="T44" fmla="*/ 1 w 23"/>
                <a:gd name="T45" fmla="*/ 1 h 73"/>
                <a:gd name="T46" fmla="*/ 1 w 23"/>
                <a:gd name="T47" fmla="*/ 1 h 73"/>
                <a:gd name="T48" fmla="*/ 1 w 23"/>
                <a:gd name="T49" fmla="*/ 1 h 73"/>
                <a:gd name="T50" fmla="*/ 1 w 23"/>
                <a:gd name="T51" fmla="*/ 1 h 73"/>
                <a:gd name="T52" fmla="*/ 0 w 23"/>
                <a:gd name="T53" fmla="*/ 1 h 73"/>
                <a:gd name="T54" fmla="*/ 1 w 23"/>
                <a:gd name="T55" fmla="*/ 1 h 73"/>
                <a:gd name="T56" fmla="*/ 1 w 23"/>
                <a:gd name="T57" fmla="*/ 1 h 73"/>
                <a:gd name="T58" fmla="*/ 1 w 23"/>
                <a:gd name="T59" fmla="*/ 1 h 73"/>
                <a:gd name="T60" fmla="*/ 1 w 23"/>
                <a:gd name="T61" fmla="*/ 1 h 73"/>
                <a:gd name="T62" fmla="*/ 1 w 23"/>
                <a:gd name="T63" fmla="*/ 0 h 73"/>
                <a:gd name="T64" fmla="*/ 1 w 23"/>
                <a:gd name="T65" fmla="*/ 0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73"/>
                <a:gd name="T101" fmla="*/ 23 w 23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73">
                  <a:moveTo>
                    <a:pt x="20" y="0"/>
                  </a:moveTo>
                  <a:lnTo>
                    <a:pt x="22" y="0"/>
                  </a:lnTo>
                  <a:lnTo>
                    <a:pt x="23" y="1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3" y="25"/>
                  </a:lnTo>
                  <a:lnTo>
                    <a:pt x="7" y="32"/>
                  </a:lnTo>
                  <a:lnTo>
                    <a:pt x="9" y="36"/>
                  </a:lnTo>
                  <a:lnTo>
                    <a:pt x="11" y="39"/>
                  </a:lnTo>
                  <a:lnTo>
                    <a:pt x="13" y="45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3" y="70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0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5" y="48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4" y="5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09" name="Freeform 6414"/>
            <p:cNvSpPr>
              <a:spLocks/>
            </p:cNvSpPr>
            <p:nvPr/>
          </p:nvSpPr>
          <p:spPr bwMode="auto">
            <a:xfrm>
              <a:off x="4109" y="3446"/>
              <a:ext cx="62" cy="25"/>
            </a:xfrm>
            <a:custGeom>
              <a:avLst/>
              <a:gdLst>
                <a:gd name="T0" fmla="*/ 1 w 124"/>
                <a:gd name="T1" fmla="*/ 1 h 50"/>
                <a:gd name="T2" fmla="*/ 1 w 124"/>
                <a:gd name="T3" fmla="*/ 1 h 50"/>
                <a:gd name="T4" fmla="*/ 1 w 124"/>
                <a:gd name="T5" fmla="*/ 1 h 50"/>
                <a:gd name="T6" fmla="*/ 1 w 124"/>
                <a:gd name="T7" fmla="*/ 1 h 50"/>
                <a:gd name="T8" fmla="*/ 1 w 124"/>
                <a:gd name="T9" fmla="*/ 1 h 50"/>
                <a:gd name="T10" fmla="*/ 1 w 124"/>
                <a:gd name="T11" fmla="*/ 1 h 50"/>
                <a:gd name="T12" fmla="*/ 0 w 124"/>
                <a:gd name="T13" fmla="*/ 1 h 50"/>
                <a:gd name="T14" fmla="*/ 0 w 124"/>
                <a:gd name="T15" fmla="*/ 1 h 50"/>
                <a:gd name="T16" fmla="*/ 1 w 124"/>
                <a:gd name="T17" fmla="*/ 1 h 50"/>
                <a:gd name="T18" fmla="*/ 1 w 124"/>
                <a:gd name="T19" fmla="*/ 1 h 50"/>
                <a:gd name="T20" fmla="*/ 1 w 124"/>
                <a:gd name="T21" fmla="*/ 1 h 50"/>
                <a:gd name="T22" fmla="*/ 1 w 124"/>
                <a:gd name="T23" fmla="*/ 1 h 50"/>
                <a:gd name="T24" fmla="*/ 1 w 124"/>
                <a:gd name="T25" fmla="*/ 1 h 50"/>
                <a:gd name="T26" fmla="*/ 1 w 124"/>
                <a:gd name="T27" fmla="*/ 1 h 50"/>
                <a:gd name="T28" fmla="*/ 1 w 124"/>
                <a:gd name="T29" fmla="*/ 0 h 50"/>
                <a:gd name="T30" fmla="*/ 1 w 124"/>
                <a:gd name="T31" fmla="*/ 0 h 50"/>
                <a:gd name="T32" fmla="*/ 1 w 124"/>
                <a:gd name="T33" fmla="*/ 1 h 50"/>
                <a:gd name="T34" fmla="*/ 1 w 124"/>
                <a:gd name="T35" fmla="*/ 1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4"/>
                <a:gd name="T55" fmla="*/ 0 h 50"/>
                <a:gd name="T56" fmla="*/ 124 w 124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4" h="50">
                  <a:moveTo>
                    <a:pt x="49" y="36"/>
                  </a:moveTo>
                  <a:lnTo>
                    <a:pt x="32" y="41"/>
                  </a:lnTo>
                  <a:lnTo>
                    <a:pt x="20" y="46"/>
                  </a:lnTo>
                  <a:lnTo>
                    <a:pt x="9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36" y="32"/>
                  </a:lnTo>
                  <a:lnTo>
                    <a:pt x="67" y="18"/>
                  </a:lnTo>
                  <a:lnTo>
                    <a:pt x="85" y="9"/>
                  </a:lnTo>
                  <a:lnTo>
                    <a:pt x="101" y="3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0" name="Freeform 6415"/>
            <p:cNvSpPr>
              <a:spLocks/>
            </p:cNvSpPr>
            <p:nvPr/>
          </p:nvSpPr>
          <p:spPr bwMode="auto">
            <a:xfrm>
              <a:off x="4115" y="3447"/>
              <a:ext cx="67" cy="24"/>
            </a:xfrm>
            <a:custGeom>
              <a:avLst/>
              <a:gdLst>
                <a:gd name="T0" fmla="*/ 2 w 133"/>
                <a:gd name="T1" fmla="*/ 0 h 49"/>
                <a:gd name="T2" fmla="*/ 2 w 133"/>
                <a:gd name="T3" fmla="*/ 0 h 49"/>
                <a:gd name="T4" fmla="*/ 1 w 133"/>
                <a:gd name="T5" fmla="*/ 0 h 49"/>
                <a:gd name="T6" fmla="*/ 1 w 133"/>
                <a:gd name="T7" fmla="*/ 0 h 49"/>
                <a:gd name="T8" fmla="*/ 1 w 133"/>
                <a:gd name="T9" fmla="*/ 0 h 49"/>
                <a:gd name="T10" fmla="*/ 1 w 133"/>
                <a:gd name="T11" fmla="*/ 0 h 49"/>
                <a:gd name="T12" fmla="*/ 1 w 133"/>
                <a:gd name="T13" fmla="*/ 0 h 49"/>
                <a:gd name="T14" fmla="*/ 1 w 133"/>
                <a:gd name="T15" fmla="*/ 0 h 49"/>
                <a:gd name="T16" fmla="*/ 1 w 133"/>
                <a:gd name="T17" fmla="*/ 0 h 49"/>
                <a:gd name="T18" fmla="*/ 0 w 133"/>
                <a:gd name="T19" fmla="*/ 0 h 49"/>
                <a:gd name="T20" fmla="*/ 1 w 133"/>
                <a:gd name="T21" fmla="*/ 0 h 49"/>
                <a:gd name="T22" fmla="*/ 1 w 133"/>
                <a:gd name="T23" fmla="*/ 0 h 49"/>
                <a:gd name="T24" fmla="*/ 1 w 133"/>
                <a:gd name="T25" fmla="*/ 0 h 49"/>
                <a:gd name="T26" fmla="*/ 1 w 133"/>
                <a:gd name="T27" fmla="*/ 0 h 49"/>
                <a:gd name="T28" fmla="*/ 1 w 133"/>
                <a:gd name="T29" fmla="*/ 0 h 49"/>
                <a:gd name="T30" fmla="*/ 1 w 133"/>
                <a:gd name="T31" fmla="*/ 0 h 49"/>
                <a:gd name="T32" fmla="*/ 1 w 133"/>
                <a:gd name="T33" fmla="*/ 0 h 49"/>
                <a:gd name="T34" fmla="*/ 2 w 13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49"/>
                <a:gd name="T56" fmla="*/ 133 w 133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49">
                  <a:moveTo>
                    <a:pt x="133" y="0"/>
                  </a:moveTo>
                  <a:lnTo>
                    <a:pt x="129" y="2"/>
                  </a:lnTo>
                  <a:lnTo>
                    <a:pt x="120" y="6"/>
                  </a:lnTo>
                  <a:lnTo>
                    <a:pt x="100" y="15"/>
                  </a:lnTo>
                  <a:lnTo>
                    <a:pt x="66" y="27"/>
                  </a:lnTo>
                  <a:lnTo>
                    <a:pt x="48" y="35"/>
                  </a:lnTo>
                  <a:lnTo>
                    <a:pt x="28" y="42"/>
                  </a:lnTo>
                  <a:lnTo>
                    <a:pt x="10" y="4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23" y="38"/>
                  </a:lnTo>
                  <a:lnTo>
                    <a:pt x="48" y="26"/>
                  </a:lnTo>
                  <a:lnTo>
                    <a:pt x="66" y="18"/>
                  </a:lnTo>
                  <a:lnTo>
                    <a:pt x="81" y="11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1" name="Freeform 6416"/>
            <p:cNvSpPr>
              <a:spLocks/>
            </p:cNvSpPr>
            <p:nvPr/>
          </p:nvSpPr>
          <p:spPr bwMode="auto">
            <a:xfrm>
              <a:off x="4106" y="3470"/>
              <a:ext cx="16" cy="3"/>
            </a:xfrm>
            <a:custGeom>
              <a:avLst/>
              <a:gdLst>
                <a:gd name="T0" fmla="*/ 1 w 30"/>
                <a:gd name="T1" fmla="*/ 0 h 8"/>
                <a:gd name="T2" fmla="*/ 1 w 30"/>
                <a:gd name="T3" fmla="*/ 0 h 8"/>
                <a:gd name="T4" fmla="*/ 1 w 30"/>
                <a:gd name="T5" fmla="*/ 0 h 8"/>
                <a:gd name="T6" fmla="*/ 1 w 30"/>
                <a:gd name="T7" fmla="*/ 0 h 8"/>
                <a:gd name="T8" fmla="*/ 0 w 30"/>
                <a:gd name="T9" fmla="*/ 0 h 8"/>
                <a:gd name="T10" fmla="*/ 1 w 30"/>
                <a:gd name="T11" fmla="*/ 0 h 8"/>
                <a:gd name="T12" fmla="*/ 1 w 30"/>
                <a:gd name="T13" fmla="*/ 0 h 8"/>
                <a:gd name="T14" fmla="*/ 1 w 30"/>
                <a:gd name="T15" fmla="*/ 0 h 8"/>
                <a:gd name="T16" fmla="*/ 1 w 30"/>
                <a:gd name="T17" fmla="*/ 0 h 8"/>
                <a:gd name="T18" fmla="*/ 1 w 30"/>
                <a:gd name="T19" fmla="*/ 0 h 8"/>
                <a:gd name="T20" fmla="*/ 1 w 3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"/>
                <a:gd name="T35" fmla="*/ 30 w 3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">
                  <a:moveTo>
                    <a:pt x="30" y="2"/>
                  </a:moveTo>
                  <a:lnTo>
                    <a:pt x="25" y="4"/>
                  </a:lnTo>
                  <a:lnTo>
                    <a:pt x="19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2" y="6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2" name="Freeform 6417"/>
            <p:cNvSpPr>
              <a:spLocks/>
            </p:cNvSpPr>
            <p:nvPr/>
          </p:nvSpPr>
          <p:spPr bwMode="auto">
            <a:xfrm>
              <a:off x="4100" y="3470"/>
              <a:ext cx="15" cy="2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0 h 6"/>
                <a:gd name="T4" fmla="*/ 0 w 31"/>
                <a:gd name="T5" fmla="*/ 0 h 6"/>
                <a:gd name="T6" fmla="*/ 0 w 31"/>
                <a:gd name="T7" fmla="*/ 0 h 6"/>
                <a:gd name="T8" fmla="*/ 0 w 31"/>
                <a:gd name="T9" fmla="*/ 0 h 6"/>
                <a:gd name="T10" fmla="*/ 0 w 31"/>
                <a:gd name="T11" fmla="*/ 0 h 6"/>
                <a:gd name="T12" fmla="*/ 0 w 31"/>
                <a:gd name="T13" fmla="*/ 0 h 6"/>
                <a:gd name="T14" fmla="*/ 0 w 31"/>
                <a:gd name="T15" fmla="*/ 0 h 6"/>
                <a:gd name="T16" fmla="*/ 0 w 31"/>
                <a:gd name="T17" fmla="*/ 0 h 6"/>
                <a:gd name="T18" fmla="*/ 0 w 3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6"/>
                <a:gd name="T32" fmla="*/ 31 w 3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6">
                  <a:moveTo>
                    <a:pt x="29" y="2"/>
                  </a:moveTo>
                  <a:lnTo>
                    <a:pt x="23" y="4"/>
                  </a:lnTo>
                  <a:lnTo>
                    <a:pt x="18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3" name="Freeform 6418"/>
            <p:cNvSpPr>
              <a:spLocks/>
            </p:cNvSpPr>
            <p:nvPr/>
          </p:nvSpPr>
          <p:spPr bwMode="auto">
            <a:xfrm>
              <a:off x="4159" y="3435"/>
              <a:ext cx="54" cy="17"/>
            </a:xfrm>
            <a:custGeom>
              <a:avLst/>
              <a:gdLst>
                <a:gd name="T0" fmla="*/ 1 w 108"/>
                <a:gd name="T1" fmla="*/ 1 h 32"/>
                <a:gd name="T2" fmla="*/ 1 w 108"/>
                <a:gd name="T3" fmla="*/ 1 h 32"/>
                <a:gd name="T4" fmla="*/ 1 w 108"/>
                <a:gd name="T5" fmla="*/ 1 h 32"/>
                <a:gd name="T6" fmla="*/ 1 w 108"/>
                <a:gd name="T7" fmla="*/ 1 h 32"/>
                <a:gd name="T8" fmla="*/ 1 w 108"/>
                <a:gd name="T9" fmla="*/ 1 h 32"/>
                <a:gd name="T10" fmla="*/ 1 w 108"/>
                <a:gd name="T11" fmla="*/ 1 h 32"/>
                <a:gd name="T12" fmla="*/ 1 w 108"/>
                <a:gd name="T13" fmla="*/ 1 h 32"/>
                <a:gd name="T14" fmla="*/ 0 w 108"/>
                <a:gd name="T15" fmla="*/ 1 h 32"/>
                <a:gd name="T16" fmla="*/ 1 w 108"/>
                <a:gd name="T17" fmla="*/ 1 h 32"/>
                <a:gd name="T18" fmla="*/ 0 w 108"/>
                <a:gd name="T19" fmla="*/ 1 h 32"/>
                <a:gd name="T20" fmla="*/ 1 w 108"/>
                <a:gd name="T21" fmla="*/ 1 h 32"/>
                <a:gd name="T22" fmla="*/ 1 w 108"/>
                <a:gd name="T23" fmla="*/ 1 h 32"/>
                <a:gd name="T24" fmla="*/ 1 w 108"/>
                <a:gd name="T25" fmla="*/ 1 h 32"/>
                <a:gd name="T26" fmla="*/ 1 w 108"/>
                <a:gd name="T27" fmla="*/ 1 h 32"/>
                <a:gd name="T28" fmla="*/ 1 w 108"/>
                <a:gd name="T29" fmla="*/ 1 h 32"/>
                <a:gd name="T30" fmla="*/ 1 w 108"/>
                <a:gd name="T31" fmla="*/ 1 h 32"/>
                <a:gd name="T32" fmla="*/ 1 w 108"/>
                <a:gd name="T33" fmla="*/ 1 h 32"/>
                <a:gd name="T34" fmla="*/ 1 w 108"/>
                <a:gd name="T35" fmla="*/ 1 h 32"/>
                <a:gd name="T36" fmla="*/ 1 w 108"/>
                <a:gd name="T37" fmla="*/ 1 h 32"/>
                <a:gd name="T38" fmla="*/ 1 w 108"/>
                <a:gd name="T39" fmla="*/ 1 h 32"/>
                <a:gd name="T40" fmla="*/ 1 w 108"/>
                <a:gd name="T41" fmla="*/ 1 h 32"/>
                <a:gd name="T42" fmla="*/ 1 w 108"/>
                <a:gd name="T43" fmla="*/ 1 h 32"/>
                <a:gd name="T44" fmla="*/ 1 w 108"/>
                <a:gd name="T45" fmla="*/ 1 h 32"/>
                <a:gd name="T46" fmla="*/ 1 w 108"/>
                <a:gd name="T47" fmla="*/ 1 h 32"/>
                <a:gd name="T48" fmla="*/ 1 w 108"/>
                <a:gd name="T49" fmla="*/ 1 h 32"/>
                <a:gd name="T50" fmla="*/ 1 w 108"/>
                <a:gd name="T51" fmla="*/ 1 h 32"/>
                <a:gd name="T52" fmla="*/ 1 w 108"/>
                <a:gd name="T53" fmla="*/ 1 h 32"/>
                <a:gd name="T54" fmla="*/ 1 w 108"/>
                <a:gd name="T55" fmla="*/ 1 h 32"/>
                <a:gd name="T56" fmla="*/ 1 w 108"/>
                <a:gd name="T57" fmla="*/ 1 h 32"/>
                <a:gd name="T58" fmla="*/ 1 w 108"/>
                <a:gd name="T59" fmla="*/ 1 h 32"/>
                <a:gd name="T60" fmla="*/ 1 w 108"/>
                <a:gd name="T61" fmla="*/ 0 h 32"/>
                <a:gd name="T62" fmla="*/ 1 w 108"/>
                <a:gd name="T63" fmla="*/ 0 h 32"/>
                <a:gd name="T64" fmla="*/ 1 w 108"/>
                <a:gd name="T65" fmla="*/ 1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32"/>
                <a:gd name="T101" fmla="*/ 108 w 10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32">
                  <a:moveTo>
                    <a:pt x="68" y="2"/>
                  </a:moveTo>
                  <a:lnTo>
                    <a:pt x="63" y="2"/>
                  </a:lnTo>
                  <a:lnTo>
                    <a:pt x="58" y="2"/>
                  </a:lnTo>
                  <a:lnTo>
                    <a:pt x="50" y="5"/>
                  </a:lnTo>
                  <a:lnTo>
                    <a:pt x="36" y="11"/>
                  </a:lnTo>
                  <a:lnTo>
                    <a:pt x="22" y="16"/>
                  </a:lnTo>
                  <a:lnTo>
                    <a:pt x="11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36" y="25"/>
                  </a:lnTo>
                  <a:lnTo>
                    <a:pt x="50" y="23"/>
                  </a:lnTo>
                  <a:lnTo>
                    <a:pt x="65" y="18"/>
                  </a:lnTo>
                  <a:lnTo>
                    <a:pt x="79" y="14"/>
                  </a:lnTo>
                  <a:lnTo>
                    <a:pt x="68" y="20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4" y="31"/>
                  </a:lnTo>
                  <a:lnTo>
                    <a:pt x="34" y="32"/>
                  </a:lnTo>
                  <a:lnTo>
                    <a:pt x="81" y="20"/>
                  </a:lnTo>
                  <a:lnTo>
                    <a:pt x="95" y="13"/>
                  </a:lnTo>
                  <a:lnTo>
                    <a:pt x="104" y="7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" name="Freeform 6419"/>
            <p:cNvSpPr>
              <a:spLocks/>
            </p:cNvSpPr>
            <p:nvPr/>
          </p:nvSpPr>
          <p:spPr bwMode="auto">
            <a:xfrm>
              <a:off x="4195" y="3430"/>
              <a:ext cx="22" cy="7"/>
            </a:xfrm>
            <a:custGeom>
              <a:avLst/>
              <a:gdLst>
                <a:gd name="T0" fmla="*/ 1 w 43"/>
                <a:gd name="T1" fmla="*/ 0 h 15"/>
                <a:gd name="T2" fmla="*/ 1 w 43"/>
                <a:gd name="T3" fmla="*/ 0 h 15"/>
                <a:gd name="T4" fmla="*/ 1 w 43"/>
                <a:gd name="T5" fmla="*/ 0 h 15"/>
                <a:gd name="T6" fmla="*/ 1 w 43"/>
                <a:gd name="T7" fmla="*/ 0 h 15"/>
                <a:gd name="T8" fmla="*/ 1 w 43"/>
                <a:gd name="T9" fmla="*/ 0 h 15"/>
                <a:gd name="T10" fmla="*/ 1 w 43"/>
                <a:gd name="T11" fmla="*/ 0 h 15"/>
                <a:gd name="T12" fmla="*/ 1 w 43"/>
                <a:gd name="T13" fmla="*/ 0 h 15"/>
                <a:gd name="T14" fmla="*/ 1 w 43"/>
                <a:gd name="T15" fmla="*/ 0 h 15"/>
                <a:gd name="T16" fmla="*/ 0 w 43"/>
                <a:gd name="T17" fmla="*/ 0 h 15"/>
                <a:gd name="T18" fmla="*/ 1 w 43"/>
                <a:gd name="T19" fmla="*/ 0 h 15"/>
                <a:gd name="T20" fmla="*/ 1 w 43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5"/>
                <a:gd name="T35" fmla="*/ 43 w 4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5">
                  <a:moveTo>
                    <a:pt x="43" y="0"/>
                  </a:moveTo>
                  <a:lnTo>
                    <a:pt x="32" y="0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2" y="7"/>
                  </a:lnTo>
                  <a:lnTo>
                    <a:pt x="7" y="9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5"/>
                  </a:lnTo>
                  <a:lnTo>
                    <a:pt x="9" y="1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5" name="Freeform 6420"/>
            <p:cNvSpPr>
              <a:spLocks/>
            </p:cNvSpPr>
            <p:nvPr/>
          </p:nvSpPr>
          <p:spPr bwMode="auto">
            <a:xfrm>
              <a:off x="4200" y="3430"/>
              <a:ext cx="18" cy="6"/>
            </a:xfrm>
            <a:custGeom>
              <a:avLst/>
              <a:gdLst>
                <a:gd name="T0" fmla="*/ 0 w 36"/>
                <a:gd name="T1" fmla="*/ 0 h 13"/>
                <a:gd name="T2" fmla="*/ 1 w 36"/>
                <a:gd name="T3" fmla="*/ 0 h 13"/>
                <a:gd name="T4" fmla="*/ 1 w 36"/>
                <a:gd name="T5" fmla="*/ 0 h 13"/>
                <a:gd name="T6" fmla="*/ 1 w 36"/>
                <a:gd name="T7" fmla="*/ 0 h 13"/>
                <a:gd name="T8" fmla="*/ 1 w 36"/>
                <a:gd name="T9" fmla="*/ 0 h 13"/>
                <a:gd name="T10" fmla="*/ 1 w 36"/>
                <a:gd name="T11" fmla="*/ 0 h 13"/>
                <a:gd name="T12" fmla="*/ 1 w 36"/>
                <a:gd name="T13" fmla="*/ 0 h 13"/>
                <a:gd name="T14" fmla="*/ 0 w 36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3"/>
                <a:gd name="T26" fmla="*/ 36 w 3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3">
                  <a:moveTo>
                    <a:pt x="0" y="13"/>
                  </a:moveTo>
                  <a:lnTo>
                    <a:pt x="14" y="11"/>
                  </a:lnTo>
                  <a:lnTo>
                    <a:pt x="18" y="9"/>
                  </a:lnTo>
                  <a:lnTo>
                    <a:pt x="27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6421"/>
            <p:cNvSpPr>
              <a:spLocks/>
            </p:cNvSpPr>
            <p:nvPr/>
          </p:nvSpPr>
          <p:spPr bwMode="auto">
            <a:xfrm>
              <a:off x="4195" y="3430"/>
              <a:ext cx="23" cy="7"/>
            </a:xfrm>
            <a:custGeom>
              <a:avLst/>
              <a:gdLst>
                <a:gd name="T0" fmla="*/ 1 w 45"/>
                <a:gd name="T1" fmla="*/ 0 h 15"/>
                <a:gd name="T2" fmla="*/ 1 w 45"/>
                <a:gd name="T3" fmla="*/ 0 h 15"/>
                <a:gd name="T4" fmla="*/ 1 w 45"/>
                <a:gd name="T5" fmla="*/ 0 h 15"/>
                <a:gd name="T6" fmla="*/ 1 w 45"/>
                <a:gd name="T7" fmla="*/ 0 h 15"/>
                <a:gd name="T8" fmla="*/ 1 w 45"/>
                <a:gd name="T9" fmla="*/ 0 h 15"/>
                <a:gd name="T10" fmla="*/ 1 w 45"/>
                <a:gd name="T11" fmla="*/ 0 h 15"/>
                <a:gd name="T12" fmla="*/ 1 w 45"/>
                <a:gd name="T13" fmla="*/ 0 h 15"/>
                <a:gd name="T14" fmla="*/ 1 w 45"/>
                <a:gd name="T15" fmla="*/ 0 h 15"/>
                <a:gd name="T16" fmla="*/ 1 w 45"/>
                <a:gd name="T17" fmla="*/ 0 h 15"/>
                <a:gd name="T18" fmla="*/ 1 w 45"/>
                <a:gd name="T19" fmla="*/ 0 h 15"/>
                <a:gd name="T20" fmla="*/ 1 w 45"/>
                <a:gd name="T21" fmla="*/ 0 h 15"/>
                <a:gd name="T22" fmla="*/ 1 w 45"/>
                <a:gd name="T23" fmla="*/ 0 h 15"/>
                <a:gd name="T24" fmla="*/ 1 w 45"/>
                <a:gd name="T25" fmla="*/ 0 h 15"/>
                <a:gd name="T26" fmla="*/ 0 w 45"/>
                <a:gd name="T27" fmla="*/ 0 h 15"/>
                <a:gd name="T28" fmla="*/ 1 w 45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15"/>
                <a:gd name="T47" fmla="*/ 45 w 45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15">
                  <a:moveTo>
                    <a:pt x="23" y="11"/>
                  </a:moveTo>
                  <a:lnTo>
                    <a:pt x="32" y="7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1" y="7"/>
                  </a:lnTo>
                  <a:lnTo>
                    <a:pt x="7" y="9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5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6422"/>
            <p:cNvSpPr>
              <a:spLocks/>
            </p:cNvSpPr>
            <p:nvPr/>
          </p:nvSpPr>
          <p:spPr bwMode="auto">
            <a:xfrm>
              <a:off x="4209" y="3431"/>
              <a:ext cx="9" cy="4"/>
            </a:xfrm>
            <a:custGeom>
              <a:avLst/>
              <a:gdLst>
                <a:gd name="T0" fmla="*/ 1 w 18"/>
                <a:gd name="T1" fmla="*/ 0 h 7"/>
                <a:gd name="T2" fmla="*/ 1 w 18"/>
                <a:gd name="T3" fmla="*/ 0 h 7"/>
                <a:gd name="T4" fmla="*/ 1 w 18"/>
                <a:gd name="T5" fmla="*/ 0 h 7"/>
                <a:gd name="T6" fmla="*/ 1 w 18"/>
                <a:gd name="T7" fmla="*/ 1 h 7"/>
                <a:gd name="T8" fmla="*/ 1 w 18"/>
                <a:gd name="T9" fmla="*/ 1 h 7"/>
                <a:gd name="T10" fmla="*/ 1 w 18"/>
                <a:gd name="T11" fmla="*/ 1 h 7"/>
                <a:gd name="T12" fmla="*/ 1 w 18"/>
                <a:gd name="T13" fmla="*/ 1 h 7"/>
                <a:gd name="T14" fmla="*/ 1 w 18"/>
                <a:gd name="T15" fmla="*/ 1 h 7"/>
                <a:gd name="T16" fmla="*/ 0 w 18"/>
                <a:gd name="T17" fmla="*/ 1 h 7"/>
                <a:gd name="T18" fmla="*/ 1 w 18"/>
                <a:gd name="T19" fmla="*/ 1 h 7"/>
                <a:gd name="T20" fmla="*/ 1 w 1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7"/>
                <a:gd name="T35" fmla="*/ 18 w 1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7">
                  <a:moveTo>
                    <a:pt x="18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7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423"/>
            <p:cNvSpPr>
              <a:spLocks/>
            </p:cNvSpPr>
            <p:nvPr/>
          </p:nvSpPr>
          <p:spPr bwMode="auto">
            <a:xfrm>
              <a:off x="4166" y="3451"/>
              <a:ext cx="11" cy="2"/>
            </a:xfrm>
            <a:custGeom>
              <a:avLst/>
              <a:gdLst>
                <a:gd name="T0" fmla="*/ 1 w 22"/>
                <a:gd name="T1" fmla="*/ 0 h 5"/>
                <a:gd name="T2" fmla="*/ 1 w 22"/>
                <a:gd name="T3" fmla="*/ 0 h 5"/>
                <a:gd name="T4" fmla="*/ 1 w 22"/>
                <a:gd name="T5" fmla="*/ 0 h 5"/>
                <a:gd name="T6" fmla="*/ 1 w 22"/>
                <a:gd name="T7" fmla="*/ 0 h 5"/>
                <a:gd name="T8" fmla="*/ 1 w 22"/>
                <a:gd name="T9" fmla="*/ 0 h 5"/>
                <a:gd name="T10" fmla="*/ 1 w 22"/>
                <a:gd name="T11" fmla="*/ 0 h 5"/>
                <a:gd name="T12" fmla="*/ 1 w 22"/>
                <a:gd name="T13" fmla="*/ 0 h 5"/>
                <a:gd name="T14" fmla="*/ 1 w 22"/>
                <a:gd name="T15" fmla="*/ 0 h 5"/>
                <a:gd name="T16" fmla="*/ 0 w 22"/>
                <a:gd name="T17" fmla="*/ 0 h 5"/>
                <a:gd name="T18" fmla="*/ 0 w 22"/>
                <a:gd name="T19" fmla="*/ 0 h 5"/>
                <a:gd name="T20" fmla="*/ 1 w 22"/>
                <a:gd name="T21" fmla="*/ 0 h 5"/>
                <a:gd name="T22" fmla="*/ 1 w 22"/>
                <a:gd name="T23" fmla="*/ 0 h 5"/>
                <a:gd name="T24" fmla="*/ 1 w 22"/>
                <a:gd name="T25" fmla="*/ 0 h 5"/>
                <a:gd name="T26" fmla="*/ 1 w 22"/>
                <a:gd name="T27" fmla="*/ 0 h 5"/>
                <a:gd name="T28" fmla="*/ 1 w 22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5"/>
                <a:gd name="T47" fmla="*/ 22 w 22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5">
                  <a:moveTo>
                    <a:pt x="17" y="0"/>
                  </a:moveTo>
                  <a:lnTo>
                    <a:pt x="20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6424"/>
            <p:cNvSpPr>
              <a:spLocks/>
            </p:cNvSpPr>
            <p:nvPr/>
          </p:nvSpPr>
          <p:spPr bwMode="auto">
            <a:xfrm>
              <a:off x="4209" y="3430"/>
              <a:ext cx="10" cy="1"/>
            </a:xfrm>
            <a:custGeom>
              <a:avLst/>
              <a:gdLst>
                <a:gd name="T0" fmla="*/ 0 w 20"/>
                <a:gd name="T1" fmla="*/ 0 h 2"/>
                <a:gd name="T2" fmla="*/ 0 w 20"/>
                <a:gd name="T3" fmla="*/ 1 h 2"/>
                <a:gd name="T4" fmla="*/ 1 w 20"/>
                <a:gd name="T5" fmla="*/ 1 h 2"/>
                <a:gd name="T6" fmla="*/ 1 w 20"/>
                <a:gd name="T7" fmla="*/ 1 h 2"/>
                <a:gd name="T8" fmla="*/ 1 w 20"/>
                <a:gd name="T9" fmla="*/ 1 h 2"/>
                <a:gd name="T10" fmla="*/ 1 w 20"/>
                <a:gd name="T11" fmla="*/ 0 h 2"/>
                <a:gd name="T12" fmla="*/ 1 w 20"/>
                <a:gd name="T13" fmla="*/ 0 h 2"/>
                <a:gd name="T14" fmla="*/ 0 w 20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"/>
                <a:gd name="T26" fmla="*/ 20 w 20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">
                  <a:moveTo>
                    <a:pt x="0" y="0"/>
                  </a:moveTo>
                  <a:lnTo>
                    <a:pt x="0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6425"/>
            <p:cNvSpPr>
              <a:spLocks/>
            </p:cNvSpPr>
            <p:nvPr/>
          </p:nvSpPr>
          <p:spPr bwMode="auto">
            <a:xfrm>
              <a:off x="4199" y="3435"/>
              <a:ext cx="4" cy="1"/>
            </a:xfrm>
            <a:custGeom>
              <a:avLst/>
              <a:gdLst>
                <a:gd name="T0" fmla="*/ 1 w 7"/>
                <a:gd name="T1" fmla="*/ 0 h 2"/>
                <a:gd name="T2" fmla="*/ 0 w 7"/>
                <a:gd name="T3" fmla="*/ 1 h 2"/>
                <a:gd name="T4" fmla="*/ 1 w 7"/>
                <a:gd name="T5" fmla="*/ 1 h 2"/>
                <a:gd name="T6" fmla="*/ 1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"/>
                <a:gd name="T14" fmla="*/ 7 w 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">
                  <a:moveTo>
                    <a:pt x="4" y="0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6426"/>
            <p:cNvSpPr>
              <a:spLocks/>
            </p:cNvSpPr>
            <p:nvPr/>
          </p:nvSpPr>
          <p:spPr bwMode="auto">
            <a:xfrm>
              <a:off x="4201" y="3435"/>
              <a:ext cx="6" cy="1"/>
            </a:xfrm>
            <a:custGeom>
              <a:avLst/>
              <a:gdLst>
                <a:gd name="T0" fmla="*/ 0 w 12"/>
                <a:gd name="T1" fmla="*/ 1 h 2"/>
                <a:gd name="T2" fmla="*/ 1 w 12"/>
                <a:gd name="T3" fmla="*/ 0 h 2"/>
                <a:gd name="T4" fmla="*/ 1 w 12"/>
                <a:gd name="T5" fmla="*/ 0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6427"/>
            <p:cNvSpPr>
              <a:spLocks/>
            </p:cNvSpPr>
            <p:nvPr/>
          </p:nvSpPr>
          <p:spPr bwMode="auto">
            <a:xfrm>
              <a:off x="4195" y="3435"/>
              <a:ext cx="4" cy="2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1 h 4"/>
                <a:gd name="T4" fmla="*/ 0 w 9"/>
                <a:gd name="T5" fmla="*/ 1 h 4"/>
                <a:gd name="T6" fmla="*/ 0 w 9"/>
                <a:gd name="T7" fmla="*/ 0 h 4"/>
                <a:gd name="T8" fmla="*/ 0 w 9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5" y="2"/>
                  </a:moveTo>
                  <a:lnTo>
                    <a:pt x="0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6428"/>
            <p:cNvSpPr>
              <a:spLocks/>
            </p:cNvSpPr>
            <p:nvPr/>
          </p:nvSpPr>
          <p:spPr bwMode="auto">
            <a:xfrm>
              <a:off x="4105" y="3369"/>
              <a:ext cx="11" cy="3"/>
            </a:xfrm>
            <a:custGeom>
              <a:avLst/>
              <a:gdLst>
                <a:gd name="T0" fmla="*/ 0 w 21"/>
                <a:gd name="T1" fmla="*/ 1 h 5"/>
                <a:gd name="T2" fmla="*/ 0 w 21"/>
                <a:gd name="T3" fmla="*/ 1 h 5"/>
                <a:gd name="T4" fmla="*/ 1 w 21"/>
                <a:gd name="T5" fmla="*/ 1 h 5"/>
                <a:gd name="T6" fmla="*/ 1 w 21"/>
                <a:gd name="T7" fmla="*/ 1 h 5"/>
                <a:gd name="T8" fmla="*/ 1 w 21"/>
                <a:gd name="T9" fmla="*/ 1 h 5"/>
                <a:gd name="T10" fmla="*/ 1 w 21"/>
                <a:gd name="T11" fmla="*/ 1 h 5"/>
                <a:gd name="T12" fmla="*/ 1 w 21"/>
                <a:gd name="T13" fmla="*/ 1 h 5"/>
                <a:gd name="T14" fmla="*/ 1 w 21"/>
                <a:gd name="T15" fmla="*/ 1 h 5"/>
                <a:gd name="T16" fmla="*/ 1 w 21"/>
                <a:gd name="T17" fmla="*/ 0 h 5"/>
                <a:gd name="T18" fmla="*/ 1 w 21"/>
                <a:gd name="T19" fmla="*/ 0 h 5"/>
                <a:gd name="T20" fmla="*/ 1 w 21"/>
                <a:gd name="T21" fmla="*/ 0 h 5"/>
                <a:gd name="T22" fmla="*/ 1 w 21"/>
                <a:gd name="T23" fmla="*/ 1 h 5"/>
                <a:gd name="T24" fmla="*/ 0 w 21"/>
                <a:gd name="T25" fmla="*/ 1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5"/>
                <a:gd name="T41" fmla="*/ 21 w 21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5">
                  <a:moveTo>
                    <a:pt x="0" y="2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9" y="5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6429"/>
            <p:cNvSpPr>
              <a:spLocks/>
            </p:cNvSpPr>
            <p:nvPr/>
          </p:nvSpPr>
          <p:spPr bwMode="auto">
            <a:xfrm>
              <a:off x="4109" y="3467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1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0 w 16"/>
                <a:gd name="T17" fmla="*/ 1 h 16"/>
                <a:gd name="T18" fmla="*/ 0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0 h 16"/>
                <a:gd name="T28" fmla="*/ 1 w 16"/>
                <a:gd name="T29" fmla="*/ 0 h 16"/>
                <a:gd name="T30" fmla="*/ 1 w 16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6"/>
                <a:gd name="T50" fmla="*/ 16 w 16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6">
                  <a:moveTo>
                    <a:pt x="16" y="2"/>
                  </a:moveTo>
                  <a:lnTo>
                    <a:pt x="16" y="4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6430"/>
            <p:cNvSpPr>
              <a:spLocks/>
            </p:cNvSpPr>
            <p:nvPr/>
          </p:nvSpPr>
          <p:spPr bwMode="auto">
            <a:xfrm>
              <a:off x="4101" y="3466"/>
              <a:ext cx="9" cy="7"/>
            </a:xfrm>
            <a:custGeom>
              <a:avLst/>
              <a:gdLst>
                <a:gd name="T0" fmla="*/ 1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1 w 18"/>
                <a:gd name="T9" fmla="*/ 0 h 15"/>
                <a:gd name="T10" fmla="*/ 1 w 18"/>
                <a:gd name="T11" fmla="*/ 0 h 15"/>
                <a:gd name="T12" fmla="*/ 1 w 18"/>
                <a:gd name="T13" fmla="*/ 0 h 15"/>
                <a:gd name="T14" fmla="*/ 0 w 18"/>
                <a:gd name="T15" fmla="*/ 0 h 15"/>
                <a:gd name="T16" fmla="*/ 1 w 18"/>
                <a:gd name="T17" fmla="*/ 0 h 15"/>
                <a:gd name="T18" fmla="*/ 1 w 18"/>
                <a:gd name="T19" fmla="*/ 0 h 15"/>
                <a:gd name="T20" fmla="*/ 1 w 18"/>
                <a:gd name="T21" fmla="*/ 0 h 15"/>
                <a:gd name="T22" fmla="*/ 1 w 18"/>
                <a:gd name="T23" fmla="*/ 0 h 15"/>
                <a:gd name="T24" fmla="*/ 1 w 18"/>
                <a:gd name="T25" fmla="*/ 0 h 15"/>
                <a:gd name="T26" fmla="*/ 1 w 18"/>
                <a:gd name="T27" fmla="*/ 0 h 15"/>
                <a:gd name="T28" fmla="*/ 1 w 18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5"/>
                <a:gd name="T47" fmla="*/ 18 w 1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5">
                  <a:moveTo>
                    <a:pt x="18" y="4"/>
                  </a:moveTo>
                  <a:lnTo>
                    <a:pt x="18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5" y="9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6431"/>
            <p:cNvSpPr>
              <a:spLocks/>
            </p:cNvSpPr>
            <p:nvPr/>
          </p:nvSpPr>
          <p:spPr bwMode="auto">
            <a:xfrm>
              <a:off x="4098" y="3409"/>
              <a:ext cx="15" cy="61"/>
            </a:xfrm>
            <a:custGeom>
              <a:avLst/>
              <a:gdLst>
                <a:gd name="T0" fmla="*/ 1 w 29"/>
                <a:gd name="T1" fmla="*/ 1 h 120"/>
                <a:gd name="T2" fmla="*/ 1 w 29"/>
                <a:gd name="T3" fmla="*/ 1 h 120"/>
                <a:gd name="T4" fmla="*/ 1 w 29"/>
                <a:gd name="T5" fmla="*/ 1 h 120"/>
                <a:gd name="T6" fmla="*/ 1 w 29"/>
                <a:gd name="T7" fmla="*/ 1 h 120"/>
                <a:gd name="T8" fmla="*/ 1 w 29"/>
                <a:gd name="T9" fmla="*/ 1 h 120"/>
                <a:gd name="T10" fmla="*/ 1 w 29"/>
                <a:gd name="T11" fmla="*/ 1 h 120"/>
                <a:gd name="T12" fmla="*/ 1 w 29"/>
                <a:gd name="T13" fmla="*/ 1 h 120"/>
                <a:gd name="T14" fmla="*/ 1 w 29"/>
                <a:gd name="T15" fmla="*/ 1 h 120"/>
                <a:gd name="T16" fmla="*/ 1 w 29"/>
                <a:gd name="T17" fmla="*/ 1 h 120"/>
                <a:gd name="T18" fmla="*/ 1 w 29"/>
                <a:gd name="T19" fmla="*/ 1 h 120"/>
                <a:gd name="T20" fmla="*/ 1 w 29"/>
                <a:gd name="T21" fmla="*/ 1 h 120"/>
                <a:gd name="T22" fmla="*/ 1 w 29"/>
                <a:gd name="T23" fmla="*/ 1 h 120"/>
                <a:gd name="T24" fmla="*/ 0 w 29"/>
                <a:gd name="T25" fmla="*/ 1 h 120"/>
                <a:gd name="T26" fmla="*/ 0 w 29"/>
                <a:gd name="T27" fmla="*/ 1 h 120"/>
                <a:gd name="T28" fmla="*/ 1 w 29"/>
                <a:gd name="T29" fmla="*/ 1 h 120"/>
                <a:gd name="T30" fmla="*/ 1 w 29"/>
                <a:gd name="T31" fmla="*/ 1 h 120"/>
                <a:gd name="T32" fmla="*/ 1 w 29"/>
                <a:gd name="T33" fmla="*/ 1 h 120"/>
                <a:gd name="T34" fmla="*/ 1 w 29"/>
                <a:gd name="T35" fmla="*/ 0 h 120"/>
                <a:gd name="T36" fmla="*/ 1 w 29"/>
                <a:gd name="T37" fmla="*/ 0 h 120"/>
                <a:gd name="T38" fmla="*/ 1 w 29"/>
                <a:gd name="T39" fmla="*/ 1 h 120"/>
                <a:gd name="T40" fmla="*/ 1 w 29"/>
                <a:gd name="T41" fmla="*/ 1 h 120"/>
                <a:gd name="T42" fmla="*/ 1 w 29"/>
                <a:gd name="T43" fmla="*/ 1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120"/>
                <a:gd name="T68" fmla="*/ 29 w 29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120">
                  <a:moveTo>
                    <a:pt x="29" y="84"/>
                  </a:moveTo>
                  <a:lnTo>
                    <a:pt x="29" y="101"/>
                  </a:lnTo>
                  <a:lnTo>
                    <a:pt x="27" y="111"/>
                  </a:lnTo>
                  <a:lnTo>
                    <a:pt x="27" y="117"/>
                  </a:lnTo>
                  <a:lnTo>
                    <a:pt x="26" y="120"/>
                  </a:lnTo>
                  <a:lnTo>
                    <a:pt x="22" y="120"/>
                  </a:lnTo>
                  <a:lnTo>
                    <a:pt x="18" y="120"/>
                  </a:lnTo>
                  <a:lnTo>
                    <a:pt x="15" y="119"/>
                  </a:lnTo>
                  <a:lnTo>
                    <a:pt x="15" y="117"/>
                  </a:lnTo>
                  <a:lnTo>
                    <a:pt x="11" y="99"/>
                  </a:lnTo>
                  <a:lnTo>
                    <a:pt x="8" y="77"/>
                  </a:lnTo>
                  <a:lnTo>
                    <a:pt x="2" y="4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9" y="84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6432"/>
            <p:cNvSpPr>
              <a:spLocks/>
            </p:cNvSpPr>
            <p:nvPr/>
          </p:nvSpPr>
          <p:spPr bwMode="auto">
            <a:xfrm>
              <a:off x="4105" y="3411"/>
              <a:ext cx="17" cy="60"/>
            </a:xfrm>
            <a:custGeom>
              <a:avLst/>
              <a:gdLst>
                <a:gd name="T0" fmla="*/ 1 w 32"/>
                <a:gd name="T1" fmla="*/ 0 h 119"/>
                <a:gd name="T2" fmla="*/ 1 w 32"/>
                <a:gd name="T3" fmla="*/ 1 h 119"/>
                <a:gd name="T4" fmla="*/ 1 w 32"/>
                <a:gd name="T5" fmla="*/ 1 h 119"/>
                <a:gd name="T6" fmla="*/ 1 w 32"/>
                <a:gd name="T7" fmla="*/ 1 h 119"/>
                <a:gd name="T8" fmla="*/ 1 w 32"/>
                <a:gd name="T9" fmla="*/ 1 h 119"/>
                <a:gd name="T10" fmla="*/ 1 w 32"/>
                <a:gd name="T11" fmla="*/ 1 h 119"/>
                <a:gd name="T12" fmla="*/ 1 w 32"/>
                <a:gd name="T13" fmla="*/ 1 h 119"/>
                <a:gd name="T14" fmla="*/ 1 w 32"/>
                <a:gd name="T15" fmla="*/ 1 h 119"/>
                <a:gd name="T16" fmla="*/ 1 w 32"/>
                <a:gd name="T17" fmla="*/ 1 h 119"/>
                <a:gd name="T18" fmla="*/ 1 w 32"/>
                <a:gd name="T19" fmla="*/ 1 h 119"/>
                <a:gd name="T20" fmla="*/ 1 w 32"/>
                <a:gd name="T21" fmla="*/ 1 h 119"/>
                <a:gd name="T22" fmla="*/ 1 w 32"/>
                <a:gd name="T23" fmla="*/ 1 h 119"/>
                <a:gd name="T24" fmla="*/ 1 w 32"/>
                <a:gd name="T25" fmla="*/ 1 h 119"/>
                <a:gd name="T26" fmla="*/ 1 w 32"/>
                <a:gd name="T27" fmla="*/ 1 h 119"/>
                <a:gd name="T28" fmla="*/ 1 w 32"/>
                <a:gd name="T29" fmla="*/ 1 h 119"/>
                <a:gd name="T30" fmla="*/ 1 w 32"/>
                <a:gd name="T31" fmla="*/ 1 h 119"/>
                <a:gd name="T32" fmla="*/ 1 w 32"/>
                <a:gd name="T33" fmla="*/ 1 h 119"/>
                <a:gd name="T34" fmla="*/ 1 w 32"/>
                <a:gd name="T35" fmla="*/ 1 h 119"/>
                <a:gd name="T36" fmla="*/ 1 w 32"/>
                <a:gd name="T37" fmla="*/ 1 h 119"/>
                <a:gd name="T38" fmla="*/ 1 w 32"/>
                <a:gd name="T39" fmla="*/ 1 h 119"/>
                <a:gd name="T40" fmla="*/ 1 w 32"/>
                <a:gd name="T41" fmla="*/ 1 h 119"/>
                <a:gd name="T42" fmla="*/ 1 w 32"/>
                <a:gd name="T43" fmla="*/ 1 h 119"/>
                <a:gd name="T44" fmla="*/ 1 w 32"/>
                <a:gd name="T45" fmla="*/ 1 h 119"/>
                <a:gd name="T46" fmla="*/ 1 w 32"/>
                <a:gd name="T47" fmla="*/ 1 h 119"/>
                <a:gd name="T48" fmla="*/ 1 w 32"/>
                <a:gd name="T49" fmla="*/ 1 h 119"/>
                <a:gd name="T50" fmla="*/ 0 w 32"/>
                <a:gd name="T51" fmla="*/ 1 h 119"/>
                <a:gd name="T52" fmla="*/ 0 w 32"/>
                <a:gd name="T53" fmla="*/ 1 h 119"/>
                <a:gd name="T54" fmla="*/ 0 w 32"/>
                <a:gd name="T55" fmla="*/ 1 h 119"/>
                <a:gd name="T56" fmla="*/ 1 w 32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119"/>
                <a:gd name="T89" fmla="*/ 32 w 32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119">
                  <a:moveTo>
                    <a:pt x="29" y="0"/>
                  </a:moveTo>
                  <a:lnTo>
                    <a:pt x="30" y="4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32" y="36"/>
                  </a:lnTo>
                  <a:lnTo>
                    <a:pt x="32" y="49"/>
                  </a:lnTo>
                  <a:lnTo>
                    <a:pt x="30" y="67"/>
                  </a:lnTo>
                  <a:lnTo>
                    <a:pt x="30" y="72"/>
                  </a:lnTo>
                  <a:lnTo>
                    <a:pt x="30" y="85"/>
                  </a:lnTo>
                  <a:lnTo>
                    <a:pt x="29" y="103"/>
                  </a:lnTo>
                  <a:lnTo>
                    <a:pt x="27" y="110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1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07"/>
                  </a:lnTo>
                  <a:lnTo>
                    <a:pt x="12" y="92"/>
                  </a:lnTo>
                  <a:lnTo>
                    <a:pt x="11" y="76"/>
                  </a:lnTo>
                  <a:lnTo>
                    <a:pt x="7" y="63"/>
                  </a:lnTo>
                  <a:lnTo>
                    <a:pt x="5" y="44"/>
                  </a:lnTo>
                  <a:lnTo>
                    <a:pt x="3" y="33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F54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6433"/>
            <p:cNvSpPr>
              <a:spLocks/>
            </p:cNvSpPr>
            <p:nvPr/>
          </p:nvSpPr>
          <p:spPr bwMode="auto">
            <a:xfrm>
              <a:off x="4097" y="3382"/>
              <a:ext cx="36" cy="39"/>
            </a:xfrm>
            <a:custGeom>
              <a:avLst/>
              <a:gdLst>
                <a:gd name="T0" fmla="*/ 1 w 72"/>
                <a:gd name="T1" fmla="*/ 1 h 77"/>
                <a:gd name="T2" fmla="*/ 1 w 72"/>
                <a:gd name="T3" fmla="*/ 1 h 77"/>
                <a:gd name="T4" fmla="*/ 1 w 72"/>
                <a:gd name="T5" fmla="*/ 1 h 77"/>
                <a:gd name="T6" fmla="*/ 1 w 72"/>
                <a:gd name="T7" fmla="*/ 1 h 77"/>
                <a:gd name="T8" fmla="*/ 1 w 72"/>
                <a:gd name="T9" fmla="*/ 1 h 77"/>
                <a:gd name="T10" fmla="*/ 1 w 72"/>
                <a:gd name="T11" fmla="*/ 1 h 77"/>
                <a:gd name="T12" fmla="*/ 1 w 72"/>
                <a:gd name="T13" fmla="*/ 1 h 77"/>
                <a:gd name="T14" fmla="*/ 1 w 72"/>
                <a:gd name="T15" fmla="*/ 1 h 77"/>
                <a:gd name="T16" fmla="*/ 0 w 72"/>
                <a:gd name="T17" fmla="*/ 1 h 77"/>
                <a:gd name="T18" fmla="*/ 0 w 72"/>
                <a:gd name="T19" fmla="*/ 1 h 77"/>
                <a:gd name="T20" fmla="*/ 0 w 72"/>
                <a:gd name="T21" fmla="*/ 1 h 77"/>
                <a:gd name="T22" fmla="*/ 1 w 72"/>
                <a:gd name="T23" fmla="*/ 1 h 77"/>
                <a:gd name="T24" fmla="*/ 1 w 72"/>
                <a:gd name="T25" fmla="*/ 1 h 77"/>
                <a:gd name="T26" fmla="*/ 1 w 72"/>
                <a:gd name="T27" fmla="*/ 1 h 77"/>
                <a:gd name="T28" fmla="*/ 1 w 72"/>
                <a:gd name="T29" fmla="*/ 1 h 77"/>
                <a:gd name="T30" fmla="*/ 1 w 72"/>
                <a:gd name="T31" fmla="*/ 1 h 77"/>
                <a:gd name="T32" fmla="*/ 1 w 72"/>
                <a:gd name="T33" fmla="*/ 1 h 77"/>
                <a:gd name="T34" fmla="*/ 1 w 72"/>
                <a:gd name="T35" fmla="*/ 1 h 77"/>
                <a:gd name="T36" fmla="*/ 1 w 72"/>
                <a:gd name="T37" fmla="*/ 1 h 77"/>
                <a:gd name="T38" fmla="*/ 1 w 72"/>
                <a:gd name="T39" fmla="*/ 1 h 77"/>
                <a:gd name="T40" fmla="*/ 1 w 72"/>
                <a:gd name="T41" fmla="*/ 1 h 77"/>
                <a:gd name="T42" fmla="*/ 1 w 72"/>
                <a:gd name="T43" fmla="*/ 1 h 77"/>
                <a:gd name="T44" fmla="*/ 1 w 72"/>
                <a:gd name="T45" fmla="*/ 1 h 77"/>
                <a:gd name="T46" fmla="*/ 1 w 72"/>
                <a:gd name="T47" fmla="*/ 1 h 77"/>
                <a:gd name="T48" fmla="*/ 1 w 72"/>
                <a:gd name="T49" fmla="*/ 1 h 77"/>
                <a:gd name="T50" fmla="*/ 1 w 72"/>
                <a:gd name="T51" fmla="*/ 1 h 77"/>
                <a:gd name="T52" fmla="*/ 1 w 72"/>
                <a:gd name="T53" fmla="*/ 1 h 77"/>
                <a:gd name="T54" fmla="*/ 1 w 72"/>
                <a:gd name="T55" fmla="*/ 1 h 77"/>
                <a:gd name="T56" fmla="*/ 1 w 72"/>
                <a:gd name="T57" fmla="*/ 1 h 77"/>
                <a:gd name="T58" fmla="*/ 1 w 72"/>
                <a:gd name="T59" fmla="*/ 1 h 77"/>
                <a:gd name="T60" fmla="*/ 1 w 72"/>
                <a:gd name="T61" fmla="*/ 1 h 77"/>
                <a:gd name="T62" fmla="*/ 1 w 72"/>
                <a:gd name="T63" fmla="*/ 1 h 77"/>
                <a:gd name="T64" fmla="*/ 1 w 72"/>
                <a:gd name="T65" fmla="*/ 1 h 77"/>
                <a:gd name="T66" fmla="*/ 1 w 72"/>
                <a:gd name="T67" fmla="*/ 1 h 77"/>
                <a:gd name="T68" fmla="*/ 1 w 72"/>
                <a:gd name="T69" fmla="*/ 1 h 77"/>
                <a:gd name="T70" fmla="*/ 1 w 72"/>
                <a:gd name="T71" fmla="*/ 1 h 77"/>
                <a:gd name="T72" fmla="*/ 1 w 72"/>
                <a:gd name="T73" fmla="*/ 1 h 77"/>
                <a:gd name="T74" fmla="*/ 1 w 72"/>
                <a:gd name="T75" fmla="*/ 1 h 77"/>
                <a:gd name="T76" fmla="*/ 1 w 72"/>
                <a:gd name="T77" fmla="*/ 1 h 77"/>
                <a:gd name="T78" fmla="*/ 1 w 72"/>
                <a:gd name="T79" fmla="*/ 1 h 77"/>
                <a:gd name="T80" fmla="*/ 1 w 72"/>
                <a:gd name="T81" fmla="*/ 1 h 77"/>
                <a:gd name="T82" fmla="*/ 1 w 72"/>
                <a:gd name="T83" fmla="*/ 1 h 77"/>
                <a:gd name="T84" fmla="*/ 1 w 72"/>
                <a:gd name="T85" fmla="*/ 1 h 77"/>
                <a:gd name="T86" fmla="*/ 1 w 72"/>
                <a:gd name="T87" fmla="*/ 0 h 77"/>
                <a:gd name="T88" fmla="*/ 1 w 72"/>
                <a:gd name="T89" fmla="*/ 0 h 77"/>
                <a:gd name="T90" fmla="*/ 1 w 72"/>
                <a:gd name="T91" fmla="*/ 0 h 77"/>
                <a:gd name="T92" fmla="*/ 1 w 72"/>
                <a:gd name="T93" fmla="*/ 1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77"/>
                <a:gd name="T143" fmla="*/ 72 w 72"/>
                <a:gd name="T144" fmla="*/ 77 h 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77">
                  <a:moveTo>
                    <a:pt x="10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5" y="65"/>
                  </a:lnTo>
                  <a:lnTo>
                    <a:pt x="9" y="66"/>
                  </a:lnTo>
                  <a:lnTo>
                    <a:pt x="12" y="68"/>
                  </a:lnTo>
                  <a:lnTo>
                    <a:pt x="21" y="68"/>
                  </a:lnTo>
                  <a:lnTo>
                    <a:pt x="28" y="68"/>
                  </a:lnTo>
                  <a:lnTo>
                    <a:pt x="41" y="63"/>
                  </a:lnTo>
                  <a:lnTo>
                    <a:pt x="45" y="61"/>
                  </a:lnTo>
                  <a:lnTo>
                    <a:pt x="48" y="57"/>
                  </a:lnTo>
                  <a:lnTo>
                    <a:pt x="50" y="45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5" y="41"/>
                  </a:lnTo>
                  <a:lnTo>
                    <a:pt x="59" y="48"/>
                  </a:lnTo>
                  <a:lnTo>
                    <a:pt x="55" y="54"/>
                  </a:lnTo>
                  <a:lnTo>
                    <a:pt x="52" y="61"/>
                  </a:lnTo>
                  <a:lnTo>
                    <a:pt x="46" y="74"/>
                  </a:lnTo>
                  <a:lnTo>
                    <a:pt x="48" y="74"/>
                  </a:lnTo>
                  <a:lnTo>
                    <a:pt x="52" y="75"/>
                  </a:lnTo>
                  <a:lnTo>
                    <a:pt x="54" y="77"/>
                  </a:lnTo>
                  <a:lnTo>
                    <a:pt x="72" y="50"/>
                  </a:lnTo>
                  <a:lnTo>
                    <a:pt x="72" y="39"/>
                  </a:lnTo>
                  <a:lnTo>
                    <a:pt x="70" y="32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48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6434"/>
            <p:cNvSpPr>
              <a:spLocks/>
            </p:cNvSpPr>
            <p:nvPr/>
          </p:nvSpPr>
          <p:spPr bwMode="auto">
            <a:xfrm>
              <a:off x="4106" y="3369"/>
              <a:ext cx="7" cy="19"/>
            </a:xfrm>
            <a:custGeom>
              <a:avLst/>
              <a:gdLst>
                <a:gd name="T0" fmla="*/ 1 w 12"/>
                <a:gd name="T1" fmla="*/ 1 h 38"/>
                <a:gd name="T2" fmla="*/ 1 w 12"/>
                <a:gd name="T3" fmla="*/ 0 h 38"/>
                <a:gd name="T4" fmla="*/ 1 w 12"/>
                <a:gd name="T5" fmla="*/ 1 h 38"/>
                <a:gd name="T6" fmla="*/ 1 w 12"/>
                <a:gd name="T7" fmla="*/ 1 h 38"/>
                <a:gd name="T8" fmla="*/ 0 w 12"/>
                <a:gd name="T9" fmla="*/ 1 h 38"/>
                <a:gd name="T10" fmla="*/ 0 w 12"/>
                <a:gd name="T11" fmla="*/ 1 h 38"/>
                <a:gd name="T12" fmla="*/ 0 w 12"/>
                <a:gd name="T13" fmla="*/ 1 h 38"/>
                <a:gd name="T14" fmla="*/ 0 w 12"/>
                <a:gd name="T15" fmla="*/ 1 h 38"/>
                <a:gd name="T16" fmla="*/ 1 w 12"/>
                <a:gd name="T17" fmla="*/ 1 h 38"/>
                <a:gd name="T18" fmla="*/ 1 w 12"/>
                <a:gd name="T19" fmla="*/ 1 h 38"/>
                <a:gd name="T20" fmla="*/ 1 w 12"/>
                <a:gd name="T21" fmla="*/ 1 h 38"/>
                <a:gd name="T22" fmla="*/ 1 w 12"/>
                <a:gd name="T23" fmla="*/ 1 h 38"/>
                <a:gd name="T24" fmla="*/ 1 w 12"/>
                <a:gd name="T25" fmla="*/ 1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8"/>
                <a:gd name="T41" fmla="*/ 12 w 12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8">
                  <a:moveTo>
                    <a:pt x="12" y="2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5"/>
                  </a:lnTo>
                  <a:lnTo>
                    <a:pt x="5" y="30"/>
                  </a:lnTo>
                  <a:lnTo>
                    <a:pt x="5" y="38"/>
                  </a:lnTo>
                  <a:lnTo>
                    <a:pt x="10" y="3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6435"/>
            <p:cNvSpPr>
              <a:spLocks/>
            </p:cNvSpPr>
            <p:nvPr/>
          </p:nvSpPr>
          <p:spPr bwMode="auto">
            <a:xfrm>
              <a:off x="4112" y="3370"/>
              <a:ext cx="4" cy="16"/>
            </a:xfrm>
            <a:custGeom>
              <a:avLst/>
              <a:gdLst>
                <a:gd name="T0" fmla="*/ 0 w 9"/>
                <a:gd name="T1" fmla="*/ 1 h 32"/>
                <a:gd name="T2" fmla="*/ 0 w 9"/>
                <a:gd name="T3" fmla="*/ 1 h 32"/>
                <a:gd name="T4" fmla="*/ 0 w 9"/>
                <a:gd name="T5" fmla="*/ 1 h 32"/>
                <a:gd name="T6" fmla="*/ 0 w 9"/>
                <a:gd name="T7" fmla="*/ 1 h 32"/>
                <a:gd name="T8" fmla="*/ 0 w 9"/>
                <a:gd name="T9" fmla="*/ 1 h 32"/>
                <a:gd name="T10" fmla="*/ 0 w 9"/>
                <a:gd name="T11" fmla="*/ 1 h 32"/>
                <a:gd name="T12" fmla="*/ 0 w 9"/>
                <a:gd name="T13" fmla="*/ 1 h 32"/>
                <a:gd name="T14" fmla="*/ 0 w 9"/>
                <a:gd name="T15" fmla="*/ 1 h 32"/>
                <a:gd name="T16" fmla="*/ 0 w 9"/>
                <a:gd name="T17" fmla="*/ 1 h 32"/>
                <a:gd name="T18" fmla="*/ 0 w 9"/>
                <a:gd name="T19" fmla="*/ 1 h 32"/>
                <a:gd name="T20" fmla="*/ 0 w 9"/>
                <a:gd name="T21" fmla="*/ 0 h 32"/>
                <a:gd name="T22" fmla="*/ 0 w 9"/>
                <a:gd name="T23" fmla="*/ 0 h 32"/>
                <a:gd name="T24" fmla="*/ 0 w 9"/>
                <a:gd name="T25" fmla="*/ 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2"/>
                <a:gd name="T41" fmla="*/ 9 w 9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2">
                  <a:moveTo>
                    <a:pt x="0" y="32"/>
                  </a:moveTo>
                  <a:lnTo>
                    <a:pt x="9" y="25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6436"/>
            <p:cNvSpPr>
              <a:spLocks/>
            </p:cNvSpPr>
            <p:nvPr/>
          </p:nvSpPr>
          <p:spPr bwMode="auto">
            <a:xfrm>
              <a:off x="4106" y="3369"/>
              <a:ext cx="10" cy="19"/>
            </a:xfrm>
            <a:custGeom>
              <a:avLst/>
              <a:gdLst>
                <a:gd name="T0" fmla="*/ 1 w 19"/>
                <a:gd name="T1" fmla="*/ 1 h 38"/>
                <a:gd name="T2" fmla="*/ 1 w 19"/>
                <a:gd name="T3" fmla="*/ 1 h 38"/>
                <a:gd name="T4" fmla="*/ 1 w 19"/>
                <a:gd name="T5" fmla="*/ 1 h 38"/>
                <a:gd name="T6" fmla="*/ 1 w 19"/>
                <a:gd name="T7" fmla="*/ 1 h 38"/>
                <a:gd name="T8" fmla="*/ 1 w 19"/>
                <a:gd name="T9" fmla="*/ 1 h 38"/>
                <a:gd name="T10" fmla="*/ 1 w 19"/>
                <a:gd name="T11" fmla="*/ 1 h 38"/>
                <a:gd name="T12" fmla="*/ 1 w 19"/>
                <a:gd name="T13" fmla="*/ 1 h 38"/>
                <a:gd name="T14" fmla="*/ 1 w 19"/>
                <a:gd name="T15" fmla="*/ 1 h 38"/>
                <a:gd name="T16" fmla="*/ 1 w 19"/>
                <a:gd name="T17" fmla="*/ 0 h 38"/>
                <a:gd name="T18" fmla="*/ 1 w 19"/>
                <a:gd name="T19" fmla="*/ 1 h 38"/>
                <a:gd name="T20" fmla="*/ 1 w 19"/>
                <a:gd name="T21" fmla="*/ 1 h 38"/>
                <a:gd name="T22" fmla="*/ 0 w 19"/>
                <a:gd name="T23" fmla="*/ 1 h 38"/>
                <a:gd name="T24" fmla="*/ 0 w 19"/>
                <a:gd name="T25" fmla="*/ 1 h 38"/>
                <a:gd name="T26" fmla="*/ 0 w 19"/>
                <a:gd name="T27" fmla="*/ 1 h 38"/>
                <a:gd name="T28" fmla="*/ 0 w 19"/>
                <a:gd name="T29" fmla="*/ 1 h 38"/>
                <a:gd name="T30" fmla="*/ 0 w 19"/>
                <a:gd name="T31" fmla="*/ 1 h 38"/>
                <a:gd name="T32" fmla="*/ 1 w 19"/>
                <a:gd name="T33" fmla="*/ 1 h 38"/>
                <a:gd name="T34" fmla="*/ 1 w 19"/>
                <a:gd name="T35" fmla="*/ 1 h 38"/>
                <a:gd name="T36" fmla="*/ 1 w 19"/>
                <a:gd name="T37" fmla="*/ 1 h 38"/>
                <a:gd name="T38" fmla="*/ 1 w 19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38"/>
                <a:gd name="T62" fmla="*/ 19 w 1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38">
                  <a:moveTo>
                    <a:pt x="19" y="27"/>
                  </a:moveTo>
                  <a:lnTo>
                    <a:pt x="18" y="25"/>
                  </a:lnTo>
                  <a:lnTo>
                    <a:pt x="19" y="18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5"/>
                  </a:lnTo>
                  <a:lnTo>
                    <a:pt x="5" y="32"/>
                  </a:lnTo>
                  <a:lnTo>
                    <a:pt x="5" y="38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6437"/>
            <p:cNvSpPr>
              <a:spLocks/>
            </p:cNvSpPr>
            <p:nvPr/>
          </p:nvSpPr>
          <p:spPr bwMode="auto">
            <a:xfrm>
              <a:off x="4118" y="3419"/>
              <a:ext cx="6" cy="7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1 h 14"/>
                <a:gd name="T10" fmla="*/ 0 w 13"/>
                <a:gd name="T11" fmla="*/ 1 h 14"/>
                <a:gd name="T12" fmla="*/ 0 w 13"/>
                <a:gd name="T13" fmla="*/ 1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w 13"/>
                <a:gd name="T31" fmla="*/ 1 h 14"/>
                <a:gd name="T32" fmla="*/ 0 w 13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5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9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6438"/>
            <p:cNvSpPr>
              <a:spLocks/>
            </p:cNvSpPr>
            <p:nvPr/>
          </p:nvSpPr>
          <p:spPr bwMode="auto">
            <a:xfrm>
              <a:off x="4111" y="3384"/>
              <a:ext cx="3" cy="2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1 h 4"/>
                <a:gd name="T4" fmla="*/ 1 w 5"/>
                <a:gd name="T5" fmla="*/ 0 h 4"/>
                <a:gd name="T6" fmla="*/ 0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0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6439"/>
            <p:cNvSpPr>
              <a:spLocks/>
            </p:cNvSpPr>
            <p:nvPr/>
          </p:nvSpPr>
          <p:spPr bwMode="auto">
            <a:xfrm>
              <a:off x="4112" y="3382"/>
              <a:ext cx="4" cy="4"/>
            </a:xfrm>
            <a:custGeom>
              <a:avLst/>
              <a:gdLst>
                <a:gd name="T0" fmla="*/ 0 w 9"/>
                <a:gd name="T1" fmla="*/ 1 h 7"/>
                <a:gd name="T2" fmla="*/ 0 w 9"/>
                <a:gd name="T3" fmla="*/ 1 h 7"/>
                <a:gd name="T4" fmla="*/ 0 w 9"/>
                <a:gd name="T5" fmla="*/ 1 h 7"/>
                <a:gd name="T6" fmla="*/ 0 w 9"/>
                <a:gd name="T7" fmla="*/ 0 h 7"/>
                <a:gd name="T8" fmla="*/ 0 w 9"/>
                <a:gd name="T9" fmla="*/ 0 h 7"/>
                <a:gd name="T10" fmla="*/ 0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2" y="7"/>
                  </a:lnTo>
                  <a:lnTo>
                    <a:pt x="9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6440"/>
            <p:cNvSpPr>
              <a:spLocks/>
            </p:cNvSpPr>
            <p:nvPr/>
          </p:nvSpPr>
          <p:spPr bwMode="auto">
            <a:xfrm>
              <a:off x="4107" y="3383"/>
              <a:ext cx="2" cy="4"/>
            </a:xfrm>
            <a:custGeom>
              <a:avLst/>
              <a:gdLst>
                <a:gd name="T0" fmla="*/ 1 w 4"/>
                <a:gd name="T1" fmla="*/ 1 h 7"/>
                <a:gd name="T2" fmla="*/ 0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1 w 4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3"/>
                  </a:move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6441"/>
            <p:cNvSpPr>
              <a:spLocks/>
            </p:cNvSpPr>
            <p:nvPr/>
          </p:nvSpPr>
          <p:spPr bwMode="auto">
            <a:xfrm>
              <a:off x="4105" y="3369"/>
              <a:ext cx="11" cy="3"/>
            </a:xfrm>
            <a:custGeom>
              <a:avLst/>
              <a:gdLst>
                <a:gd name="T0" fmla="*/ 0 w 21"/>
                <a:gd name="T1" fmla="*/ 1 h 5"/>
                <a:gd name="T2" fmla="*/ 0 w 21"/>
                <a:gd name="T3" fmla="*/ 1 h 5"/>
                <a:gd name="T4" fmla="*/ 1 w 21"/>
                <a:gd name="T5" fmla="*/ 1 h 5"/>
                <a:gd name="T6" fmla="*/ 1 w 21"/>
                <a:gd name="T7" fmla="*/ 1 h 5"/>
                <a:gd name="T8" fmla="*/ 1 w 21"/>
                <a:gd name="T9" fmla="*/ 1 h 5"/>
                <a:gd name="T10" fmla="*/ 1 w 21"/>
                <a:gd name="T11" fmla="*/ 1 h 5"/>
                <a:gd name="T12" fmla="*/ 1 w 21"/>
                <a:gd name="T13" fmla="*/ 1 h 5"/>
                <a:gd name="T14" fmla="*/ 1 w 21"/>
                <a:gd name="T15" fmla="*/ 0 h 5"/>
                <a:gd name="T16" fmla="*/ 1 w 21"/>
                <a:gd name="T17" fmla="*/ 0 h 5"/>
                <a:gd name="T18" fmla="*/ 1 w 21"/>
                <a:gd name="T19" fmla="*/ 0 h 5"/>
                <a:gd name="T20" fmla="*/ 1 w 21"/>
                <a:gd name="T21" fmla="*/ 1 h 5"/>
                <a:gd name="T22" fmla="*/ 0 w 21"/>
                <a:gd name="T23" fmla="*/ 1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5"/>
                <a:gd name="T38" fmla="*/ 21 w 21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5">
                  <a:moveTo>
                    <a:pt x="0" y="2"/>
                  </a:moveTo>
                  <a:lnTo>
                    <a:pt x="0" y="3"/>
                  </a:lnTo>
                  <a:lnTo>
                    <a:pt x="9" y="5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6442"/>
            <p:cNvSpPr>
              <a:spLocks/>
            </p:cNvSpPr>
            <p:nvPr/>
          </p:nvSpPr>
          <p:spPr bwMode="auto">
            <a:xfrm>
              <a:off x="4113" y="3372"/>
              <a:ext cx="3" cy="9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1 h 18"/>
                <a:gd name="T10" fmla="*/ 0 w 7"/>
                <a:gd name="T11" fmla="*/ 1 h 18"/>
                <a:gd name="T12" fmla="*/ 0 w 7"/>
                <a:gd name="T13" fmla="*/ 1 h 18"/>
                <a:gd name="T14" fmla="*/ 0 w 7"/>
                <a:gd name="T15" fmla="*/ 1 h 18"/>
                <a:gd name="T16" fmla="*/ 0 w 7"/>
                <a:gd name="T17" fmla="*/ 1 h 18"/>
                <a:gd name="T18" fmla="*/ 0 w 7"/>
                <a:gd name="T19" fmla="*/ 1 h 18"/>
                <a:gd name="T20" fmla="*/ 0 w 7"/>
                <a:gd name="T21" fmla="*/ 1 h 18"/>
                <a:gd name="T22" fmla="*/ 0 w 7"/>
                <a:gd name="T23" fmla="*/ 1 h 18"/>
                <a:gd name="T24" fmla="*/ 0 w 7"/>
                <a:gd name="T25" fmla="*/ 1 h 18"/>
                <a:gd name="T26" fmla="*/ 0 w 7"/>
                <a:gd name="T27" fmla="*/ 1 h 18"/>
                <a:gd name="T28" fmla="*/ 0 w 7"/>
                <a:gd name="T29" fmla="*/ 1 h 18"/>
                <a:gd name="T30" fmla="*/ 0 w 7"/>
                <a:gd name="T31" fmla="*/ 1 h 18"/>
                <a:gd name="T32" fmla="*/ 0 w 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8"/>
                <a:gd name="T53" fmla="*/ 7 w 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8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11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6443"/>
            <p:cNvSpPr>
              <a:spLocks/>
            </p:cNvSpPr>
            <p:nvPr/>
          </p:nvSpPr>
          <p:spPr bwMode="auto">
            <a:xfrm>
              <a:off x="5381" y="2633"/>
              <a:ext cx="31" cy="49"/>
            </a:xfrm>
            <a:custGeom>
              <a:avLst/>
              <a:gdLst>
                <a:gd name="T0" fmla="*/ 0 w 63"/>
                <a:gd name="T1" fmla="*/ 0 h 99"/>
                <a:gd name="T2" fmla="*/ 0 w 63"/>
                <a:gd name="T3" fmla="*/ 0 h 99"/>
                <a:gd name="T4" fmla="*/ 0 w 63"/>
                <a:gd name="T5" fmla="*/ 0 h 99"/>
                <a:gd name="T6" fmla="*/ 0 w 63"/>
                <a:gd name="T7" fmla="*/ 0 h 99"/>
                <a:gd name="T8" fmla="*/ 0 w 63"/>
                <a:gd name="T9" fmla="*/ 0 h 99"/>
                <a:gd name="T10" fmla="*/ 0 w 63"/>
                <a:gd name="T11" fmla="*/ 0 h 99"/>
                <a:gd name="T12" fmla="*/ 0 w 63"/>
                <a:gd name="T13" fmla="*/ 0 h 99"/>
                <a:gd name="T14" fmla="*/ 0 w 63"/>
                <a:gd name="T15" fmla="*/ 0 h 99"/>
                <a:gd name="T16" fmla="*/ 0 w 63"/>
                <a:gd name="T17" fmla="*/ 0 h 99"/>
                <a:gd name="T18" fmla="*/ 0 w 63"/>
                <a:gd name="T19" fmla="*/ 0 h 99"/>
                <a:gd name="T20" fmla="*/ 0 w 63"/>
                <a:gd name="T21" fmla="*/ 0 h 99"/>
                <a:gd name="T22" fmla="*/ 0 w 63"/>
                <a:gd name="T23" fmla="*/ 0 h 99"/>
                <a:gd name="T24" fmla="*/ 0 w 63"/>
                <a:gd name="T25" fmla="*/ 0 h 99"/>
                <a:gd name="T26" fmla="*/ 0 w 63"/>
                <a:gd name="T27" fmla="*/ 0 h 99"/>
                <a:gd name="T28" fmla="*/ 0 w 63"/>
                <a:gd name="T29" fmla="*/ 0 h 99"/>
                <a:gd name="T30" fmla="*/ 0 w 63"/>
                <a:gd name="T31" fmla="*/ 0 h 99"/>
                <a:gd name="T32" fmla="*/ 0 w 63"/>
                <a:gd name="T33" fmla="*/ 0 h 99"/>
                <a:gd name="T34" fmla="*/ 0 w 63"/>
                <a:gd name="T35" fmla="*/ 0 h 99"/>
                <a:gd name="T36" fmla="*/ 0 w 63"/>
                <a:gd name="T37" fmla="*/ 0 h 99"/>
                <a:gd name="T38" fmla="*/ 0 w 63"/>
                <a:gd name="T39" fmla="*/ 0 h 99"/>
                <a:gd name="T40" fmla="*/ 0 w 63"/>
                <a:gd name="T41" fmla="*/ 0 h 99"/>
                <a:gd name="T42" fmla="*/ 0 w 63"/>
                <a:gd name="T43" fmla="*/ 0 h 99"/>
                <a:gd name="T44" fmla="*/ 0 w 63"/>
                <a:gd name="T45" fmla="*/ 0 h 99"/>
                <a:gd name="T46" fmla="*/ 0 w 63"/>
                <a:gd name="T47" fmla="*/ 0 h 99"/>
                <a:gd name="T48" fmla="*/ 0 w 63"/>
                <a:gd name="T49" fmla="*/ 0 h 99"/>
                <a:gd name="T50" fmla="*/ 0 w 63"/>
                <a:gd name="T51" fmla="*/ 0 h 99"/>
                <a:gd name="T52" fmla="*/ 0 w 63"/>
                <a:gd name="T53" fmla="*/ 0 h 99"/>
                <a:gd name="T54" fmla="*/ 0 w 63"/>
                <a:gd name="T55" fmla="*/ 0 h 99"/>
                <a:gd name="T56" fmla="*/ 0 w 63"/>
                <a:gd name="T57" fmla="*/ 0 h 99"/>
                <a:gd name="T58" fmla="*/ 0 w 63"/>
                <a:gd name="T59" fmla="*/ 0 h 99"/>
                <a:gd name="T60" fmla="*/ 0 w 63"/>
                <a:gd name="T61" fmla="*/ 0 h 99"/>
                <a:gd name="T62" fmla="*/ 0 w 63"/>
                <a:gd name="T63" fmla="*/ 0 h 99"/>
                <a:gd name="T64" fmla="*/ 0 w 63"/>
                <a:gd name="T65" fmla="*/ 0 h 99"/>
                <a:gd name="T66" fmla="*/ 0 w 63"/>
                <a:gd name="T67" fmla="*/ 0 h 99"/>
                <a:gd name="T68" fmla="*/ 0 w 63"/>
                <a:gd name="T69" fmla="*/ 0 h 99"/>
                <a:gd name="T70" fmla="*/ 0 w 63"/>
                <a:gd name="T71" fmla="*/ 0 h 99"/>
                <a:gd name="T72" fmla="*/ 0 w 63"/>
                <a:gd name="T73" fmla="*/ 0 h 99"/>
                <a:gd name="T74" fmla="*/ 0 w 63"/>
                <a:gd name="T75" fmla="*/ 0 h 99"/>
                <a:gd name="T76" fmla="*/ 0 w 63"/>
                <a:gd name="T77" fmla="*/ 0 h 99"/>
                <a:gd name="T78" fmla="*/ 0 w 63"/>
                <a:gd name="T79" fmla="*/ 0 h 99"/>
                <a:gd name="T80" fmla="*/ 0 w 63"/>
                <a:gd name="T81" fmla="*/ 0 h 99"/>
                <a:gd name="T82" fmla="*/ 0 w 63"/>
                <a:gd name="T83" fmla="*/ 0 h 99"/>
                <a:gd name="T84" fmla="*/ 0 w 63"/>
                <a:gd name="T85" fmla="*/ 0 h 99"/>
                <a:gd name="T86" fmla="*/ 0 w 63"/>
                <a:gd name="T87" fmla="*/ 0 h 99"/>
                <a:gd name="T88" fmla="*/ 0 w 63"/>
                <a:gd name="T89" fmla="*/ 0 h 99"/>
                <a:gd name="T90" fmla="*/ 0 w 63"/>
                <a:gd name="T91" fmla="*/ 0 h 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3"/>
                <a:gd name="T139" fmla="*/ 0 h 99"/>
                <a:gd name="T140" fmla="*/ 63 w 63"/>
                <a:gd name="T141" fmla="*/ 99 h 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3" h="99">
                  <a:moveTo>
                    <a:pt x="13" y="94"/>
                  </a:moveTo>
                  <a:lnTo>
                    <a:pt x="11" y="94"/>
                  </a:lnTo>
                  <a:lnTo>
                    <a:pt x="6" y="94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6" y="67"/>
                  </a:lnTo>
                  <a:lnTo>
                    <a:pt x="8" y="58"/>
                  </a:lnTo>
                  <a:lnTo>
                    <a:pt x="4" y="42"/>
                  </a:lnTo>
                  <a:lnTo>
                    <a:pt x="4" y="29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60" y="13"/>
                  </a:lnTo>
                  <a:lnTo>
                    <a:pt x="62" y="16"/>
                  </a:lnTo>
                  <a:lnTo>
                    <a:pt x="63" y="24"/>
                  </a:lnTo>
                  <a:lnTo>
                    <a:pt x="62" y="33"/>
                  </a:lnTo>
                  <a:lnTo>
                    <a:pt x="60" y="45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3" y="61"/>
                  </a:lnTo>
                  <a:lnTo>
                    <a:pt x="51" y="63"/>
                  </a:lnTo>
                  <a:lnTo>
                    <a:pt x="53" y="72"/>
                  </a:lnTo>
                  <a:lnTo>
                    <a:pt x="53" y="83"/>
                  </a:lnTo>
                  <a:lnTo>
                    <a:pt x="53" y="94"/>
                  </a:lnTo>
                  <a:lnTo>
                    <a:pt x="49" y="96"/>
                  </a:lnTo>
                  <a:lnTo>
                    <a:pt x="42" y="97"/>
                  </a:lnTo>
                  <a:lnTo>
                    <a:pt x="36" y="99"/>
                  </a:lnTo>
                  <a:lnTo>
                    <a:pt x="31" y="99"/>
                  </a:lnTo>
                  <a:lnTo>
                    <a:pt x="27" y="97"/>
                  </a:lnTo>
                  <a:lnTo>
                    <a:pt x="24" y="96"/>
                  </a:lnTo>
                  <a:lnTo>
                    <a:pt x="20" y="90"/>
                  </a:lnTo>
                  <a:lnTo>
                    <a:pt x="18" y="87"/>
                  </a:lnTo>
                  <a:lnTo>
                    <a:pt x="18" y="90"/>
                  </a:lnTo>
                  <a:lnTo>
                    <a:pt x="17" y="92"/>
                  </a:lnTo>
                  <a:lnTo>
                    <a:pt x="13" y="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6444"/>
            <p:cNvSpPr>
              <a:spLocks/>
            </p:cNvSpPr>
            <p:nvPr/>
          </p:nvSpPr>
          <p:spPr bwMode="auto">
            <a:xfrm>
              <a:off x="5390" y="2619"/>
              <a:ext cx="11" cy="17"/>
            </a:xfrm>
            <a:custGeom>
              <a:avLst/>
              <a:gdLst>
                <a:gd name="T0" fmla="*/ 1 w 22"/>
                <a:gd name="T1" fmla="*/ 1 h 34"/>
                <a:gd name="T2" fmla="*/ 1 w 22"/>
                <a:gd name="T3" fmla="*/ 1 h 34"/>
                <a:gd name="T4" fmla="*/ 1 w 22"/>
                <a:gd name="T5" fmla="*/ 1 h 34"/>
                <a:gd name="T6" fmla="*/ 1 w 22"/>
                <a:gd name="T7" fmla="*/ 1 h 34"/>
                <a:gd name="T8" fmla="*/ 1 w 22"/>
                <a:gd name="T9" fmla="*/ 1 h 34"/>
                <a:gd name="T10" fmla="*/ 1 w 22"/>
                <a:gd name="T11" fmla="*/ 1 h 34"/>
                <a:gd name="T12" fmla="*/ 1 w 22"/>
                <a:gd name="T13" fmla="*/ 1 h 34"/>
                <a:gd name="T14" fmla="*/ 1 w 22"/>
                <a:gd name="T15" fmla="*/ 1 h 34"/>
                <a:gd name="T16" fmla="*/ 1 w 22"/>
                <a:gd name="T17" fmla="*/ 1 h 34"/>
                <a:gd name="T18" fmla="*/ 1 w 22"/>
                <a:gd name="T19" fmla="*/ 1 h 34"/>
                <a:gd name="T20" fmla="*/ 1 w 22"/>
                <a:gd name="T21" fmla="*/ 1 h 34"/>
                <a:gd name="T22" fmla="*/ 1 w 22"/>
                <a:gd name="T23" fmla="*/ 1 h 34"/>
                <a:gd name="T24" fmla="*/ 1 w 22"/>
                <a:gd name="T25" fmla="*/ 0 h 34"/>
                <a:gd name="T26" fmla="*/ 1 w 22"/>
                <a:gd name="T27" fmla="*/ 0 h 34"/>
                <a:gd name="T28" fmla="*/ 1 w 22"/>
                <a:gd name="T29" fmla="*/ 0 h 34"/>
                <a:gd name="T30" fmla="*/ 1 w 22"/>
                <a:gd name="T31" fmla="*/ 1 h 34"/>
                <a:gd name="T32" fmla="*/ 0 w 22"/>
                <a:gd name="T33" fmla="*/ 1 h 34"/>
                <a:gd name="T34" fmla="*/ 0 w 22"/>
                <a:gd name="T35" fmla="*/ 1 h 34"/>
                <a:gd name="T36" fmla="*/ 0 w 22"/>
                <a:gd name="T37" fmla="*/ 1 h 34"/>
                <a:gd name="T38" fmla="*/ 0 w 22"/>
                <a:gd name="T39" fmla="*/ 1 h 34"/>
                <a:gd name="T40" fmla="*/ 0 w 22"/>
                <a:gd name="T41" fmla="*/ 1 h 34"/>
                <a:gd name="T42" fmla="*/ 1 w 22"/>
                <a:gd name="T43" fmla="*/ 1 h 34"/>
                <a:gd name="T44" fmla="*/ 1 w 2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"/>
                <a:gd name="T70" fmla="*/ 0 h 34"/>
                <a:gd name="T71" fmla="*/ 22 w 2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" h="34">
                  <a:moveTo>
                    <a:pt x="6" y="33"/>
                  </a:moveTo>
                  <a:lnTo>
                    <a:pt x="9" y="34"/>
                  </a:lnTo>
                  <a:lnTo>
                    <a:pt x="13" y="33"/>
                  </a:lnTo>
                  <a:lnTo>
                    <a:pt x="15" y="31"/>
                  </a:lnTo>
                  <a:lnTo>
                    <a:pt x="18" y="27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6445"/>
            <p:cNvSpPr>
              <a:spLocks/>
            </p:cNvSpPr>
            <p:nvPr/>
          </p:nvSpPr>
          <p:spPr bwMode="auto">
            <a:xfrm>
              <a:off x="5398" y="2623"/>
              <a:ext cx="3" cy="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1 w 5"/>
                <a:gd name="T19" fmla="*/ 0 h 9"/>
                <a:gd name="T20" fmla="*/ 1 w 5"/>
                <a:gd name="T21" fmla="*/ 0 h 9"/>
                <a:gd name="T22" fmla="*/ 1 w 5"/>
                <a:gd name="T23" fmla="*/ 0 h 9"/>
                <a:gd name="T24" fmla="*/ 1 w 5"/>
                <a:gd name="T25" fmla="*/ 0 h 9"/>
                <a:gd name="T26" fmla="*/ 1 w 5"/>
                <a:gd name="T27" fmla="*/ 0 h 9"/>
                <a:gd name="T28" fmla="*/ 1 w 5"/>
                <a:gd name="T29" fmla="*/ 0 h 9"/>
                <a:gd name="T30" fmla="*/ 0 w 5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9"/>
                <a:gd name="T50" fmla="*/ 5 w 5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9">
                  <a:moveTo>
                    <a:pt x="0" y="9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6446"/>
            <p:cNvSpPr>
              <a:spLocks/>
            </p:cNvSpPr>
            <p:nvPr/>
          </p:nvSpPr>
          <p:spPr bwMode="auto">
            <a:xfrm>
              <a:off x="5395" y="2730"/>
              <a:ext cx="14" cy="2"/>
            </a:xfrm>
            <a:custGeom>
              <a:avLst/>
              <a:gdLst>
                <a:gd name="T0" fmla="*/ 1 w 27"/>
                <a:gd name="T1" fmla="*/ 0 h 5"/>
                <a:gd name="T2" fmla="*/ 1 w 27"/>
                <a:gd name="T3" fmla="*/ 0 h 5"/>
                <a:gd name="T4" fmla="*/ 1 w 27"/>
                <a:gd name="T5" fmla="*/ 0 h 5"/>
                <a:gd name="T6" fmla="*/ 1 w 27"/>
                <a:gd name="T7" fmla="*/ 0 h 5"/>
                <a:gd name="T8" fmla="*/ 0 w 27"/>
                <a:gd name="T9" fmla="*/ 0 h 5"/>
                <a:gd name="T10" fmla="*/ 1 w 27"/>
                <a:gd name="T11" fmla="*/ 0 h 5"/>
                <a:gd name="T12" fmla="*/ 1 w 27"/>
                <a:gd name="T13" fmla="*/ 0 h 5"/>
                <a:gd name="T14" fmla="*/ 1 w 27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"/>
                <a:gd name="T26" fmla="*/ 27 w 27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">
                  <a:moveTo>
                    <a:pt x="27" y="0"/>
                  </a:moveTo>
                  <a:lnTo>
                    <a:pt x="27" y="1"/>
                  </a:lnTo>
                  <a:lnTo>
                    <a:pt x="16" y="3"/>
                  </a:lnTo>
                  <a:lnTo>
                    <a:pt x="4" y="5"/>
                  </a:lnTo>
                  <a:lnTo>
                    <a:pt x="0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6447"/>
            <p:cNvSpPr>
              <a:spLocks/>
            </p:cNvSpPr>
            <p:nvPr/>
          </p:nvSpPr>
          <p:spPr bwMode="auto">
            <a:xfrm>
              <a:off x="5371" y="2731"/>
              <a:ext cx="13" cy="1"/>
            </a:xfrm>
            <a:custGeom>
              <a:avLst/>
              <a:gdLst>
                <a:gd name="T0" fmla="*/ 0 w 27"/>
                <a:gd name="T1" fmla="*/ 0 h 4"/>
                <a:gd name="T2" fmla="*/ 0 w 27"/>
                <a:gd name="T3" fmla="*/ 0 h 4"/>
                <a:gd name="T4" fmla="*/ 0 w 27"/>
                <a:gd name="T5" fmla="*/ 0 h 4"/>
                <a:gd name="T6" fmla="*/ 0 w 27"/>
                <a:gd name="T7" fmla="*/ 0 h 4"/>
                <a:gd name="T8" fmla="*/ 0 w 27"/>
                <a:gd name="T9" fmla="*/ 0 h 4"/>
                <a:gd name="T10" fmla="*/ 0 w 27"/>
                <a:gd name="T11" fmla="*/ 0 h 4"/>
                <a:gd name="T12" fmla="*/ 0 w 27"/>
                <a:gd name="T13" fmla="*/ 0 h 4"/>
                <a:gd name="T14" fmla="*/ 0 w 27"/>
                <a:gd name="T15" fmla="*/ 0 h 4"/>
                <a:gd name="T16" fmla="*/ 0 w 27"/>
                <a:gd name="T17" fmla="*/ 0 h 4"/>
                <a:gd name="T18" fmla="*/ 0 w 27"/>
                <a:gd name="T19" fmla="*/ 0 h 4"/>
                <a:gd name="T20" fmla="*/ 0 w 27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4"/>
                <a:gd name="T35" fmla="*/ 27 w 27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4">
                  <a:moveTo>
                    <a:pt x="27" y="0"/>
                  </a:moveTo>
                  <a:lnTo>
                    <a:pt x="23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6448"/>
            <p:cNvSpPr>
              <a:spLocks/>
            </p:cNvSpPr>
            <p:nvPr/>
          </p:nvSpPr>
          <p:spPr bwMode="auto">
            <a:xfrm>
              <a:off x="5457" y="2691"/>
              <a:ext cx="33" cy="10"/>
            </a:xfrm>
            <a:custGeom>
              <a:avLst/>
              <a:gdLst>
                <a:gd name="T0" fmla="*/ 1 w 65"/>
                <a:gd name="T1" fmla="*/ 1 h 20"/>
                <a:gd name="T2" fmla="*/ 1 w 65"/>
                <a:gd name="T3" fmla="*/ 1 h 20"/>
                <a:gd name="T4" fmla="*/ 1 w 65"/>
                <a:gd name="T5" fmla="*/ 0 h 20"/>
                <a:gd name="T6" fmla="*/ 1 w 65"/>
                <a:gd name="T7" fmla="*/ 1 h 20"/>
                <a:gd name="T8" fmla="*/ 1 w 65"/>
                <a:gd name="T9" fmla="*/ 1 h 20"/>
                <a:gd name="T10" fmla="*/ 0 w 65"/>
                <a:gd name="T11" fmla="*/ 1 h 20"/>
                <a:gd name="T12" fmla="*/ 1 w 65"/>
                <a:gd name="T13" fmla="*/ 1 h 20"/>
                <a:gd name="T14" fmla="*/ 1 w 65"/>
                <a:gd name="T15" fmla="*/ 1 h 20"/>
                <a:gd name="T16" fmla="*/ 1 w 65"/>
                <a:gd name="T17" fmla="*/ 1 h 20"/>
                <a:gd name="T18" fmla="*/ 1 w 65"/>
                <a:gd name="T19" fmla="*/ 1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0"/>
                <a:gd name="T32" fmla="*/ 65 w 6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0">
                  <a:moveTo>
                    <a:pt x="26" y="15"/>
                  </a:moveTo>
                  <a:lnTo>
                    <a:pt x="49" y="6"/>
                  </a:lnTo>
                  <a:lnTo>
                    <a:pt x="65" y="0"/>
                  </a:lnTo>
                  <a:lnTo>
                    <a:pt x="38" y="7"/>
                  </a:lnTo>
                  <a:lnTo>
                    <a:pt x="18" y="13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6449"/>
            <p:cNvSpPr>
              <a:spLocks/>
            </p:cNvSpPr>
            <p:nvPr/>
          </p:nvSpPr>
          <p:spPr bwMode="auto">
            <a:xfrm>
              <a:off x="5440" y="2690"/>
              <a:ext cx="69" cy="22"/>
            </a:xfrm>
            <a:custGeom>
              <a:avLst/>
              <a:gdLst>
                <a:gd name="T0" fmla="*/ 0 w 139"/>
                <a:gd name="T1" fmla="*/ 1 h 44"/>
                <a:gd name="T2" fmla="*/ 0 w 139"/>
                <a:gd name="T3" fmla="*/ 1 h 44"/>
                <a:gd name="T4" fmla="*/ 0 w 139"/>
                <a:gd name="T5" fmla="*/ 1 h 44"/>
                <a:gd name="T6" fmla="*/ 0 w 139"/>
                <a:gd name="T7" fmla="*/ 1 h 44"/>
                <a:gd name="T8" fmla="*/ 0 w 139"/>
                <a:gd name="T9" fmla="*/ 1 h 44"/>
                <a:gd name="T10" fmla="*/ 0 w 139"/>
                <a:gd name="T11" fmla="*/ 1 h 44"/>
                <a:gd name="T12" fmla="*/ 0 w 139"/>
                <a:gd name="T13" fmla="*/ 1 h 44"/>
                <a:gd name="T14" fmla="*/ 0 w 139"/>
                <a:gd name="T15" fmla="*/ 1 h 44"/>
                <a:gd name="T16" fmla="*/ 0 w 139"/>
                <a:gd name="T17" fmla="*/ 1 h 44"/>
                <a:gd name="T18" fmla="*/ 0 w 139"/>
                <a:gd name="T19" fmla="*/ 1 h 44"/>
                <a:gd name="T20" fmla="*/ 0 w 139"/>
                <a:gd name="T21" fmla="*/ 1 h 44"/>
                <a:gd name="T22" fmla="*/ 0 w 139"/>
                <a:gd name="T23" fmla="*/ 1 h 44"/>
                <a:gd name="T24" fmla="*/ 0 w 139"/>
                <a:gd name="T25" fmla="*/ 1 h 44"/>
                <a:gd name="T26" fmla="*/ 0 w 139"/>
                <a:gd name="T27" fmla="*/ 1 h 44"/>
                <a:gd name="T28" fmla="*/ 1 w 139"/>
                <a:gd name="T29" fmla="*/ 0 h 44"/>
                <a:gd name="T30" fmla="*/ 0 w 139"/>
                <a:gd name="T31" fmla="*/ 1 h 44"/>
                <a:gd name="T32" fmla="*/ 1 w 139"/>
                <a:gd name="T33" fmla="*/ 1 h 44"/>
                <a:gd name="T34" fmla="*/ 1 w 139"/>
                <a:gd name="T35" fmla="*/ 1 h 44"/>
                <a:gd name="T36" fmla="*/ 1 w 139"/>
                <a:gd name="T37" fmla="*/ 1 h 44"/>
                <a:gd name="T38" fmla="*/ 0 w 139"/>
                <a:gd name="T39" fmla="*/ 1 h 44"/>
                <a:gd name="T40" fmla="*/ 0 w 139"/>
                <a:gd name="T41" fmla="*/ 1 h 44"/>
                <a:gd name="T42" fmla="*/ 0 w 139"/>
                <a:gd name="T43" fmla="*/ 1 h 44"/>
                <a:gd name="T44" fmla="*/ 0 w 139"/>
                <a:gd name="T45" fmla="*/ 1 h 44"/>
                <a:gd name="T46" fmla="*/ 0 w 139"/>
                <a:gd name="T47" fmla="*/ 1 h 44"/>
                <a:gd name="T48" fmla="*/ 0 w 139"/>
                <a:gd name="T49" fmla="*/ 1 h 44"/>
                <a:gd name="T50" fmla="*/ 0 w 139"/>
                <a:gd name="T51" fmla="*/ 1 h 44"/>
                <a:gd name="T52" fmla="*/ 0 w 139"/>
                <a:gd name="T53" fmla="*/ 1 h 44"/>
                <a:gd name="T54" fmla="*/ 0 w 139"/>
                <a:gd name="T55" fmla="*/ 1 h 44"/>
                <a:gd name="T56" fmla="*/ 0 w 139"/>
                <a:gd name="T57" fmla="*/ 1 h 44"/>
                <a:gd name="T58" fmla="*/ 0 w 139"/>
                <a:gd name="T59" fmla="*/ 1 h 44"/>
                <a:gd name="T60" fmla="*/ 0 w 139"/>
                <a:gd name="T61" fmla="*/ 1 h 44"/>
                <a:gd name="T62" fmla="*/ 0 w 139"/>
                <a:gd name="T63" fmla="*/ 1 h 44"/>
                <a:gd name="T64" fmla="*/ 0 w 139"/>
                <a:gd name="T65" fmla="*/ 1 h 44"/>
                <a:gd name="T66" fmla="*/ 0 w 139"/>
                <a:gd name="T67" fmla="*/ 1 h 44"/>
                <a:gd name="T68" fmla="*/ 0 w 139"/>
                <a:gd name="T69" fmla="*/ 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44"/>
                <a:gd name="T107" fmla="*/ 139 w 139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44">
                  <a:moveTo>
                    <a:pt x="9" y="40"/>
                  </a:moveTo>
                  <a:lnTo>
                    <a:pt x="6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20" y="31"/>
                  </a:lnTo>
                  <a:lnTo>
                    <a:pt x="29" y="27"/>
                  </a:lnTo>
                  <a:lnTo>
                    <a:pt x="42" y="24"/>
                  </a:lnTo>
                  <a:lnTo>
                    <a:pt x="54" y="18"/>
                  </a:lnTo>
                  <a:lnTo>
                    <a:pt x="65" y="13"/>
                  </a:lnTo>
                  <a:lnTo>
                    <a:pt x="78" y="8"/>
                  </a:lnTo>
                  <a:lnTo>
                    <a:pt x="85" y="6"/>
                  </a:lnTo>
                  <a:lnTo>
                    <a:pt x="97" y="2"/>
                  </a:lnTo>
                  <a:lnTo>
                    <a:pt x="108" y="2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35" y="4"/>
                  </a:lnTo>
                  <a:lnTo>
                    <a:pt x="139" y="6"/>
                  </a:lnTo>
                  <a:lnTo>
                    <a:pt x="137" y="8"/>
                  </a:lnTo>
                  <a:lnTo>
                    <a:pt x="121" y="15"/>
                  </a:lnTo>
                  <a:lnTo>
                    <a:pt x="88" y="26"/>
                  </a:lnTo>
                  <a:lnTo>
                    <a:pt x="81" y="26"/>
                  </a:lnTo>
                  <a:lnTo>
                    <a:pt x="78" y="26"/>
                  </a:lnTo>
                  <a:lnTo>
                    <a:pt x="70" y="31"/>
                  </a:lnTo>
                  <a:lnTo>
                    <a:pt x="49" y="40"/>
                  </a:lnTo>
                  <a:lnTo>
                    <a:pt x="43" y="40"/>
                  </a:lnTo>
                  <a:lnTo>
                    <a:pt x="31" y="44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6450"/>
            <p:cNvSpPr>
              <a:spLocks/>
            </p:cNvSpPr>
            <p:nvPr/>
          </p:nvSpPr>
          <p:spPr bwMode="auto">
            <a:xfrm>
              <a:off x="5494" y="2685"/>
              <a:ext cx="23" cy="7"/>
            </a:xfrm>
            <a:custGeom>
              <a:avLst/>
              <a:gdLst>
                <a:gd name="T0" fmla="*/ 1 w 45"/>
                <a:gd name="T1" fmla="*/ 1 h 14"/>
                <a:gd name="T2" fmla="*/ 1 w 45"/>
                <a:gd name="T3" fmla="*/ 1 h 14"/>
                <a:gd name="T4" fmla="*/ 1 w 45"/>
                <a:gd name="T5" fmla="*/ 1 h 14"/>
                <a:gd name="T6" fmla="*/ 1 w 45"/>
                <a:gd name="T7" fmla="*/ 1 h 14"/>
                <a:gd name="T8" fmla="*/ 1 w 45"/>
                <a:gd name="T9" fmla="*/ 1 h 14"/>
                <a:gd name="T10" fmla="*/ 1 w 45"/>
                <a:gd name="T11" fmla="*/ 1 h 14"/>
                <a:gd name="T12" fmla="*/ 1 w 45"/>
                <a:gd name="T13" fmla="*/ 1 h 14"/>
                <a:gd name="T14" fmla="*/ 1 w 45"/>
                <a:gd name="T15" fmla="*/ 0 h 14"/>
                <a:gd name="T16" fmla="*/ 1 w 45"/>
                <a:gd name="T17" fmla="*/ 0 h 14"/>
                <a:gd name="T18" fmla="*/ 1 w 45"/>
                <a:gd name="T19" fmla="*/ 1 h 14"/>
                <a:gd name="T20" fmla="*/ 1 w 45"/>
                <a:gd name="T21" fmla="*/ 1 h 14"/>
                <a:gd name="T22" fmla="*/ 1 w 45"/>
                <a:gd name="T23" fmla="*/ 1 h 14"/>
                <a:gd name="T24" fmla="*/ 0 w 45"/>
                <a:gd name="T25" fmla="*/ 1 h 14"/>
                <a:gd name="T26" fmla="*/ 1 w 45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14"/>
                <a:gd name="T44" fmla="*/ 45 w 45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14">
                  <a:moveTo>
                    <a:pt x="2" y="12"/>
                  </a:moveTo>
                  <a:lnTo>
                    <a:pt x="4" y="14"/>
                  </a:lnTo>
                  <a:lnTo>
                    <a:pt x="20" y="10"/>
                  </a:lnTo>
                  <a:lnTo>
                    <a:pt x="27" y="9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6451"/>
            <p:cNvSpPr>
              <a:spLocks/>
            </p:cNvSpPr>
            <p:nvPr/>
          </p:nvSpPr>
          <p:spPr bwMode="auto">
            <a:xfrm>
              <a:off x="5500" y="2688"/>
              <a:ext cx="3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6452"/>
            <p:cNvSpPr>
              <a:spLocks/>
            </p:cNvSpPr>
            <p:nvPr/>
          </p:nvSpPr>
          <p:spPr bwMode="auto">
            <a:xfrm>
              <a:off x="5509" y="2687"/>
              <a:ext cx="7" cy="1"/>
            </a:xfrm>
            <a:custGeom>
              <a:avLst/>
              <a:gdLst>
                <a:gd name="T0" fmla="*/ 0 w 14"/>
                <a:gd name="T1" fmla="*/ 0 h 4"/>
                <a:gd name="T2" fmla="*/ 1 w 14"/>
                <a:gd name="T3" fmla="*/ 0 h 4"/>
                <a:gd name="T4" fmla="*/ 1 w 14"/>
                <a:gd name="T5" fmla="*/ 0 h 4"/>
                <a:gd name="T6" fmla="*/ 1 w 14"/>
                <a:gd name="T7" fmla="*/ 0 h 4"/>
                <a:gd name="T8" fmla="*/ 1 w 14"/>
                <a:gd name="T9" fmla="*/ 0 h 4"/>
                <a:gd name="T10" fmla="*/ 1 w 14"/>
                <a:gd name="T11" fmla="*/ 0 h 4"/>
                <a:gd name="T12" fmla="*/ 1 w 14"/>
                <a:gd name="T13" fmla="*/ 0 h 4"/>
                <a:gd name="T14" fmla="*/ 1 w 14"/>
                <a:gd name="T15" fmla="*/ 0 h 4"/>
                <a:gd name="T16" fmla="*/ 0 w 1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"/>
                <a:gd name="T29" fmla="*/ 14 w 1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">
                  <a:moveTo>
                    <a:pt x="0" y="4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6453"/>
            <p:cNvSpPr>
              <a:spLocks/>
            </p:cNvSpPr>
            <p:nvPr/>
          </p:nvSpPr>
          <p:spPr bwMode="auto">
            <a:xfrm>
              <a:off x="5486" y="2691"/>
              <a:ext cx="11" cy="3"/>
            </a:xfrm>
            <a:custGeom>
              <a:avLst/>
              <a:gdLst>
                <a:gd name="T0" fmla="*/ 1 w 22"/>
                <a:gd name="T1" fmla="*/ 1 h 6"/>
                <a:gd name="T2" fmla="*/ 1 w 22"/>
                <a:gd name="T3" fmla="*/ 1 h 6"/>
                <a:gd name="T4" fmla="*/ 1 w 22"/>
                <a:gd name="T5" fmla="*/ 1 h 6"/>
                <a:gd name="T6" fmla="*/ 1 w 22"/>
                <a:gd name="T7" fmla="*/ 0 h 6"/>
                <a:gd name="T8" fmla="*/ 1 w 22"/>
                <a:gd name="T9" fmla="*/ 0 h 6"/>
                <a:gd name="T10" fmla="*/ 1 w 22"/>
                <a:gd name="T11" fmla="*/ 1 h 6"/>
                <a:gd name="T12" fmla="*/ 1 w 22"/>
                <a:gd name="T13" fmla="*/ 1 h 6"/>
                <a:gd name="T14" fmla="*/ 0 w 22"/>
                <a:gd name="T15" fmla="*/ 1 h 6"/>
                <a:gd name="T16" fmla="*/ 1 w 22"/>
                <a:gd name="T17" fmla="*/ 1 h 6"/>
                <a:gd name="T18" fmla="*/ 1 w 22"/>
                <a:gd name="T19" fmla="*/ 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"/>
                <a:gd name="T32" fmla="*/ 22 w 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">
                  <a:moveTo>
                    <a:pt x="7" y="4"/>
                  </a:moveTo>
                  <a:lnTo>
                    <a:pt x="11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6454"/>
            <p:cNvSpPr>
              <a:spLocks/>
            </p:cNvSpPr>
            <p:nvPr/>
          </p:nvSpPr>
          <p:spPr bwMode="auto">
            <a:xfrm>
              <a:off x="5460" y="2699"/>
              <a:ext cx="9" cy="2"/>
            </a:xfrm>
            <a:custGeom>
              <a:avLst/>
              <a:gdLst>
                <a:gd name="T0" fmla="*/ 1 w 18"/>
                <a:gd name="T1" fmla="*/ 1 h 4"/>
                <a:gd name="T2" fmla="*/ 1 w 18"/>
                <a:gd name="T3" fmla="*/ 1 h 4"/>
                <a:gd name="T4" fmla="*/ 0 w 18"/>
                <a:gd name="T5" fmla="*/ 1 h 4"/>
                <a:gd name="T6" fmla="*/ 1 w 18"/>
                <a:gd name="T7" fmla="*/ 0 h 4"/>
                <a:gd name="T8" fmla="*/ 1 w 18"/>
                <a:gd name="T9" fmla="*/ 1 h 4"/>
                <a:gd name="T10" fmla="*/ 1 w 18"/>
                <a:gd name="T11" fmla="*/ 1 h 4"/>
                <a:gd name="T12" fmla="*/ 1 w 18"/>
                <a:gd name="T13" fmla="*/ 1 h 4"/>
                <a:gd name="T14" fmla="*/ 1 w 18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4"/>
                <a:gd name="T26" fmla="*/ 18 w 1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4">
                  <a:moveTo>
                    <a:pt x="5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6455"/>
            <p:cNvSpPr>
              <a:spLocks/>
            </p:cNvSpPr>
            <p:nvPr/>
          </p:nvSpPr>
          <p:spPr bwMode="auto">
            <a:xfrm>
              <a:off x="5457" y="2692"/>
              <a:ext cx="32" cy="9"/>
            </a:xfrm>
            <a:custGeom>
              <a:avLst/>
              <a:gdLst>
                <a:gd name="T0" fmla="*/ 1 w 63"/>
                <a:gd name="T1" fmla="*/ 1 h 18"/>
                <a:gd name="T2" fmla="*/ 1 w 63"/>
                <a:gd name="T3" fmla="*/ 1 h 18"/>
                <a:gd name="T4" fmla="*/ 1 w 63"/>
                <a:gd name="T5" fmla="*/ 1 h 18"/>
                <a:gd name="T6" fmla="*/ 1 w 63"/>
                <a:gd name="T7" fmla="*/ 1 h 18"/>
                <a:gd name="T8" fmla="*/ 1 w 63"/>
                <a:gd name="T9" fmla="*/ 1 h 18"/>
                <a:gd name="T10" fmla="*/ 1 w 63"/>
                <a:gd name="T11" fmla="*/ 0 h 18"/>
                <a:gd name="T12" fmla="*/ 1 w 63"/>
                <a:gd name="T13" fmla="*/ 1 h 18"/>
                <a:gd name="T14" fmla="*/ 1 w 63"/>
                <a:gd name="T15" fmla="*/ 1 h 18"/>
                <a:gd name="T16" fmla="*/ 1 w 63"/>
                <a:gd name="T17" fmla="*/ 1 h 18"/>
                <a:gd name="T18" fmla="*/ 1 w 63"/>
                <a:gd name="T19" fmla="*/ 1 h 18"/>
                <a:gd name="T20" fmla="*/ 0 w 63"/>
                <a:gd name="T21" fmla="*/ 1 h 18"/>
                <a:gd name="T22" fmla="*/ 1 w 63"/>
                <a:gd name="T23" fmla="*/ 1 h 18"/>
                <a:gd name="T24" fmla="*/ 1 w 63"/>
                <a:gd name="T25" fmla="*/ 1 h 18"/>
                <a:gd name="T26" fmla="*/ 1 w 63"/>
                <a:gd name="T27" fmla="*/ 1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18"/>
                <a:gd name="T44" fmla="*/ 63 w 6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18">
                  <a:moveTo>
                    <a:pt x="26" y="13"/>
                  </a:moveTo>
                  <a:lnTo>
                    <a:pt x="51" y="5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40" y="5"/>
                  </a:lnTo>
                  <a:lnTo>
                    <a:pt x="20" y="11"/>
                  </a:lnTo>
                  <a:lnTo>
                    <a:pt x="11" y="13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3" y="16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6456"/>
            <p:cNvSpPr>
              <a:spLocks/>
            </p:cNvSpPr>
            <p:nvPr/>
          </p:nvSpPr>
          <p:spPr bwMode="auto">
            <a:xfrm>
              <a:off x="5464" y="2700"/>
              <a:ext cx="21" cy="3"/>
            </a:xfrm>
            <a:custGeom>
              <a:avLst/>
              <a:gdLst>
                <a:gd name="T0" fmla="*/ 0 w 43"/>
                <a:gd name="T1" fmla="*/ 1 h 6"/>
                <a:gd name="T2" fmla="*/ 0 w 43"/>
                <a:gd name="T3" fmla="*/ 1 h 6"/>
                <a:gd name="T4" fmla="*/ 0 w 43"/>
                <a:gd name="T5" fmla="*/ 1 h 6"/>
                <a:gd name="T6" fmla="*/ 0 w 43"/>
                <a:gd name="T7" fmla="*/ 1 h 6"/>
                <a:gd name="T8" fmla="*/ 0 w 43"/>
                <a:gd name="T9" fmla="*/ 1 h 6"/>
                <a:gd name="T10" fmla="*/ 0 w 43"/>
                <a:gd name="T11" fmla="*/ 1 h 6"/>
                <a:gd name="T12" fmla="*/ 0 w 43"/>
                <a:gd name="T13" fmla="*/ 0 h 6"/>
                <a:gd name="T14" fmla="*/ 0 w 43"/>
                <a:gd name="T15" fmla="*/ 0 h 6"/>
                <a:gd name="T16" fmla="*/ 0 w 43"/>
                <a:gd name="T17" fmla="*/ 0 h 6"/>
                <a:gd name="T18" fmla="*/ 0 w 43"/>
                <a:gd name="T19" fmla="*/ 0 h 6"/>
                <a:gd name="T20" fmla="*/ 0 w 43"/>
                <a:gd name="T21" fmla="*/ 1 h 6"/>
                <a:gd name="T22" fmla="*/ 0 w 43"/>
                <a:gd name="T23" fmla="*/ 1 h 6"/>
                <a:gd name="T24" fmla="*/ 0 w 43"/>
                <a:gd name="T25" fmla="*/ 1 h 6"/>
                <a:gd name="T26" fmla="*/ 0 w 43"/>
                <a:gd name="T27" fmla="*/ 1 h 6"/>
                <a:gd name="T28" fmla="*/ 0 w 43"/>
                <a:gd name="T29" fmla="*/ 1 h 6"/>
                <a:gd name="T30" fmla="*/ 0 w 43"/>
                <a:gd name="T31" fmla="*/ 1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6"/>
                <a:gd name="T50" fmla="*/ 43 w 43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6">
                  <a:moveTo>
                    <a:pt x="40" y="6"/>
                  </a:moveTo>
                  <a:lnTo>
                    <a:pt x="36" y="6"/>
                  </a:lnTo>
                  <a:lnTo>
                    <a:pt x="32" y="6"/>
                  </a:lnTo>
                  <a:lnTo>
                    <a:pt x="22" y="6"/>
                  </a:lnTo>
                  <a:lnTo>
                    <a:pt x="1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6457"/>
            <p:cNvSpPr>
              <a:spLocks/>
            </p:cNvSpPr>
            <p:nvPr/>
          </p:nvSpPr>
          <p:spPr bwMode="auto">
            <a:xfrm>
              <a:off x="5380" y="2704"/>
              <a:ext cx="82" cy="27"/>
            </a:xfrm>
            <a:custGeom>
              <a:avLst/>
              <a:gdLst>
                <a:gd name="T0" fmla="*/ 1 w 163"/>
                <a:gd name="T1" fmla="*/ 1 h 54"/>
                <a:gd name="T2" fmla="*/ 2 w 163"/>
                <a:gd name="T3" fmla="*/ 1 h 54"/>
                <a:gd name="T4" fmla="*/ 2 w 163"/>
                <a:gd name="T5" fmla="*/ 1 h 54"/>
                <a:gd name="T6" fmla="*/ 2 w 163"/>
                <a:gd name="T7" fmla="*/ 1 h 54"/>
                <a:gd name="T8" fmla="*/ 2 w 163"/>
                <a:gd name="T9" fmla="*/ 1 h 54"/>
                <a:gd name="T10" fmla="*/ 2 w 163"/>
                <a:gd name="T11" fmla="*/ 1 h 54"/>
                <a:gd name="T12" fmla="*/ 2 w 163"/>
                <a:gd name="T13" fmla="*/ 1 h 54"/>
                <a:gd name="T14" fmla="*/ 2 w 163"/>
                <a:gd name="T15" fmla="*/ 1 h 54"/>
                <a:gd name="T16" fmla="*/ 2 w 163"/>
                <a:gd name="T17" fmla="*/ 0 h 54"/>
                <a:gd name="T18" fmla="*/ 1 w 163"/>
                <a:gd name="T19" fmla="*/ 1 h 54"/>
                <a:gd name="T20" fmla="*/ 1 w 163"/>
                <a:gd name="T21" fmla="*/ 1 h 54"/>
                <a:gd name="T22" fmla="*/ 1 w 163"/>
                <a:gd name="T23" fmla="*/ 1 h 54"/>
                <a:gd name="T24" fmla="*/ 0 w 163"/>
                <a:gd name="T25" fmla="*/ 1 h 54"/>
                <a:gd name="T26" fmla="*/ 1 w 163"/>
                <a:gd name="T27" fmla="*/ 1 h 54"/>
                <a:gd name="T28" fmla="*/ 1 w 163"/>
                <a:gd name="T29" fmla="*/ 1 h 54"/>
                <a:gd name="T30" fmla="*/ 1 w 163"/>
                <a:gd name="T31" fmla="*/ 1 h 54"/>
                <a:gd name="T32" fmla="*/ 1 w 163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54"/>
                <a:gd name="T53" fmla="*/ 163 w 16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54">
                  <a:moveTo>
                    <a:pt x="97" y="27"/>
                  </a:moveTo>
                  <a:lnTo>
                    <a:pt x="145" y="13"/>
                  </a:lnTo>
                  <a:lnTo>
                    <a:pt x="156" y="8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2" y="4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9" y="0"/>
                  </a:lnTo>
                  <a:lnTo>
                    <a:pt x="113" y="13"/>
                  </a:lnTo>
                  <a:lnTo>
                    <a:pt x="77" y="26"/>
                  </a:lnTo>
                  <a:lnTo>
                    <a:pt x="45" y="3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41" y="45"/>
                  </a:lnTo>
                  <a:lnTo>
                    <a:pt x="97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6458"/>
            <p:cNvSpPr>
              <a:spLocks/>
            </p:cNvSpPr>
            <p:nvPr/>
          </p:nvSpPr>
          <p:spPr bwMode="auto">
            <a:xfrm>
              <a:off x="5404" y="2705"/>
              <a:ext cx="72" cy="26"/>
            </a:xfrm>
            <a:custGeom>
              <a:avLst/>
              <a:gdLst>
                <a:gd name="T0" fmla="*/ 1 w 144"/>
                <a:gd name="T1" fmla="*/ 1 h 52"/>
                <a:gd name="T2" fmla="*/ 1 w 144"/>
                <a:gd name="T3" fmla="*/ 1 h 52"/>
                <a:gd name="T4" fmla="*/ 1 w 144"/>
                <a:gd name="T5" fmla="*/ 1 h 52"/>
                <a:gd name="T6" fmla="*/ 1 w 144"/>
                <a:gd name="T7" fmla="*/ 1 h 52"/>
                <a:gd name="T8" fmla="*/ 1 w 144"/>
                <a:gd name="T9" fmla="*/ 1 h 52"/>
                <a:gd name="T10" fmla="*/ 1 w 144"/>
                <a:gd name="T11" fmla="*/ 1 h 52"/>
                <a:gd name="T12" fmla="*/ 1 w 144"/>
                <a:gd name="T13" fmla="*/ 1 h 52"/>
                <a:gd name="T14" fmla="*/ 1 w 144"/>
                <a:gd name="T15" fmla="*/ 1 h 52"/>
                <a:gd name="T16" fmla="*/ 1 w 144"/>
                <a:gd name="T17" fmla="*/ 0 h 52"/>
                <a:gd name="T18" fmla="*/ 1 w 144"/>
                <a:gd name="T19" fmla="*/ 1 h 52"/>
                <a:gd name="T20" fmla="*/ 1 w 144"/>
                <a:gd name="T21" fmla="*/ 1 h 52"/>
                <a:gd name="T22" fmla="*/ 1 w 144"/>
                <a:gd name="T23" fmla="*/ 1 h 52"/>
                <a:gd name="T24" fmla="*/ 1 w 144"/>
                <a:gd name="T25" fmla="*/ 1 h 52"/>
                <a:gd name="T26" fmla="*/ 1 w 144"/>
                <a:gd name="T27" fmla="*/ 1 h 52"/>
                <a:gd name="T28" fmla="*/ 1 w 144"/>
                <a:gd name="T29" fmla="*/ 1 h 52"/>
                <a:gd name="T30" fmla="*/ 1 w 144"/>
                <a:gd name="T31" fmla="*/ 1 h 52"/>
                <a:gd name="T32" fmla="*/ 1 w 144"/>
                <a:gd name="T33" fmla="*/ 1 h 52"/>
                <a:gd name="T34" fmla="*/ 0 w 144"/>
                <a:gd name="T35" fmla="*/ 1 h 52"/>
                <a:gd name="T36" fmla="*/ 1 w 144"/>
                <a:gd name="T37" fmla="*/ 1 h 52"/>
                <a:gd name="T38" fmla="*/ 1 w 144"/>
                <a:gd name="T39" fmla="*/ 1 h 52"/>
                <a:gd name="T40" fmla="*/ 1 w 144"/>
                <a:gd name="T41" fmla="*/ 1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52"/>
                <a:gd name="T65" fmla="*/ 144 w 14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52">
                  <a:moveTo>
                    <a:pt x="43" y="31"/>
                  </a:moveTo>
                  <a:lnTo>
                    <a:pt x="56" y="24"/>
                  </a:lnTo>
                  <a:lnTo>
                    <a:pt x="79" y="15"/>
                  </a:lnTo>
                  <a:lnTo>
                    <a:pt x="99" y="6"/>
                  </a:lnTo>
                  <a:lnTo>
                    <a:pt x="108" y="2"/>
                  </a:lnTo>
                  <a:lnTo>
                    <a:pt x="112" y="2"/>
                  </a:lnTo>
                  <a:lnTo>
                    <a:pt x="124" y="2"/>
                  </a:lnTo>
                  <a:lnTo>
                    <a:pt x="139" y="2"/>
                  </a:lnTo>
                  <a:lnTo>
                    <a:pt x="144" y="0"/>
                  </a:lnTo>
                  <a:lnTo>
                    <a:pt x="141" y="2"/>
                  </a:lnTo>
                  <a:lnTo>
                    <a:pt x="123" y="9"/>
                  </a:lnTo>
                  <a:lnTo>
                    <a:pt x="63" y="31"/>
                  </a:lnTo>
                  <a:lnTo>
                    <a:pt x="38" y="42"/>
                  </a:lnTo>
                  <a:lnTo>
                    <a:pt x="34" y="43"/>
                  </a:lnTo>
                  <a:lnTo>
                    <a:pt x="11" y="51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1"/>
                  </a:lnTo>
                  <a:lnTo>
                    <a:pt x="20" y="42"/>
                  </a:lnTo>
                  <a:lnTo>
                    <a:pt x="33" y="36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6459"/>
            <p:cNvSpPr>
              <a:spLocks/>
            </p:cNvSpPr>
            <p:nvPr/>
          </p:nvSpPr>
          <p:spPr bwMode="auto">
            <a:xfrm>
              <a:off x="5394" y="2729"/>
              <a:ext cx="8" cy="6"/>
            </a:xfrm>
            <a:custGeom>
              <a:avLst/>
              <a:gdLst>
                <a:gd name="T0" fmla="*/ 0 w 17"/>
                <a:gd name="T1" fmla="*/ 0 h 12"/>
                <a:gd name="T2" fmla="*/ 0 w 17"/>
                <a:gd name="T3" fmla="*/ 1 h 12"/>
                <a:gd name="T4" fmla="*/ 0 w 17"/>
                <a:gd name="T5" fmla="*/ 1 h 12"/>
                <a:gd name="T6" fmla="*/ 0 w 17"/>
                <a:gd name="T7" fmla="*/ 1 h 12"/>
                <a:gd name="T8" fmla="*/ 0 w 17"/>
                <a:gd name="T9" fmla="*/ 1 h 12"/>
                <a:gd name="T10" fmla="*/ 0 w 17"/>
                <a:gd name="T11" fmla="*/ 1 h 12"/>
                <a:gd name="T12" fmla="*/ 0 w 17"/>
                <a:gd name="T13" fmla="*/ 1 h 12"/>
                <a:gd name="T14" fmla="*/ 0 w 17"/>
                <a:gd name="T15" fmla="*/ 1 h 12"/>
                <a:gd name="T16" fmla="*/ 0 w 17"/>
                <a:gd name="T17" fmla="*/ 1 h 12"/>
                <a:gd name="T18" fmla="*/ 0 w 17"/>
                <a:gd name="T19" fmla="*/ 1 h 12"/>
                <a:gd name="T20" fmla="*/ 0 w 17"/>
                <a:gd name="T21" fmla="*/ 1 h 12"/>
                <a:gd name="T22" fmla="*/ 0 w 17"/>
                <a:gd name="T23" fmla="*/ 1 h 12"/>
                <a:gd name="T24" fmla="*/ 0 w 17"/>
                <a:gd name="T25" fmla="*/ 0 h 12"/>
                <a:gd name="T26" fmla="*/ 0 w 17"/>
                <a:gd name="T27" fmla="*/ 0 h 12"/>
                <a:gd name="T28" fmla="*/ 0 w 17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2"/>
                <a:gd name="T47" fmla="*/ 17 w 17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2">
                  <a:moveTo>
                    <a:pt x="15" y="0"/>
                  </a:moveTo>
                  <a:lnTo>
                    <a:pt x="17" y="2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11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6460"/>
            <p:cNvSpPr>
              <a:spLocks/>
            </p:cNvSpPr>
            <p:nvPr/>
          </p:nvSpPr>
          <p:spPr bwMode="auto">
            <a:xfrm>
              <a:off x="5370" y="2730"/>
              <a:ext cx="9" cy="5"/>
            </a:xfrm>
            <a:custGeom>
              <a:avLst/>
              <a:gdLst>
                <a:gd name="T0" fmla="*/ 1 w 18"/>
                <a:gd name="T1" fmla="*/ 1 h 10"/>
                <a:gd name="T2" fmla="*/ 1 w 18"/>
                <a:gd name="T3" fmla="*/ 1 h 10"/>
                <a:gd name="T4" fmla="*/ 1 w 18"/>
                <a:gd name="T5" fmla="*/ 1 h 10"/>
                <a:gd name="T6" fmla="*/ 1 w 18"/>
                <a:gd name="T7" fmla="*/ 1 h 10"/>
                <a:gd name="T8" fmla="*/ 1 w 18"/>
                <a:gd name="T9" fmla="*/ 1 h 10"/>
                <a:gd name="T10" fmla="*/ 1 w 18"/>
                <a:gd name="T11" fmla="*/ 1 h 10"/>
                <a:gd name="T12" fmla="*/ 1 w 18"/>
                <a:gd name="T13" fmla="*/ 1 h 10"/>
                <a:gd name="T14" fmla="*/ 1 w 18"/>
                <a:gd name="T15" fmla="*/ 1 h 10"/>
                <a:gd name="T16" fmla="*/ 1 w 18"/>
                <a:gd name="T17" fmla="*/ 1 h 10"/>
                <a:gd name="T18" fmla="*/ 0 w 18"/>
                <a:gd name="T19" fmla="*/ 1 h 10"/>
                <a:gd name="T20" fmla="*/ 1 w 18"/>
                <a:gd name="T21" fmla="*/ 1 h 10"/>
                <a:gd name="T22" fmla="*/ 1 w 18"/>
                <a:gd name="T23" fmla="*/ 1 h 10"/>
                <a:gd name="T24" fmla="*/ 1 w 18"/>
                <a:gd name="T25" fmla="*/ 1 h 10"/>
                <a:gd name="T26" fmla="*/ 1 w 18"/>
                <a:gd name="T27" fmla="*/ 0 h 10"/>
                <a:gd name="T28" fmla="*/ 1 w 18"/>
                <a:gd name="T29" fmla="*/ 0 h 10"/>
                <a:gd name="T30" fmla="*/ 1 w 18"/>
                <a:gd name="T31" fmla="*/ 0 h 10"/>
                <a:gd name="T32" fmla="*/ 1 w 18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0"/>
                <a:gd name="T53" fmla="*/ 18 w 18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0">
                  <a:moveTo>
                    <a:pt x="18" y="1"/>
                  </a:move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6461"/>
            <p:cNvSpPr>
              <a:spLocks/>
            </p:cNvSpPr>
            <p:nvPr/>
          </p:nvSpPr>
          <p:spPr bwMode="auto">
            <a:xfrm>
              <a:off x="5377" y="2635"/>
              <a:ext cx="10" cy="23"/>
            </a:xfrm>
            <a:custGeom>
              <a:avLst/>
              <a:gdLst>
                <a:gd name="T0" fmla="*/ 1 w 20"/>
                <a:gd name="T1" fmla="*/ 1 h 45"/>
                <a:gd name="T2" fmla="*/ 1 w 20"/>
                <a:gd name="T3" fmla="*/ 1 h 45"/>
                <a:gd name="T4" fmla="*/ 1 w 20"/>
                <a:gd name="T5" fmla="*/ 1 h 45"/>
                <a:gd name="T6" fmla="*/ 1 w 20"/>
                <a:gd name="T7" fmla="*/ 1 h 45"/>
                <a:gd name="T8" fmla="*/ 1 w 20"/>
                <a:gd name="T9" fmla="*/ 0 h 45"/>
                <a:gd name="T10" fmla="*/ 1 w 20"/>
                <a:gd name="T11" fmla="*/ 1 h 45"/>
                <a:gd name="T12" fmla="*/ 1 w 20"/>
                <a:gd name="T13" fmla="*/ 1 h 45"/>
                <a:gd name="T14" fmla="*/ 1 w 20"/>
                <a:gd name="T15" fmla="*/ 1 h 45"/>
                <a:gd name="T16" fmla="*/ 1 w 20"/>
                <a:gd name="T17" fmla="*/ 1 h 45"/>
                <a:gd name="T18" fmla="*/ 0 w 20"/>
                <a:gd name="T19" fmla="*/ 1 h 45"/>
                <a:gd name="T20" fmla="*/ 0 w 20"/>
                <a:gd name="T21" fmla="*/ 1 h 45"/>
                <a:gd name="T22" fmla="*/ 1 w 20"/>
                <a:gd name="T23" fmla="*/ 1 h 45"/>
                <a:gd name="T24" fmla="*/ 1 w 20"/>
                <a:gd name="T25" fmla="*/ 1 h 45"/>
                <a:gd name="T26" fmla="*/ 1 w 20"/>
                <a:gd name="T27" fmla="*/ 1 h 45"/>
                <a:gd name="T28" fmla="*/ 1 w 20"/>
                <a:gd name="T29" fmla="*/ 1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5"/>
                <a:gd name="T47" fmla="*/ 20 w 20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5">
                  <a:moveTo>
                    <a:pt x="16" y="34"/>
                  </a:moveTo>
                  <a:lnTo>
                    <a:pt x="16" y="10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9" y="14"/>
                  </a:lnTo>
                  <a:lnTo>
                    <a:pt x="6" y="21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6" y="45"/>
                  </a:lnTo>
                  <a:lnTo>
                    <a:pt x="9" y="41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Freeform 6462"/>
            <p:cNvSpPr>
              <a:spLocks/>
            </p:cNvSpPr>
            <p:nvPr/>
          </p:nvSpPr>
          <p:spPr bwMode="auto">
            <a:xfrm>
              <a:off x="5387" y="2633"/>
              <a:ext cx="6" cy="7"/>
            </a:xfrm>
            <a:custGeom>
              <a:avLst/>
              <a:gdLst>
                <a:gd name="T0" fmla="*/ 0 w 13"/>
                <a:gd name="T1" fmla="*/ 1 h 13"/>
                <a:gd name="T2" fmla="*/ 0 w 13"/>
                <a:gd name="T3" fmla="*/ 1 h 13"/>
                <a:gd name="T4" fmla="*/ 0 w 13"/>
                <a:gd name="T5" fmla="*/ 1 h 13"/>
                <a:gd name="T6" fmla="*/ 0 w 13"/>
                <a:gd name="T7" fmla="*/ 1 h 13"/>
                <a:gd name="T8" fmla="*/ 0 w 13"/>
                <a:gd name="T9" fmla="*/ 1 h 13"/>
                <a:gd name="T10" fmla="*/ 0 w 13"/>
                <a:gd name="T11" fmla="*/ 1 h 13"/>
                <a:gd name="T12" fmla="*/ 0 w 13"/>
                <a:gd name="T13" fmla="*/ 0 h 13"/>
                <a:gd name="T14" fmla="*/ 0 w 13"/>
                <a:gd name="T15" fmla="*/ 0 h 13"/>
                <a:gd name="T16" fmla="*/ 0 w 13"/>
                <a:gd name="T17" fmla="*/ 1 h 13"/>
                <a:gd name="T18" fmla="*/ 0 w 13"/>
                <a:gd name="T19" fmla="*/ 1 h 13"/>
                <a:gd name="T20" fmla="*/ 0 w 13"/>
                <a:gd name="T21" fmla="*/ 1 h 13"/>
                <a:gd name="T22" fmla="*/ 0 w 13"/>
                <a:gd name="T23" fmla="*/ 1 h 13"/>
                <a:gd name="T24" fmla="*/ 0 w 13"/>
                <a:gd name="T25" fmla="*/ 1 h 13"/>
                <a:gd name="T26" fmla="*/ 0 w 13"/>
                <a:gd name="T27" fmla="*/ 1 h 13"/>
                <a:gd name="T28" fmla="*/ 0 w 13"/>
                <a:gd name="T29" fmla="*/ 1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3"/>
                <a:gd name="T47" fmla="*/ 13 w 13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3">
                  <a:moveTo>
                    <a:pt x="7" y="11"/>
                  </a:move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5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Freeform 6463"/>
            <p:cNvSpPr>
              <a:spLocks/>
            </p:cNvSpPr>
            <p:nvPr/>
          </p:nvSpPr>
          <p:spPr bwMode="auto">
            <a:xfrm>
              <a:off x="5379" y="2654"/>
              <a:ext cx="9" cy="5"/>
            </a:xfrm>
            <a:custGeom>
              <a:avLst/>
              <a:gdLst>
                <a:gd name="T0" fmla="*/ 1 w 18"/>
                <a:gd name="T1" fmla="*/ 1 h 9"/>
                <a:gd name="T2" fmla="*/ 1 w 18"/>
                <a:gd name="T3" fmla="*/ 1 h 9"/>
                <a:gd name="T4" fmla="*/ 1 w 18"/>
                <a:gd name="T5" fmla="*/ 1 h 9"/>
                <a:gd name="T6" fmla="*/ 1 w 18"/>
                <a:gd name="T7" fmla="*/ 1 h 9"/>
                <a:gd name="T8" fmla="*/ 0 w 18"/>
                <a:gd name="T9" fmla="*/ 1 h 9"/>
                <a:gd name="T10" fmla="*/ 0 w 18"/>
                <a:gd name="T11" fmla="*/ 0 h 9"/>
                <a:gd name="T12" fmla="*/ 1 w 18"/>
                <a:gd name="T13" fmla="*/ 1 h 9"/>
                <a:gd name="T14" fmla="*/ 1 w 18"/>
                <a:gd name="T15" fmla="*/ 1 h 9"/>
                <a:gd name="T16" fmla="*/ 1 w 18"/>
                <a:gd name="T17" fmla="*/ 1 h 9"/>
                <a:gd name="T18" fmla="*/ 1 w 1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11" y="9"/>
                  </a:moveTo>
                  <a:lnTo>
                    <a:pt x="9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8" y="6"/>
                  </a:lnTo>
                  <a:lnTo>
                    <a:pt x="16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Freeform 6464"/>
            <p:cNvSpPr>
              <a:spLocks/>
            </p:cNvSpPr>
            <p:nvPr/>
          </p:nvSpPr>
          <p:spPr bwMode="auto">
            <a:xfrm>
              <a:off x="5385" y="2655"/>
              <a:ext cx="24" cy="8"/>
            </a:xfrm>
            <a:custGeom>
              <a:avLst/>
              <a:gdLst>
                <a:gd name="T0" fmla="*/ 1 w 47"/>
                <a:gd name="T1" fmla="*/ 1 h 16"/>
                <a:gd name="T2" fmla="*/ 1 w 47"/>
                <a:gd name="T3" fmla="*/ 1 h 16"/>
                <a:gd name="T4" fmla="*/ 1 w 47"/>
                <a:gd name="T5" fmla="*/ 1 h 16"/>
                <a:gd name="T6" fmla="*/ 1 w 47"/>
                <a:gd name="T7" fmla="*/ 1 h 16"/>
                <a:gd name="T8" fmla="*/ 1 w 47"/>
                <a:gd name="T9" fmla="*/ 1 h 16"/>
                <a:gd name="T10" fmla="*/ 1 w 47"/>
                <a:gd name="T11" fmla="*/ 1 h 16"/>
                <a:gd name="T12" fmla="*/ 0 w 47"/>
                <a:gd name="T13" fmla="*/ 1 h 16"/>
                <a:gd name="T14" fmla="*/ 1 w 47"/>
                <a:gd name="T15" fmla="*/ 1 h 16"/>
                <a:gd name="T16" fmla="*/ 1 w 47"/>
                <a:gd name="T17" fmla="*/ 1 h 16"/>
                <a:gd name="T18" fmla="*/ 0 w 47"/>
                <a:gd name="T19" fmla="*/ 0 h 16"/>
                <a:gd name="T20" fmla="*/ 1 w 47"/>
                <a:gd name="T21" fmla="*/ 1 h 16"/>
                <a:gd name="T22" fmla="*/ 1 w 47"/>
                <a:gd name="T23" fmla="*/ 1 h 16"/>
                <a:gd name="T24" fmla="*/ 1 w 47"/>
                <a:gd name="T25" fmla="*/ 1 h 16"/>
                <a:gd name="T26" fmla="*/ 1 w 47"/>
                <a:gd name="T27" fmla="*/ 1 h 16"/>
                <a:gd name="T28" fmla="*/ 1 w 47"/>
                <a:gd name="T29" fmla="*/ 1 h 16"/>
                <a:gd name="T30" fmla="*/ 1 w 47"/>
                <a:gd name="T31" fmla="*/ 1 h 16"/>
                <a:gd name="T32" fmla="*/ 1 w 47"/>
                <a:gd name="T33" fmla="*/ 1 h 16"/>
                <a:gd name="T34" fmla="*/ 1 w 47"/>
                <a:gd name="T35" fmla="*/ 1 h 16"/>
                <a:gd name="T36" fmla="*/ 1 w 47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6"/>
                <a:gd name="T59" fmla="*/ 47 w 47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6">
                  <a:moveTo>
                    <a:pt x="47" y="15"/>
                  </a:moveTo>
                  <a:lnTo>
                    <a:pt x="45" y="16"/>
                  </a:lnTo>
                  <a:lnTo>
                    <a:pt x="42" y="16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18" y="15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0" y="4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7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Freeform 6465"/>
            <p:cNvSpPr>
              <a:spLocks/>
            </p:cNvSpPr>
            <p:nvPr/>
          </p:nvSpPr>
          <p:spPr bwMode="auto">
            <a:xfrm>
              <a:off x="5374" y="2666"/>
              <a:ext cx="22" cy="65"/>
            </a:xfrm>
            <a:custGeom>
              <a:avLst/>
              <a:gdLst>
                <a:gd name="T0" fmla="*/ 1 w 43"/>
                <a:gd name="T1" fmla="*/ 1 h 129"/>
                <a:gd name="T2" fmla="*/ 1 w 43"/>
                <a:gd name="T3" fmla="*/ 1 h 129"/>
                <a:gd name="T4" fmla="*/ 1 w 43"/>
                <a:gd name="T5" fmla="*/ 1 h 129"/>
                <a:gd name="T6" fmla="*/ 1 w 43"/>
                <a:gd name="T7" fmla="*/ 1 h 129"/>
                <a:gd name="T8" fmla="*/ 1 w 43"/>
                <a:gd name="T9" fmla="*/ 1 h 129"/>
                <a:gd name="T10" fmla="*/ 1 w 43"/>
                <a:gd name="T11" fmla="*/ 1 h 129"/>
                <a:gd name="T12" fmla="*/ 1 w 43"/>
                <a:gd name="T13" fmla="*/ 1 h 129"/>
                <a:gd name="T14" fmla="*/ 1 w 43"/>
                <a:gd name="T15" fmla="*/ 1 h 129"/>
                <a:gd name="T16" fmla="*/ 1 w 43"/>
                <a:gd name="T17" fmla="*/ 1 h 129"/>
                <a:gd name="T18" fmla="*/ 1 w 43"/>
                <a:gd name="T19" fmla="*/ 1 h 129"/>
                <a:gd name="T20" fmla="*/ 1 w 43"/>
                <a:gd name="T21" fmla="*/ 0 h 129"/>
                <a:gd name="T22" fmla="*/ 1 w 43"/>
                <a:gd name="T23" fmla="*/ 1 h 129"/>
                <a:gd name="T24" fmla="*/ 1 w 43"/>
                <a:gd name="T25" fmla="*/ 1 h 129"/>
                <a:gd name="T26" fmla="*/ 1 w 43"/>
                <a:gd name="T27" fmla="*/ 1 h 129"/>
                <a:gd name="T28" fmla="*/ 1 w 43"/>
                <a:gd name="T29" fmla="*/ 1 h 129"/>
                <a:gd name="T30" fmla="*/ 1 w 43"/>
                <a:gd name="T31" fmla="*/ 1 h 129"/>
                <a:gd name="T32" fmla="*/ 1 w 43"/>
                <a:gd name="T33" fmla="*/ 1 h 129"/>
                <a:gd name="T34" fmla="*/ 1 w 43"/>
                <a:gd name="T35" fmla="*/ 1 h 129"/>
                <a:gd name="T36" fmla="*/ 0 w 43"/>
                <a:gd name="T37" fmla="*/ 2 h 129"/>
                <a:gd name="T38" fmla="*/ 1 w 43"/>
                <a:gd name="T39" fmla="*/ 2 h 129"/>
                <a:gd name="T40" fmla="*/ 1 w 43"/>
                <a:gd name="T41" fmla="*/ 2 h 129"/>
                <a:gd name="T42" fmla="*/ 1 w 43"/>
                <a:gd name="T43" fmla="*/ 2 h 129"/>
                <a:gd name="T44" fmla="*/ 1 w 43"/>
                <a:gd name="T45" fmla="*/ 2 h 129"/>
                <a:gd name="T46" fmla="*/ 1 w 43"/>
                <a:gd name="T47" fmla="*/ 1 h 129"/>
                <a:gd name="T48" fmla="*/ 1 w 43"/>
                <a:gd name="T49" fmla="*/ 1 h 129"/>
                <a:gd name="T50" fmla="*/ 1 w 43"/>
                <a:gd name="T51" fmla="*/ 1 h 1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"/>
                <a:gd name="T79" fmla="*/ 0 h 129"/>
                <a:gd name="T80" fmla="*/ 43 w 43"/>
                <a:gd name="T81" fmla="*/ 129 h 1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" h="129">
                  <a:moveTo>
                    <a:pt x="32" y="66"/>
                  </a:moveTo>
                  <a:lnTo>
                    <a:pt x="41" y="27"/>
                  </a:lnTo>
                  <a:lnTo>
                    <a:pt x="41" y="23"/>
                  </a:lnTo>
                  <a:lnTo>
                    <a:pt x="43" y="16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6" y="5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4" y="11"/>
                  </a:lnTo>
                  <a:lnTo>
                    <a:pt x="11" y="29"/>
                  </a:lnTo>
                  <a:lnTo>
                    <a:pt x="7" y="61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3" y="88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2" y="129"/>
                  </a:lnTo>
                  <a:lnTo>
                    <a:pt x="7" y="129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2" y="120"/>
                  </a:lnTo>
                  <a:lnTo>
                    <a:pt x="18" y="106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Freeform 6466"/>
            <p:cNvSpPr>
              <a:spLocks/>
            </p:cNvSpPr>
            <p:nvPr/>
          </p:nvSpPr>
          <p:spPr bwMode="auto">
            <a:xfrm>
              <a:off x="5390" y="2668"/>
              <a:ext cx="18" cy="63"/>
            </a:xfrm>
            <a:custGeom>
              <a:avLst/>
              <a:gdLst>
                <a:gd name="T0" fmla="*/ 1 w 36"/>
                <a:gd name="T1" fmla="*/ 1 h 126"/>
                <a:gd name="T2" fmla="*/ 1 w 36"/>
                <a:gd name="T3" fmla="*/ 1 h 126"/>
                <a:gd name="T4" fmla="*/ 1 w 36"/>
                <a:gd name="T5" fmla="*/ 1 h 126"/>
                <a:gd name="T6" fmla="*/ 0 w 36"/>
                <a:gd name="T7" fmla="*/ 1 h 126"/>
                <a:gd name="T8" fmla="*/ 0 w 36"/>
                <a:gd name="T9" fmla="*/ 1 h 126"/>
                <a:gd name="T10" fmla="*/ 1 w 36"/>
                <a:gd name="T11" fmla="*/ 1 h 126"/>
                <a:gd name="T12" fmla="*/ 1 w 36"/>
                <a:gd name="T13" fmla="*/ 1 h 126"/>
                <a:gd name="T14" fmla="*/ 1 w 36"/>
                <a:gd name="T15" fmla="*/ 1 h 126"/>
                <a:gd name="T16" fmla="*/ 1 w 36"/>
                <a:gd name="T17" fmla="*/ 1 h 126"/>
                <a:gd name="T18" fmla="*/ 1 w 36"/>
                <a:gd name="T19" fmla="*/ 1 h 126"/>
                <a:gd name="T20" fmla="*/ 1 w 36"/>
                <a:gd name="T21" fmla="*/ 0 h 126"/>
                <a:gd name="T22" fmla="*/ 1 w 36"/>
                <a:gd name="T23" fmla="*/ 1 h 126"/>
                <a:gd name="T24" fmla="*/ 1 w 36"/>
                <a:gd name="T25" fmla="*/ 1 h 126"/>
                <a:gd name="T26" fmla="*/ 1 w 36"/>
                <a:gd name="T27" fmla="*/ 1 h 126"/>
                <a:gd name="T28" fmla="*/ 1 w 36"/>
                <a:gd name="T29" fmla="*/ 1 h 126"/>
                <a:gd name="T30" fmla="*/ 1 w 36"/>
                <a:gd name="T31" fmla="*/ 1 h 126"/>
                <a:gd name="T32" fmla="*/ 1 w 36"/>
                <a:gd name="T33" fmla="*/ 1 h 126"/>
                <a:gd name="T34" fmla="*/ 1 w 36"/>
                <a:gd name="T35" fmla="*/ 1 h 126"/>
                <a:gd name="T36" fmla="*/ 1 w 36"/>
                <a:gd name="T37" fmla="*/ 1 h 126"/>
                <a:gd name="T38" fmla="*/ 1 w 36"/>
                <a:gd name="T39" fmla="*/ 1 h 126"/>
                <a:gd name="T40" fmla="*/ 1 w 36"/>
                <a:gd name="T41" fmla="*/ 1 h 126"/>
                <a:gd name="T42" fmla="*/ 1 w 36"/>
                <a:gd name="T43" fmla="*/ 1 h 126"/>
                <a:gd name="T44" fmla="*/ 1 w 36"/>
                <a:gd name="T45" fmla="*/ 1 h 126"/>
                <a:gd name="T46" fmla="*/ 1 w 36"/>
                <a:gd name="T47" fmla="*/ 1 h 126"/>
                <a:gd name="T48" fmla="*/ 1 w 36"/>
                <a:gd name="T49" fmla="*/ 1 h 126"/>
                <a:gd name="T50" fmla="*/ 1 w 36"/>
                <a:gd name="T51" fmla="*/ 1 h 126"/>
                <a:gd name="T52" fmla="*/ 1 w 36"/>
                <a:gd name="T53" fmla="*/ 1 h 126"/>
                <a:gd name="T54" fmla="*/ 1 w 36"/>
                <a:gd name="T55" fmla="*/ 1 h 1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126"/>
                <a:gd name="T86" fmla="*/ 36 w 36"/>
                <a:gd name="T87" fmla="*/ 126 h 1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126">
                  <a:moveTo>
                    <a:pt x="8" y="72"/>
                  </a:moveTo>
                  <a:lnTo>
                    <a:pt x="6" y="58"/>
                  </a:lnTo>
                  <a:lnTo>
                    <a:pt x="2" y="33"/>
                  </a:lnTo>
                  <a:lnTo>
                    <a:pt x="0" y="11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36" y="11"/>
                  </a:lnTo>
                  <a:lnTo>
                    <a:pt x="35" y="22"/>
                  </a:lnTo>
                  <a:lnTo>
                    <a:pt x="33" y="44"/>
                  </a:lnTo>
                  <a:lnTo>
                    <a:pt x="27" y="72"/>
                  </a:lnTo>
                  <a:lnTo>
                    <a:pt x="29" y="99"/>
                  </a:lnTo>
                  <a:lnTo>
                    <a:pt x="27" y="103"/>
                  </a:lnTo>
                  <a:lnTo>
                    <a:pt x="27" y="112"/>
                  </a:lnTo>
                  <a:lnTo>
                    <a:pt x="26" y="123"/>
                  </a:lnTo>
                  <a:lnTo>
                    <a:pt x="22" y="125"/>
                  </a:lnTo>
                  <a:lnTo>
                    <a:pt x="20" y="126"/>
                  </a:lnTo>
                  <a:lnTo>
                    <a:pt x="18" y="125"/>
                  </a:lnTo>
                  <a:lnTo>
                    <a:pt x="17" y="125"/>
                  </a:lnTo>
                  <a:lnTo>
                    <a:pt x="15" y="117"/>
                  </a:lnTo>
                  <a:lnTo>
                    <a:pt x="11" y="101"/>
                  </a:lnTo>
                  <a:lnTo>
                    <a:pt x="9" y="85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9A3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Freeform 6467"/>
            <p:cNvSpPr>
              <a:spLocks/>
            </p:cNvSpPr>
            <p:nvPr/>
          </p:nvSpPr>
          <p:spPr bwMode="auto">
            <a:xfrm>
              <a:off x="5376" y="2637"/>
              <a:ext cx="14" cy="21"/>
            </a:xfrm>
            <a:custGeom>
              <a:avLst/>
              <a:gdLst>
                <a:gd name="T0" fmla="*/ 1 w 27"/>
                <a:gd name="T1" fmla="*/ 1 h 42"/>
                <a:gd name="T2" fmla="*/ 1 w 27"/>
                <a:gd name="T3" fmla="*/ 1 h 42"/>
                <a:gd name="T4" fmla="*/ 1 w 27"/>
                <a:gd name="T5" fmla="*/ 1 h 42"/>
                <a:gd name="T6" fmla="*/ 1 w 27"/>
                <a:gd name="T7" fmla="*/ 1 h 42"/>
                <a:gd name="T8" fmla="*/ 1 w 27"/>
                <a:gd name="T9" fmla="*/ 1 h 42"/>
                <a:gd name="T10" fmla="*/ 1 w 27"/>
                <a:gd name="T11" fmla="*/ 1 h 42"/>
                <a:gd name="T12" fmla="*/ 1 w 27"/>
                <a:gd name="T13" fmla="*/ 0 h 42"/>
                <a:gd name="T14" fmla="*/ 1 w 27"/>
                <a:gd name="T15" fmla="*/ 1 h 42"/>
                <a:gd name="T16" fmla="*/ 1 w 27"/>
                <a:gd name="T17" fmla="*/ 1 h 42"/>
                <a:gd name="T18" fmla="*/ 1 w 27"/>
                <a:gd name="T19" fmla="*/ 1 h 42"/>
                <a:gd name="T20" fmla="*/ 1 w 27"/>
                <a:gd name="T21" fmla="*/ 1 h 42"/>
                <a:gd name="T22" fmla="*/ 0 w 27"/>
                <a:gd name="T23" fmla="*/ 1 h 42"/>
                <a:gd name="T24" fmla="*/ 1 w 27"/>
                <a:gd name="T25" fmla="*/ 1 h 42"/>
                <a:gd name="T26" fmla="*/ 1 w 27"/>
                <a:gd name="T27" fmla="*/ 1 h 42"/>
                <a:gd name="T28" fmla="*/ 1 w 27"/>
                <a:gd name="T29" fmla="*/ 1 h 42"/>
                <a:gd name="T30" fmla="*/ 1 w 27"/>
                <a:gd name="T31" fmla="*/ 1 h 42"/>
                <a:gd name="T32" fmla="*/ 1 w 27"/>
                <a:gd name="T33" fmla="*/ 1 h 42"/>
                <a:gd name="T34" fmla="*/ 1 w 27"/>
                <a:gd name="T35" fmla="*/ 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2"/>
                <a:gd name="T56" fmla="*/ 27 w 27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2">
                  <a:moveTo>
                    <a:pt x="18" y="31"/>
                  </a:moveTo>
                  <a:lnTo>
                    <a:pt x="20" y="22"/>
                  </a:lnTo>
                  <a:lnTo>
                    <a:pt x="24" y="13"/>
                  </a:lnTo>
                  <a:lnTo>
                    <a:pt x="27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5" y="13"/>
                  </a:lnTo>
                  <a:lnTo>
                    <a:pt x="9" y="18"/>
                  </a:lnTo>
                  <a:lnTo>
                    <a:pt x="6" y="24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3" y="38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Rectangle 6468"/>
            <p:cNvSpPr>
              <a:spLocks noChangeArrowheads="1"/>
            </p:cNvSpPr>
            <p:nvPr/>
          </p:nvSpPr>
          <p:spPr bwMode="auto">
            <a:xfrm>
              <a:off x="2608" y="2523"/>
              <a:ext cx="4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ТФК</a:t>
              </a:r>
              <a:endParaRPr lang="de-DE" sz="1000" b="1"/>
            </a:p>
          </p:txBody>
        </p:sp>
        <p:sp>
          <p:nvSpPr>
            <p:cNvPr id="13364" name="Rectangle 6469"/>
            <p:cNvSpPr>
              <a:spLocks noChangeArrowheads="1"/>
            </p:cNvSpPr>
            <p:nvPr/>
          </p:nvSpPr>
          <p:spPr bwMode="auto">
            <a:xfrm>
              <a:off x="5133" y="2115"/>
              <a:ext cx="4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Дилеры</a:t>
              </a:r>
            </a:p>
            <a:p>
              <a:pPr algn="ctr" defTabSz="357188" eaLnBrk="0" hangingPunct="0"/>
              <a:r>
                <a:rPr lang="ru-RU" sz="1000" b="1"/>
                <a:t>Сервисные</a:t>
              </a:r>
            </a:p>
            <a:p>
              <a:pPr algn="ctr" defTabSz="357188" eaLnBrk="0" hangingPunct="0"/>
              <a:r>
                <a:rPr lang="ru-RU" sz="1000" b="1"/>
                <a:t> центры</a:t>
              </a:r>
              <a:endParaRPr lang="de-DE" sz="1000" b="1"/>
            </a:p>
          </p:txBody>
        </p:sp>
        <p:sp>
          <p:nvSpPr>
            <p:cNvPr id="13365" name="Rectangle 6470"/>
            <p:cNvSpPr>
              <a:spLocks noChangeArrowheads="1"/>
            </p:cNvSpPr>
            <p:nvPr/>
          </p:nvSpPr>
          <p:spPr bwMode="auto">
            <a:xfrm>
              <a:off x="4915" y="3465"/>
              <a:ext cx="6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Продажа</a:t>
              </a:r>
            </a:p>
            <a:p>
              <a:pPr algn="ctr" defTabSz="357188" eaLnBrk="0" hangingPunct="0"/>
              <a:r>
                <a:rPr lang="ru-RU" sz="1000" b="1"/>
                <a:t>покупателям</a:t>
              </a:r>
              <a:endParaRPr lang="de-DE" sz="1000" b="1"/>
            </a:p>
          </p:txBody>
        </p:sp>
        <p:sp>
          <p:nvSpPr>
            <p:cNvPr id="13366" name="Freeform 6471"/>
            <p:cNvSpPr>
              <a:spLocks/>
            </p:cNvSpPr>
            <p:nvPr/>
          </p:nvSpPr>
          <p:spPr bwMode="auto">
            <a:xfrm>
              <a:off x="636" y="1124"/>
              <a:ext cx="272" cy="129"/>
            </a:xfrm>
            <a:custGeom>
              <a:avLst/>
              <a:gdLst>
                <a:gd name="T0" fmla="*/ 0 w 1818"/>
                <a:gd name="T1" fmla="*/ 0 h 1051"/>
                <a:gd name="T2" fmla="*/ 0 w 1818"/>
                <a:gd name="T3" fmla="*/ 0 h 1051"/>
                <a:gd name="T4" fmla="*/ 0 w 1818"/>
                <a:gd name="T5" fmla="*/ 0 h 1051"/>
                <a:gd name="T6" fmla="*/ 0 60000 65536"/>
                <a:gd name="T7" fmla="*/ 0 60000 65536"/>
                <a:gd name="T8" fmla="*/ 0 60000 65536"/>
                <a:gd name="T9" fmla="*/ 0 w 1818"/>
                <a:gd name="T10" fmla="*/ 0 h 1051"/>
                <a:gd name="T11" fmla="*/ 1818 w 1818"/>
                <a:gd name="T12" fmla="*/ 1051 h 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51">
                  <a:moveTo>
                    <a:pt x="0" y="0"/>
                  </a:moveTo>
                  <a:lnTo>
                    <a:pt x="909" y="525"/>
                  </a:lnTo>
                  <a:lnTo>
                    <a:pt x="1818" y="1051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Freeform 6472"/>
            <p:cNvSpPr>
              <a:spLocks/>
            </p:cNvSpPr>
            <p:nvPr/>
          </p:nvSpPr>
          <p:spPr bwMode="auto">
            <a:xfrm>
              <a:off x="1066" y="876"/>
              <a:ext cx="114" cy="241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0 h 1049"/>
                <a:gd name="T4" fmla="*/ 0 w 1818"/>
                <a:gd name="T5" fmla="*/ 0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6473"/>
            <p:cNvSpPr>
              <a:spLocks noChangeShapeType="1"/>
            </p:cNvSpPr>
            <p:nvPr/>
          </p:nvSpPr>
          <p:spPr bwMode="auto">
            <a:xfrm flipV="1">
              <a:off x="704" y="1107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Freeform 6474"/>
            <p:cNvSpPr>
              <a:spLocks/>
            </p:cNvSpPr>
            <p:nvPr/>
          </p:nvSpPr>
          <p:spPr bwMode="auto">
            <a:xfrm>
              <a:off x="704" y="1112"/>
              <a:ext cx="3" cy="4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2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Freeform 6475"/>
            <p:cNvSpPr>
              <a:spLocks/>
            </p:cNvSpPr>
            <p:nvPr/>
          </p:nvSpPr>
          <p:spPr bwMode="auto">
            <a:xfrm>
              <a:off x="705" y="1113"/>
              <a:ext cx="2" cy="3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0 h 5"/>
                <a:gd name="T4" fmla="*/ 1 w 4"/>
                <a:gd name="T5" fmla="*/ 0 h 5"/>
                <a:gd name="T6" fmla="*/ 0 w 4"/>
                <a:gd name="T7" fmla="*/ 1 h 5"/>
                <a:gd name="T8" fmla="*/ 0 w 4"/>
                <a:gd name="T9" fmla="*/ 1 h 5"/>
                <a:gd name="T10" fmla="*/ 0 w 4"/>
                <a:gd name="T11" fmla="*/ 1 h 5"/>
                <a:gd name="T12" fmla="*/ 1 w 4"/>
                <a:gd name="T13" fmla="*/ 1 h 5"/>
                <a:gd name="T14" fmla="*/ 1 w 4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Freeform 6476"/>
            <p:cNvSpPr>
              <a:spLocks/>
            </p:cNvSpPr>
            <p:nvPr/>
          </p:nvSpPr>
          <p:spPr bwMode="auto">
            <a:xfrm>
              <a:off x="676" y="1086"/>
              <a:ext cx="18" cy="31"/>
            </a:xfrm>
            <a:custGeom>
              <a:avLst/>
              <a:gdLst>
                <a:gd name="T0" fmla="*/ 1 w 36"/>
                <a:gd name="T1" fmla="*/ 1 h 61"/>
                <a:gd name="T2" fmla="*/ 0 w 36"/>
                <a:gd name="T3" fmla="*/ 0 h 61"/>
                <a:gd name="T4" fmla="*/ 0 w 36"/>
                <a:gd name="T5" fmla="*/ 1 h 61"/>
                <a:gd name="T6" fmla="*/ 1 w 36"/>
                <a:gd name="T7" fmla="*/ 1 h 61"/>
                <a:gd name="T8" fmla="*/ 1 w 36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1"/>
                <a:gd name="T17" fmla="*/ 36 w 3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1">
                  <a:moveTo>
                    <a:pt x="36" y="2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6" y="61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Freeform 6477"/>
            <p:cNvSpPr>
              <a:spLocks/>
            </p:cNvSpPr>
            <p:nvPr/>
          </p:nvSpPr>
          <p:spPr bwMode="auto">
            <a:xfrm>
              <a:off x="745" y="1081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6" y="16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3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Freeform 6478"/>
            <p:cNvSpPr>
              <a:spLocks/>
            </p:cNvSpPr>
            <p:nvPr/>
          </p:nvSpPr>
          <p:spPr bwMode="auto">
            <a:xfrm>
              <a:off x="746" y="1081"/>
              <a:ext cx="7" cy="9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0 w 12"/>
                <a:gd name="T19" fmla="*/ 1 h 16"/>
                <a:gd name="T20" fmla="*/ 0 w 12"/>
                <a:gd name="T21" fmla="*/ 1 h 16"/>
                <a:gd name="T22" fmla="*/ 0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1" y="11"/>
                  </a:moveTo>
                  <a:lnTo>
                    <a:pt x="12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Freeform 6479"/>
            <p:cNvSpPr>
              <a:spLocks/>
            </p:cNvSpPr>
            <p:nvPr/>
          </p:nvSpPr>
          <p:spPr bwMode="auto">
            <a:xfrm>
              <a:off x="748" y="1084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1 h 8"/>
                <a:gd name="T4" fmla="*/ 1 w 6"/>
                <a:gd name="T5" fmla="*/ 0 h 8"/>
                <a:gd name="T6" fmla="*/ 1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1 w 6"/>
                <a:gd name="T15" fmla="*/ 1 h 8"/>
                <a:gd name="T16" fmla="*/ 1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4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Freeform 6480"/>
            <p:cNvSpPr>
              <a:spLocks/>
            </p:cNvSpPr>
            <p:nvPr/>
          </p:nvSpPr>
          <p:spPr bwMode="auto">
            <a:xfrm>
              <a:off x="738" y="1085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0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0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Freeform 6481"/>
            <p:cNvSpPr>
              <a:spLocks/>
            </p:cNvSpPr>
            <p:nvPr/>
          </p:nvSpPr>
          <p:spPr bwMode="auto">
            <a:xfrm>
              <a:off x="740" y="1086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1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9" y="9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Freeform 6482"/>
            <p:cNvSpPr>
              <a:spLocks/>
            </p:cNvSpPr>
            <p:nvPr/>
          </p:nvSpPr>
          <p:spPr bwMode="auto">
            <a:xfrm>
              <a:off x="741" y="1088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5" y="5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Freeform 6483"/>
            <p:cNvSpPr>
              <a:spLocks/>
            </p:cNvSpPr>
            <p:nvPr/>
          </p:nvSpPr>
          <p:spPr bwMode="auto">
            <a:xfrm>
              <a:off x="748" y="1082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0 h 18"/>
                <a:gd name="T16" fmla="*/ 0 w 15"/>
                <a:gd name="T17" fmla="*/ 0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8"/>
                <a:gd name="T56" fmla="*/ 15 w 15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8">
                  <a:moveTo>
                    <a:pt x="6" y="16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Freeform 6484"/>
            <p:cNvSpPr>
              <a:spLocks/>
            </p:cNvSpPr>
            <p:nvPr/>
          </p:nvSpPr>
          <p:spPr bwMode="auto">
            <a:xfrm>
              <a:off x="750" y="1083"/>
              <a:ext cx="5" cy="8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1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w 11"/>
                <a:gd name="T31" fmla="*/ 1 h 16"/>
                <a:gd name="T32" fmla="*/ 0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9" y="10"/>
                  </a:moveTo>
                  <a:lnTo>
                    <a:pt x="11" y="7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Freeform 6485"/>
            <p:cNvSpPr>
              <a:spLocks/>
            </p:cNvSpPr>
            <p:nvPr/>
          </p:nvSpPr>
          <p:spPr bwMode="auto">
            <a:xfrm>
              <a:off x="751" y="1086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5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Freeform 6486"/>
            <p:cNvSpPr>
              <a:spLocks/>
            </p:cNvSpPr>
            <p:nvPr/>
          </p:nvSpPr>
          <p:spPr bwMode="auto">
            <a:xfrm>
              <a:off x="741" y="1087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0 w 16"/>
                <a:gd name="T5" fmla="*/ 1 h 16"/>
                <a:gd name="T6" fmla="*/ 0 w 16"/>
                <a:gd name="T7" fmla="*/ 1 h 16"/>
                <a:gd name="T8" fmla="*/ 0 w 16"/>
                <a:gd name="T9" fmla="*/ 1 h 16"/>
                <a:gd name="T10" fmla="*/ 1 w 16"/>
                <a:gd name="T11" fmla="*/ 1 h 16"/>
                <a:gd name="T12" fmla="*/ 1 w 16"/>
                <a:gd name="T13" fmla="*/ 0 h 16"/>
                <a:gd name="T14" fmla="*/ 1 w 16"/>
                <a:gd name="T15" fmla="*/ 0 h 16"/>
                <a:gd name="T16" fmla="*/ 1 w 16"/>
                <a:gd name="T17" fmla="*/ 0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5" y="16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Freeform 6487"/>
            <p:cNvSpPr>
              <a:spLocks/>
            </p:cNvSpPr>
            <p:nvPr/>
          </p:nvSpPr>
          <p:spPr bwMode="auto">
            <a:xfrm>
              <a:off x="743" y="1088"/>
              <a:ext cx="6" cy="7"/>
            </a:xfrm>
            <a:custGeom>
              <a:avLst/>
              <a:gdLst>
                <a:gd name="T0" fmla="*/ 1 w 12"/>
                <a:gd name="T1" fmla="*/ 1 h 14"/>
                <a:gd name="T2" fmla="*/ 1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0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0 w 12"/>
                <a:gd name="T19" fmla="*/ 1 h 14"/>
                <a:gd name="T20" fmla="*/ 0 w 12"/>
                <a:gd name="T21" fmla="*/ 1 h 14"/>
                <a:gd name="T22" fmla="*/ 0 w 12"/>
                <a:gd name="T23" fmla="*/ 1 h 14"/>
                <a:gd name="T24" fmla="*/ 1 w 12"/>
                <a:gd name="T25" fmla="*/ 1 h 14"/>
                <a:gd name="T26" fmla="*/ 1 w 12"/>
                <a:gd name="T27" fmla="*/ 1 h 14"/>
                <a:gd name="T28" fmla="*/ 1 w 12"/>
                <a:gd name="T29" fmla="*/ 1 h 14"/>
                <a:gd name="T30" fmla="*/ 1 w 12"/>
                <a:gd name="T31" fmla="*/ 1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0" y="9"/>
                  </a:moveTo>
                  <a:lnTo>
                    <a:pt x="10" y="7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3" name="Freeform 6488"/>
            <p:cNvSpPr>
              <a:spLocks/>
            </p:cNvSpPr>
            <p:nvPr/>
          </p:nvSpPr>
          <p:spPr bwMode="auto">
            <a:xfrm>
              <a:off x="745" y="1090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Freeform 6489"/>
            <p:cNvSpPr>
              <a:spLocks/>
            </p:cNvSpPr>
            <p:nvPr/>
          </p:nvSpPr>
          <p:spPr bwMode="auto">
            <a:xfrm>
              <a:off x="676" y="1046"/>
              <a:ext cx="87" cy="50"/>
            </a:xfrm>
            <a:custGeom>
              <a:avLst/>
              <a:gdLst>
                <a:gd name="T0" fmla="*/ 2 w 173"/>
                <a:gd name="T1" fmla="*/ 1 h 99"/>
                <a:gd name="T2" fmla="*/ 2 w 173"/>
                <a:gd name="T3" fmla="*/ 0 h 99"/>
                <a:gd name="T4" fmla="*/ 0 w 173"/>
                <a:gd name="T5" fmla="*/ 1 h 99"/>
                <a:gd name="T6" fmla="*/ 1 w 173"/>
                <a:gd name="T7" fmla="*/ 1 h 99"/>
                <a:gd name="T8" fmla="*/ 2 w 173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9"/>
                <a:gd name="T17" fmla="*/ 173 w 17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9">
                  <a:moveTo>
                    <a:pt x="173" y="20"/>
                  </a:moveTo>
                  <a:lnTo>
                    <a:pt x="137" y="0"/>
                  </a:lnTo>
                  <a:lnTo>
                    <a:pt x="0" y="79"/>
                  </a:lnTo>
                  <a:lnTo>
                    <a:pt x="36" y="99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Freeform 6490"/>
            <p:cNvSpPr>
              <a:spLocks/>
            </p:cNvSpPr>
            <p:nvPr/>
          </p:nvSpPr>
          <p:spPr bwMode="auto">
            <a:xfrm>
              <a:off x="694" y="1056"/>
              <a:ext cx="69" cy="61"/>
            </a:xfrm>
            <a:custGeom>
              <a:avLst/>
              <a:gdLst>
                <a:gd name="T0" fmla="*/ 2 w 137"/>
                <a:gd name="T1" fmla="*/ 0 h 120"/>
                <a:gd name="T2" fmla="*/ 0 w 137"/>
                <a:gd name="T3" fmla="*/ 1 h 120"/>
                <a:gd name="T4" fmla="*/ 0 w 137"/>
                <a:gd name="T5" fmla="*/ 1 h 120"/>
                <a:gd name="T6" fmla="*/ 2 w 137"/>
                <a:gd name="T7" fmla="*/ 1 h 120"/>
                <a:gd name="T8" fmla="*/ 2 w 13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0"/>
                <a:gd name="T17" fmla="*/ 137 w 13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0">
                  <a:moveTo>
                    <a:pt x="137" y="0"/>
                  </a:moveTo>
                  <a:lnTo>
                    <a:pt x="0" y="79"/>
                  </a:lnTo>
                  <a:lnTo>
                    <a:pt x="0" y="120"/>
                  </a:lnTo>
                  <a:lnTo>
                    <a:pt x="137" y="4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6" name="Freeform 6491"/>
            <p:cNvSpPr>
              <a:spLocks/>
            </p:cNvSpPr>
            <p:nvPr/>
          </p:nvSpPr>
          <p:spPr bwMode="auto">
            <a:xfrm>
              <a:off x="456" y="957"/>
              <a:ext cx="94" cy="152"/>
            </a:xfrm>
            <a:custGeom>
              <a:avLst/>
              <a:gdLst>
                <a:gd name="T0" fmla="*/ 1 w 189"/>
                <a:gd name="T1" fmla="*/ 0 h 304"/>
                <a:gd name="T2" fmla="*/ 1 w 189"/>
                <a:gd name="T3" fmla="*/ 1 h 304"/>
                <a:gd name="T4" fmla="*/ 1 w 189"/>
                <a:gd name="T5" fmla="*/ 1 h 304"/>
                <a:gd name="T6" fmla="*/ 1 w 189"/>
                <a:gd name="T7" fmla="*/ 2 h 304"/>
                <a:gd name="T8" fmla="*/ 1 w 189"/>
                <a:gd name="T9" fmla="*/ 2 h 304"/>
                <a:gd name="T10" fmla="*/ 1 w 189"/>
                <a:gd name="T11" fmla="*/ 2 h 304"/>
                <a:gd name="T12" fmla="*/ 1 w 189"/>
                <a:gd name="T13" fmla="*/ 2 h 304"/>
                <a:gd name="T14" fmla="*/ 1 w 189"/>
                <a:gd name="T15" fmla="*/ 2 h 304"/>
                <a:gd name="T16" fmla="*/ 1 w 189"/>
                <a:gd name="T17" fmla="*/ 2 h 304"/>
                <a:gd name="T18" fmla="*/ 1 w 189"/>
                <a:gd name="T19" fmla="*/ 2 h 304"/>
                <a:gd name="T20" fmla="*/ 0 w 189"/>
                <a:gd name="T21" fmla="*/ 2 h 304"/>
                <a:gd name="T22" fmla="*/ 0 w 189"/>
                <a:gd name="T23" fmla="*/ 2 h 304"/>
                <a:gd name="T24" fmla="*/ 0 w 189"/>
                <a:gd name="T25" fmla="*/ 2 h 304"/>
                <a:gd name="T26" fmla="*/ 0 w 189"/>
                <a:gd name="T27" fmla="*/ 2 h 304"/>
                <a:gd name="T28" fmla="*/ 0 w 189"/>
                <a:gd name="T29" fmla="*/ 2 h 304"/>
                <a:gd name="T30" fmla="*/ 0 w 189"/>
                <a:gd name="T31" fmla="*/ 2 h 304"/>
                <a:gd name="T32" fmla="*/ 0 w 189"/>
                <a:gd name="T33" fmla="*/ 2 h 304"/>
                <a:gd name="T34" fmla="*/ 0 w 189"/>
                <a:gd name="T35" fmla="*/ 2 h 304"/>
                <a:gd name="T36" fmla="*/ 0 w 189"/>
                <a:gd name="T37" fmla="*/ 2 h 304"/>
                <a:gd name="T38" fmla="*/ 0 w 189"/>
                <a:gd name="T39" fmla="*/ 2 h 304"/>
                <a:gd name="T40" fmla="*/ 0 w 189"/>
                <a:gd name="T41" fmla="*/ 2 h 304"/>
                <a:gd name="T42" fmla="*/ 0 w 189"/>
                <a:gd name="T43" fmla="*/ 2 h 304"/>
                <a:gd name="T44" fmla="*/ 0 w 189"/>
                <a:gd name="T45" fmla="*/ 1 h 304"/>
                <a:gd name="T46" fmla="*/ 0 w 189"/>
                <a:gd name="T47" fmla="*/ 1 h 304"/>
                <a:gd name="T48" fmla="*/ 0 w 189"/>
                <a:gd name="T49" fmla="*/ 1 h 304"/>
                <a:gd name="T50" fmla="*/ 1 w 189"/>
                <a:gd name="T51" fmla="*/ 0 h 3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304"/>
                <a:gd name="T80" fmla="*/ 189 w 189"/>
                <a:gd name="T81" fmla="*/ 304 h 3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304">
                  <a:moveTo>
                    <a:pt x="189" y="0"/>
                  </a:moveTo>
                  <a:lnTo>
                    <a:pt x="189" y="250"/>
                  </a:lnTo>
                  <a:lnTo>
                    <a:pt x="189" y="255"/>
                  </a:lnTo>
                  <a:lnTo>
                    <a:pt x="188" y="261"/>
                  </a:lnTo>
                  <a:lnTo>
                    <a:pt x="182" y="270"/>
                  </a:lnTo>
                  <a:lnTo>
                    <a:pt x="179" y="275"/>
                  </a:lnTo>
                  <a:lnTo>
                    <a:pt x="173" y="279"/>
                  </a:lnTo>
                  <a:lnTo>
                    <a:pt x="162" y="288"/>
                  </a:lnTo>
                  <a:lnTo>
                    <a:pt x="148" y="295"/>
                  </a:lnTo>
                  <a:lnTo>
                    <a:pt x="132" y="298"/>
                  </a:lnTo>
                  <a:lnTo>
                    <a:pt x="123" y="300"/>
                  </a:lnTo>
                  <a:lnTo>
                    <a:pt x="114" y="302"/>
                  </a:lnTo>
                  <a:lnTo>
                    <a:pt x="94" y="304"/>
                  </a:lnTo>
                  <a:lnTo>
                    <a:pt x="74" y="302"/>
                  </a:lnTo>
                  <a:lnTo>
                    <a:pt x="65" y="300"/>
                  </a:lnTo>
                  <a:lnTo>
                    <a:pt x="56" y="298"/>
                  </a:lnTo>
                  <a:lnTo>
                    <a:pt x="47" y="297"/>
                  </a:lnTo>
                  <a:lnTo>
                    <a:pt x="40" y="293"/>
                  </a:lnTo>
                  <a:lnTo>
                    <a:pt x="26" y="286"/>
                  </a:lnTo>
                  <a:lnTo>
                    <a:pt x="15" y="279"/>
                  </a:lnTo>
                  <a:lnTo>
                    <a:pt x="8" y="270"/>
                  </a:lnTo>
                  <a:lnTo>
                    <a:pt x="2" y="259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7" name="Freeform 6492"/>
            <p:cNvSpPr>
              <a:spLocks/>
            </p:cNvSpPr>
            <p:nvPr/>
          </p:nvSpPr>
          <p:spPr bwMode="auto">
            <a:xfrm>
              <a:off x="523" y="957"/>
              <a:ext cx="27" cy="150"/>
            </a:xfrm>
            <a:custGeom>
              <a:avLst/>
              <a:gdLst>
                <a:gd name="T0" fmla="*/ 0 w 54"/>
                <a:gd name="T1" fmla="*/ 0 h 298"/>
                <a:gd name="T2" fmla="*/ 1 w 54"/>
                <a:gd name="T3" fmla="*/ 0 h 298"/>
                <a:gd name="T4" fmla="*/ 1 w 54"/>
                <a:gd name="T5" fmla="*/ 2 h 298"/>
                <a:gd name="T6" fmla="*/ 1 w 54"/>
                <a:gd name="T7" fmla="*/ 3 h 298"/>
                <a:gd name="T8" fmla="*/ 1 w 54"/>
                <a:gd name="T9" fmla="*/ 3 h 298"/>
                <a:gd name="T10" fmla="*/ 1 w 54"/>
                <a:gd name="T11" fmla="*/ 3 h 298"/>
                <a:gd name="T12" fmla="*/ 1 w 54"/>
                <a:gd name="T13" fmla="*/ 3 h 298"/>
                <a:gd name="T14" fmla="*/ 1 w 54"/>
                <a:gd name="T15" fmla="*/ 3 h 298"/>
                <a:gd name="T16" fmla="*/ 1 w 54"/>
                <a:gd name="T17" fmla="*/ 3 h 298"/>
                <a:gd name="T18" fmla="*/ 1 w 54"/>
                <a:gd name="T19" fmla="*/ 3 h 298"/>
                <a:gd name="T20" fmla="*/ 0 w 54"/>
                <a:gd name="T21" fmla="*/ 3 h 298"/>
                <a:gd name="T22" fmla="*/ 0 w 54"/>
                <a:gd name="T23" fmla="*/ 0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298"/>
                <a:gd name="T38" fmla="*/ 54 w 54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298">
                  <a:moveTo>
                    <a:pt x="0" y="0"/>
                  </a:moveTo>
                  <a:lnTo>
                    <a:pt x="54" y="0"/>
                  </a:lnTo>
                  <a:lnTo>
                    <a:pt x="54" y="250"/>
                  </a:lnTo>
                  <a:lnTo>
                    <a:pt x="54" y="257"/>
                  </a:lnTo>
                  <a:lnTo>
                    <a:pt x="51" y="264"/>
                  </a:lnTo>
                  <a:lnTo>
                    <a:pt x="47" y="271"/>
                  </a:lnTo>
                  <a:lnTo>
                    <a:pt x="40" y="279"/>
                  </a:lnTo>
                  <a:lnTo>
                    <a:pt x="33" y="284"/>
                  </a:lnTo>
                  <a:lnTo>
                    <a:pt x="24" y="289"/>
                  </a:lnTo>
                  <a:lnTo>
                    <a:pt x="13" y="295"/>
                  </a:lnTo>
                  <a:lnTo>
                    <a:pt x="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Freeform 6493"/>
            <p:cNvSpPr>
              <a:spLocks/>
            </p:cNvSpPr>
            <p:nvPr/>
          </p:nvSpPr>
          <p:spPr bwMode="auto">
            <a:xfrm>
              <a:off x="553" y="1154"/>
              <a:ext cx="24" cy="15"/>
            </a:xfrm>
            <a:custGeom>
              <a:avLst/>
              <a:gdLst>
                <a:gd name="T0" fmla="*/ 1 w 48"/>
                <a:gd name="T1" fmla="*/ 0 h 31"/>
                <a:gd name="T2" fmla="*/ 1 w 48"/>
                <a:gd name="T3" fmla="*/ 0 h 31"/>
                <a:gd name="T4" fmla="*/ 0 w 48"/>
                <a:gd name="T5" fmla="*/ 0 h 31"/>
                <a:gd name="T6" fmla="*/ 0 w 48"/>
                <a:gd name="T7" fmla="*/ 0 h 31"/>
                <a:gd name="T8" fmla="*/ 1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48" y="31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Freeform 6494"/>
            <p:cNvSpPr>
              <a:spLocks/>
            </p:cNvSpPr>
            <p:nvPr/>
          </p:nvSpPr>
          <p:spPr bwMode="auto">
            <a:xfrm>
              <a:off x="553" y="1152"/>
              <a:ext cx="26" cy="15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0 h 31"/>
                <a:gd name="T4" fmla="*/ 0 w 52"/>
                <a:gd name="T5" fmla="*/ 0 h 31"/>
                <a:gd name="T6" fmla="*/ 1 w 52"/>
                <a:gd name="T7" fmla="*/ 0 h 31"/>
                <a:gd name="T8" fmla="*/ 1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0" name="Freeform 6495"/>
            <p:cNvSpPr>
              <a:spLocks/>
            </p:cNvSpPr>
            <p:nvPr/>
          </p:nvSpPr>
          <p:spPr bwMode="auto">
            <a:xfrm>
              <a:off x="629" y="979"/>
              <a:ext cx="95" cy="202"/>
            </a:xfrm>
            <a:custGeom>
              <a:avLst/>
              <a:gdLst>
                <a:gd name="T0" fmla="*/ 2 w 189"/>
                <a:gd name="T1" fmla="*/ 0 h 405"/>
                <a:gd name="T2" fmla="*/ 1 w 189"/>
                <a:gd name="T3" fmla="*/ 0 h 405"/>
                <a:gd name="T4" fmla="*/ 0 w 189"/>
                <a:gd name="T5" fmla="*/ 0 h 405"/>
                <a:gd name="T6" fmla="*/ 0 w 189"/>
                <a:gd name="T7" fmla="*/ 3 h 405"/>
                <a:gd name="T8" fmla="*/ 2 w 189"/>
                <a:gd name="T9" fmla="*/ 2 h 405"/>
                <a:gd name="T10" fmla="*/ 2 w 18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405"/>
                <a:gd name="T20" fmla="*/ 189 w 18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405">
                  <a:moveTo>
                    <a:pt x="189" y="0"/>
                  </a:moveTo>
                  <a:lnTo>
                    <a:pt x="86" y="3"/>
                  </a:lnTo>
                  <a:lnTo>
                    <a:pt x="0" y="110"/>
                  </a:lnTo>
                  <a:lnTo>
                    <a:pt x="0" y="405"/>
                  </a:lnTo>
                  <a:lnTo>
                    <a:pt x="189" y="29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Freeform 6496"/>
            <p:cNvSpPr>
              <a:spLocks/>
            </p:cNvSpPr>
            <p:nvPr/>
          </p:nvSpPr>
          <p:spPr bwMode="auto">
            <a:xfrm>
              <a:off x="537" y="981"/>
              <a:ext cx="92" cy="200"/>
            </a:xfrm>
            <a:custGeom>
              <a:avLst/>
              <a:gdLst>
                <a:gd name="T0" fmla="*/ 0 w 186"/>
                <a:gd name="T1" fmla="*/ 0 h 402"/>
                <a:gd name="T2" fmla="*/ 1 w 186"/>
                <a:gd name="T3" fmla="*/ 0 h 402"/>
                <a:gd name="T4" fmla="*/ 1 w 186"/>
                <a:gd name="T5" fmla="*/ 3 h 402"/>
                <a:gd name="T6" fmla="*/ 0 w 186"/>
                <a:gd name="T7" fmla="*/ 2 h 402"/>
                <a:gd name="T8" fmla="*/ 0 w 186"/>
                <a:gd name="T9" fmla="*/ 0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402"/>
                <a:gd name="T17" fmla="*/ 186 w 186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402">
                  <a:moveTo>
                    <a:pt x="0" y="0"/>
                  </a:moveTo>
                  <a:lnTo>
                    <a:pt x="186" y="107"/>
                  </a:lnTo>
                  <a:lnTo>
                    <a:pt x="186" y="402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2" name="Freeform 6497"/>
            <p:cNvSpPr>
              <a:spLocks/>
            </p:cNvSpPr>
            <p:nvPr/>
          </p:nvSpPr>
          <p:spPr bwMode="auto">
            <a:xfrm>
              <a:off x="557" y="1079"/>
              <a:ext cx="45" cy="86"/>
            </a:xfrm>
            <a:custGeom>
              <a:avLst/>
              <a:gdLst>
                <a:gd name="T0" fmla="*/ 1 w 90"/>
                <a:gd name="T1" fmla="*/ 1 h 172"/>
                <a:gd name="T2" fmla="*/ 1 w 90"/>
                <a:gd name="T3" fmla="*/ 1 h 172"/>
                <a:gd name="T4" fmla="*/ 0 w 90"/>
                <a:gd name="T5" fmla="*/ 0 h 172"/>
                <a:gd name="T6" fmla="*/ 0 w 90"/>
                <a:gd name="T7" fmla="*/ 1 h 172"/>
                <a:gd name="T8" fmla="*/ 1 w 90"/>
                <a:gd name="T9" fmla="*/ 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2"/>
                <a:gd name="T17" fmla="*/ 90 w 9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2">
                  <a:moveTo>
                    <a:pt x="90" y="172"/>
                  </a:moveTo>
                  <a:lnTo>
                    <a:pt x="90" y="52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9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3" name="Freeform 6498"/>
            <p:cNvSpPr>
              <a:spLocks/>
            </p:cNvSpPr>
            <p:nvPr/>
          </p:nvSpPr>
          <p:spPr bwMode="auto">
            <a:xfrm>
              <a:off x="557" y="1079"/>
              <a:ext cx="9" cy="61"/>
            </a:xfrm>
            <a:custGeom>
              <a:avLst/>
              <a:gdLst>
                <a:gd name="T0" fmla="*/ 1 w 16"/>
                <a:gd name="T1" fmla="*/ 1 h 122"/>
                <a:gd name="T2" fmla="*/ 0 w 16"/>
                <a:gd name="T3" fmla="*/ 0 h 122"/>
                <a:gd name="T4" fmla="*/ 0 w 16"/>
                <a:gd name="T5" fmla="*/ 1 h 122"/>
                <a:gd name="T6" fmla="*/ 1 w 16"/>
                <a:gd name="T7" fmla="*/ 1 h 122"/>
                <a:gd name="T8" fmla="*/ 1 w 16"/>
                <a:gd name="T9" fmla="*/ 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2"/>
                <a:gd name="T17" fmla="*/ 16 w 1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2">
                  <a:moveTo>
                    <a:pt x="16" y="1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16" y="111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4" name="Freeform 6499"/>
            <p:cNvSpPr>
              <a:spLocks/>
            </p:cNvSpPr>
            <p:nvPr/>
          </p:nvSpPr>
          <p:spPr bwMode="auto">
            <a:xfrm>
              <a:off x="557" y="1135"/>
              <a:ext cx="45" cy="30"/>
            </a:xfrm>
            <a:custGeom>
              <a:avLst/>
              <a:gdLst>
                <a:gd name="T0" fmla="*/ 1 w 90"/>
                <a:gd name="T1" fmla="*/ 0 h 61"/>
                <a:gd name="T2" fmla="*/ 1 w 90"/>
                <a:gd name="T3" fmla="*/ 0 h 61"/>
                <a:gd name="T4" fmla="*/ 0 w 90"/>
                <a:gd name="T5" fmla="*/ 0 h 61"/>
                <a:gd name="T6" fmla="*/ 1 w 90"/>
                <a:gd name="T7" fmla="*/ 0 h 61"/>
                <a:gd name="T8" fmla="*/ 1 w 9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1"/>
                <a:gd name="T17" fmla="*/ 90 w 9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1">
                  <a:moveTo>
                    <a:pt x="90" y="43"/>
                  </a:moveTo>
                  <a:lnTo>
                    <a:pt x="16" y="0"/>
                  </a:lnTo>
                  <a:lnTo>
                    <a:pt x="0" y="11"/>
                  </a:lnTo>
                  <a:lnTo>
                    <a:pt x="90" y="61"/>
                  </a:lnTo>
                  <a:lnTo>
                    <a:pt x="90" y="43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5" name="Freeform 6500"/>
            <p:cNvSpPr>
              <a:spLocks/>
            </p:cNvSpPr>
            <p:nvPr/>
          </p:nvSpPr>
          <p:spPr bwMode="auto">
            <a:xfrm>
              <a:off x="458" y="1208"/>
              <a:ext cx="25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Freeform 6501"/>
            <p:cNvSpPr>
              <a:spLocks/>
            </p:cNvSpPr>
            <p:nvPr/>
          </p:nvSpPr>
          <p:spPr bwMode="auto">
            <a:xfrm>
              <a:off x="458" y="1207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7" name="Freeform 6502"/>
            <p:cNvSpPr>
              <a:spLocks/>
            </p:cNvSpPr>
            <p:nvPr/>
          </p:nvSpPr>
          <p:spPr bwMode="auto">
            <a:xfrm>
              <a:off x="483" y="1220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8" name="Freeform 6503"/>
            <p:cNvSpPr>
              <a:spLocks/>
            </p:cNvSpPr>
            <p:nvPr/>
          </p:nvSpPr>
          <p:spPr bwMode="auto">
            <a:xfrm>
              <a:off x="467" y="1203"/>
              <a:ext cx="23" cy="16"/>
            </a:xfrm>
            <a:custGeom>
              <a:avLst/>
              <a:gdLst>
                <a:gd name="T0" fmla="*/ 0 w 47"/>
                <a:gd name="T1" fmla="*/ 1 h 32"/>
                <a:gd name="T2" fmla="*/ 0 w 47"/>
                <a:gd name="T3" fmla="*/ 1 h 32"/>
                <a:gd name="T4" fmla="*/ 0 w 47"/>
                <a:gd name="T5" fmla="*/ 0 h 32"/>
                <a:gd name="T6" fmla="*/ 0 w 47"/>
                <a:gd name="T7" fmla="*/ 1 h 32"/>
                <a:gd name="T8" fmla="*/ 0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32"/>
                  </a:moveTo>
                  <a:lnTo>
                    <a:pt x="47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9" name="Freeform 6504"/>
            <p:cNvSpPr>
              <a:spLocks/>
            </p:cNvSpPr>
            <p:nvPr/>
          </p:nvSpPr>
          <p:spPr bwMode="auto">
            <a:xfrm>
              <a:off x="467" y="1202"/>
              <a:ext cx="26" cy="15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0 h 31"/>
                <a:gd name="T4" fmla="*/ 0 w 52"/>
                <a:gd name="T5" fmla="*/ 0 h 31"/>
                <a:gd name="T6" fmla="*/ 1 w 52"/>
                <a:gd name="T7" fmla="*/ 0 h 31"/>
                <a:gd name="T8" fmla="*/ 1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7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7" y="31"/>
                  </a:lnTo>
                  <a:lnTo>
                    <a:pt x="52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Freeform 6505"/>
            <p:cNvSpPr>
              <a:spLocks/>
            </p:cNvSpPr>
            <p:nvPr/>
          </p:nvSpPr>
          <p:spPr bwMode="auto">
            <a:xfrm>
              <a:off x="490" y="1216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Freeform 6506"/>
            <p:cNvSpPr>
              <a:spLocks/>
            </p:cNvSpPr>
            <p:nvPr/>
          </p:nvSpPr>
          <p:spPr bwMode="auto">
            <a:xfrm>
              <a:off x="474" y="1199"/>
              <a:ext cx="24" cy="16"/>
            </a:xfrm>
            <a:custGeom>
              <a:avLst/>
              <a:gdLst>
                <a:gd name="T0" fmla="*/ 0 w 49"/>
                <a:gd name="T1" fmla="*/ 1 h 32"/>
                <a:gd name="T2" fmla="*/ 0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0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2" name="Freeform 6507"/>
            <p:cNvSpPr>
              <a:spLocks/>
            </p:cNvSpPr>
            <p:nvPr/>
          </p:nvSpPr>
          <p:spPr bwMode="auto">
            <a:xfrm>
              <a:off x="474" y="1198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49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Freeform 6508"/>
            <p:cNvSpPr>
              <a:spLocks/>
            </p:cNvSpPr>
            <p:nvPr/>
          </p:nvSpPr>
          <p:spPr bwMode="auto">
            <a:xfrm>
              <a:off x="498" y="1211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4" name="Freeform 6509"/>
            <p:cNvSpPr>
              <a:spLocks/>
            </p:cNvSpPr>
            <p:nvPr/>
          </p:nvSpPr>
          <p:spPr bwMode="auto">
            <a:xfrm>
              <a:off x="482" y="1194"/>
              <a:ext cx="24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5" name="Freeform 6510"/>
            <p:cNvSpPr>
              <a:spLocks/>
            </p:cNvSpPr>
            <p:nvPr/>
          </p:nvSpPr>
          <p:spPr bwMode="auto">
            <a:xfrm>
              <a:off x="482" y="1192"/>
              <a:ext cx="27" cy="16"/>
            </a:xfrm>
            <a:custGeom>
              <a:avLst/>
              <a:gdLst>
                <a:gd name="T0" fmla="*/ 1 w 54"/>
                <a:gd name="T1" fmla="*/ 0 h 33"/>
                <a:gd name="T2" fmla="*/ 1 w 54"/>
                <a:gd name="T3" fmla="*/ 0 h 33"/>
                <a:gd name="T4" fmla="*/ 0 w 54"/>
                <a:gd name="T5" fmla="*/ 0 h 33"/>
                <a:gd name="T6" fmla="*/ 1 w 54"/>
                <a:gd name="T7" fmla="*/ 0 h 33"/>
                <a:gd name="T8" fmla="*/ 1 w 5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3"/>
                <a:gd name="T17" fmla="*/ 54 w 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3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3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6" name="Freeform 6511"/>
            <p:cNvSpPr>
              <a:spLocks/>
            </p:cNvSpPr>
            <p:nvPr/>
          </p:nvSpPr>
          <p:spPr bwMode="auto">
            <a:xfrm>
              <a:off x="506" y="120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1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7" name="Freeform 6512"/>
            <p:cNvSpPr>
              <a:spLocks/>
            </p:cNvSpPr>
            <p:nvPr/>
          </p:nvSpPr>
          <p:spPr bwMode="auto">
            <a:xfrm>
              <a:off x="490" y="1190"/>
              <a:ext cx="24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8" name="Freeform 6513"/>
            <p:cNvSpPr>
              <a:spLocks/>
            </p:cNvSpPr>
            <p:nvPr/>
          </p:nvSpPr>
          <p:spPr bwMode="auto">
            <a:xfrm>
              <a:off x="490" y="1188"/>
              <a:ext cx="27" cy="16"/>
            </a:xfrm>
            <a:custGeom>
              <a:avLst/>
              <a:gdLst>
                <a:gd name="T0" fmla="*/ 1 w 54"/>
                <a:gd name="T1" fmla="*/ 0 h 33"/>
                <a:gd name="T2" fmla="*/ 1 w 54"/>
                <a:gd name="T3" fmla="*/ 0 h 33"/>
                <a:gd name="T4" fmla="*/ 0 w 54"/>
                <a:gd name="T5" fmla="*/ 0 h 33"/>
                <a:gd name="T6" fmla="*/ 1 w 54"/>
                <a:gd name="T7" fmla="*/ 0 h 33"/>
                <a:gd name="T8" fmla="*/ 1 w 5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3"/>
                <a:gd name="T17" fmla="*/ 54 w 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3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3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Freeform 6514"/>
            <p:cNvSpPr>
              <a:spLocks/>
            </p:cNvSpPr>
            <p:nvPr/>
          </p:nvSpPr>
          <p:spPr bwMode="auto">
            <a:xfrm>
              <a:off x="514" y="1202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1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Freeform 6515"/>
            <p:cNvSpPr>
              <a:spLocks/>
            </p:cNvSpPr>
            <p:nvPr/>
          </p:nvSpPr>
          <p:spPr bwMode="auto">
            <a:xfrm>
              <a:off x="498" y="1185"/>
              <a:ext cx="23" cy="16"/>
            </a:xfrm>
            <a:custGeom>
              <a:avLst/>
              <a:gdLst>
                <a:gd name="T0" fmla="*/ 0 w 47"/>
                <a:gd name="T1" fmla="*/ 1 h 32"/>
                <a:gd name="T2" fmla="*/ 0 w 47"/>
                <a:gd name="T3" fmla="*/ 1 h 32"/>
                <a:gd name="T4" fmla="*/ 0 w 47"/>
                <a:gd name="T5" fmla="*/ 0 h 32"/>
                <a:gd name="T6" fmla="*/ 0 w 47"/>
                <a:gd name="T7" fmla="*/ 1 h 32"/>
                <a:gd name="T8" fmla="*/ 0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32"/>
                  </a:moveTo>
                  <a:lnTo>
                    <a:pt x="47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Freeform 6516"/>
            <p:cNvSpPr>
              <a:spLocks/>
            </p:cNvSpPr>
            <p:nvPr/>
          </p:nvSpPr>
          <p:spPr bwMode="auto">
            <a:xfrm>
              <a:off x="498" y="1183"/>
              <a:ext cx="26" cy="16"/>
            </a:xfrm>
            <a:custGeom>
              <a:avLst/>
              <a:gdLst>
                <a:gd name="T0" fmla="*/ 1 w 52"/>
                <a:gd name="T1" fmla="*/ 0 h 33"/>
                <a:gd name="T2" fmla="*/ 1 w 52"/>
                <a:gd name="T3" fmla="*/ 0 h 33"/>
                <a:gd name="T4" fmla="*/ 0 w 52"/>
                <a:gd name="T5" fmla="*/ 0 h 33"/>
                <a:gd name="T6" fmla="*/ 1 w 52"/>
                <a:gd name="T7" fmla="*/ 0 h 33"/>
                <a:gd name="T8" fmla="*/ 1 w 5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3"/>
                <a:gd name="T17" fmla="*/ 52 w 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3">
                  <a:moveTo>
                    <a:pt x="52" y="29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7" y="33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2" name="Freeform 6517"/>
            <p:cNvSpPr>
              <a:spLocks/>
            </p:cNvSpPr>
            <p:nvPr/>
          </p:nvSpPr>
          <p:spPr bwMode="auto">
            <a:xfrm>
              <a:off x="521" y="1198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3" name="Freeform 6518"/>
            <p:cNvSpPr>
              <a:spLocks/>
            </p:cNvSpPr>
            <p:nvPr/>
          </p:nvSpPr>
          <p:spPr bwMode="auto">
            <a:xfrm>
              <a:off x="505" y="1181"/>
              <a:ext cx="25" cy="16"/>
            </a:xfrm>
            <a:custGeom>
              <a:avLst/>
              <a:gdLst>
                <a:gd name="T0" fmla="*/ 1 w 49"/>
                <a:gd name="T1" fmla="*/ 1 h 32"/>
                <a:gd name="T2" fmla="*/ 1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1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" name="Freeform 6519"/>
            <p:cNvSpPr>
              <a:spLocks/>
            </p:cNvSpPr>
            <p:nvPr/>
          </p:nvSpPr>
          <p:spPr bwMode="auto">
            <a:xfrm>
              <a:off x="505" y="1179"/>
              <a:ext cx="27" cy="16"/>
            </a:xfrm>
            <a:custGeom>
              <a:avLst/>
              <a:gdLst>
                <a:gd name="T0" fmla="*/ 1 w 54"/>
                <a:gd name="T1" fmla="*/ 0 h 33"/>
                <a:gd name="T2" fmla="*/ 1 w 54"/>
                <a:gd name="T3" fmla="*/ 0 h 33"/>
                <a:gd name="T4" fmla="*/ 0 w 54"/>
                <a:gd name="T5" fmla="*/ 0 h 33"/>
                <a:gd name="T6" fmla="*/ 1 w 54"/>
                <a:gd name="T7" fmla="*/ 0 h 33"/>
                <a:gd name="T8" fmla="*/ 1 w 5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3"/>
                <a:gd name="T17" fmla="*/ 54 w 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3">
                  <a:moveTo>
                    <a:pt x="54" y="29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9" y="33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" name="Freeform 6520"/>
            <p:cNvSpPr>
              <a:spLocks/>
            </p:cNvSpPr>
            <p:nvPr/>
          </p:nvSpPr>
          <p:spPr bwMode="auto">
            <a:xfrm>
              <a:off x="530" y="1193"/>
              <a:ext cx="2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0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" name="Freeform 6521"/>
            <p:cNvSpPr>
              <a:spLocks/>
            </p:cNvSpPr>
            <p:nvPr/>
          </p:nvSpPr>
          <p:spPr bwMode="auto">
            <a:xfrm>
              <a:off x="513" y="1176"/>
              <a:ext cx="25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Freeform 6522"/>
            <p:cNvSpPr>
              <a:spLocks/>
            </p:cNvSpPr>
            <p:nvPr/>
          </p:nvSpPr>
          <p:spPr bwMode="auto">
            <a:xfrm>
              <a:off x="513" y="1174"/>
              <a:ext cx="27" cy="16"/>
            </a:xfrm>
            <a:custGeom>
              <a:avLst/>
              <a:gdLst>
                <a:gd name="T0" fmla="*/ 1 w 54"/>
                <a:gd name="T1" fmla="*/ 1 h 31"/>
                <a:gd name="T2" fmla="*/ 1 w 54"/>
                <a:gd name="T3" fmla="*/ 0 h 31"/>
                <a:gd name="T4" fmla="*/ 0 w 54"/>
                <a:gd name="T5" fmla="*/ 1 h 31"/>
                <a:gd name="T6" fmla="*/ 1 w 54"/>
                <a:gd name="T7" fmla="*/ 1 h 31"/>
                <a:gd name="T8" fmla="*/ 1 w 5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8" name="Freeform 6523"/>
            <p:cNvSpPr>
              <a:spLocks/>
            </p:cNvSpPr>
            <p:nvPr/>
          </p:nvSpPr>
          <p:spPr bwMode="auto">
            <a:xfrm>
              <a:off x="538" y="1189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" name="Freeform 6524"/>
            <p:cNvSpPr>
              <a:spLocks/>
            </p:cNvSpPr>
            <p:nvPr/>
          </p:nvSpPr>
          <p:spPr bwMode="auto">
            <a:xfrm>
              <a:off x="521" y="1172"/>
              <a:ext cx="25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0" name="Freeform 6525"/>
            <p:cNvSpPr>
              <a:spLocks/>
            </p:cNvSpPr>
            <p:nvPr/>
          </p:nvSpPr>
          <p:spPr bwMode="auto">
            <a:xfrm>
              <a:off x="521" y="1170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1" name="Freeform 6526"/>
            <p:cNvSpPr>
              <a:spLocks/>
            </p:cNvSpPr>
            <p:nvPr/>
          </p:nvSpPr>
          <p:spPr bwMode="auto">
            <a:xfrm>
              <a:off x="546" y="1184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4" y="4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2" name="Freeform 6527"/>
            <p:cNvSpPr>
              <a:spLocks/>
            </p:cNvSpPr>
            <p:nvPr/>
          </p:nvSpPr>
          <p:spPr bwMode="auto">
            <a:xfrm>
              <a:off x="530" y="1167"/>
              <a:ext cx="23" cy="16"/>
            </a:xfrm>
            <a:custGeom>
              <a:avLst/>
              <a:gdLst>
                <a:gd name="T0" fmla="*/ 0 w 47"/>
                <a:gd name="T1" fmla="*/ 1 h 32"/>
                <a:gd name="T2" fmla="*/ 0 w 47"/>
                <a:gd name="T3" fmla="*/ 1 h 32"/>
                <a:gd name="T4" fmla="*/ 0 w 47"/>
                <a:gd name="T5" fmla="*/ 0 h 32"/>
                <a:gd name="T6" fmla="*/ 0 w 47"/>
                <a:gd name="T7" fmla="*/ 1 h 32"/>
                <a:gd name="T8" fmla="*/ 0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32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3" name="Freeform 6528"/>
            <p:cNvSpPr>
              <a:spLocks/>
            </p:cNvSpPr>
            <p:nvPr/>
          </p:nvSpPr>
          <p:spPr bwMode="auto">
            <a:xfrm>
              <a:off x="530" y="1165"/>
              <a:ext cx="26" cy="16"/>
            </a:xfrm>
            <a:custGeom>
              <a:avLst/>
              <a:gdLst>
                <a:gd name="T0" fmla="*/ 1 w 52"/>
                <a:gd name="T1" fmla="*/ 1 h 31"/>
                <a:gd name="T2" fmla="*/ 1 w 52"/>
                <a:gd name="T3" fmla="*/ 0 h 31"/>
                <a:gd name="T4" fmla="*/ 0 w 52"/>
                <a:gd name="T5" fmla="*/ 1 h 31"/>
                <a:gd name="T6" fmla="*/ 1 w 52"/>
                <a:gd name="T7" fmla="*/ 1 h 31"/>
                <a:gd name="T8" fmla="*/ 1 w 52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9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7" y="31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4" name="Freeform 6529"/>
            <p:cNvSpPr>
              <a:spLocks/>
            </p:cNvSpPr>
            <p:nvPr/>
          </p:nvSpPr>
          <p:spPr bwMode="auto">
            <a:xfrm>
              <a:off x="553" y="1180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5" name="Freeform 6530"/>
            <p:cNvSpPr>
              <a:spLocks/>
            </p:cNvSpPr>
            <p:nvPr/>
          </p:nvSpPr>
          <p:spPr bwMode="auto">
            <a:xfrm>
              <a:off x="537" y="1163"/>
              <a:ext cx="24" cy="16"/>
            </a:xfrm>
            <a:custGeom>
              <a:avLst/>
              <a:gdLst>
                <a:gd name="T0" fmla="*/ 0 w 49"/>
                <a:gd name="T1" fmla="*/ 1 h 32"/>
                <a:gd name="T2" fmla="*/ 0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0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6" name="Freeform 6531"/>
            <p:cNvSpPr>
              <a:spLocks/>
            </p:cNvSpPr>
            <p:nvPr/>
          </p:nvSpPr>
          <p:spPr bwMode="auto">
            <a:xfrm>
              <a:off x="537" y="1161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9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7" name="Freeform 6532"/>
            <p:cNvSpPr>
              <a:spLocks/>
            </p:cNvSpPr>
            <p:nvPr/>
          </p:nvSpPr>
          <p:spPr bwMode="auto">
            <a:xfrm>
              <a:off x="561" y="1175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8" name="Freeform 6533"/>
            <p:cNvSpPr>
              <a:spLocks/>
            </p:cNvSpPr>
            <p:nvPr/>
          </p:nvSpPr>
          <p:spPr bwMode="auto">
            <a:xfrm>
              <a:off x="545" y="1158"/>
              <a:ext cx="24" cy="15"/>
            </a:xfrm>
            <a:custGeom>
              <a:avLst/>
              <a:gdLst>
                <a:gd name="T0" fmla="*/ 1 w 48"/>
                <a:gd name="T1" fmla="*/ 0 h 31"/>
                <a:gd name="T2" fmla="*/ 1 w 48"/>
                <a:gd name="T3" fmla="*/ 0 h 31"/>
                <a:gd name="T4" fmla="*/ 0 w 48"/>
                <a:gd name="T5" fmla="*/ 0 h 31"/>
                <a:gd name="T6" fmla="*/ 0 w 48"/>
                <a:gd name="T7" fmla="*/ 0 h 31"/>
                <a:gd name="T8" fmla="*/ 1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48" y="31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9" name="Freeform 6534"/>
            <p:cNvSpPr>
              <a:spLocks/>
            </p:cNvSpPr>
            <p:nvPr/>
          </p:nvSpPr>
          <p:spPr bwMode="auto">
            <a:xfrm>
              <a:off x="545" y="1156"/>
              <a:ext cx="27" cy="16"/>
            </a:xfrm>
            <a:custGeom>
              <a:avLst/>
              <a:gdLst>
                <a:gd name="T0" fmla="*/ 1 w 54"/>
                <a:gd name="T1" fmla="*/ 1 h 31"/>
                <a:gd name="T2" fmla="*/ 1 w 54"/>
                <a:gd name="T3" fmla="*/ 0 h 31"/>
                <a:gd name="T4" fmla="*/ 0 w 54"/>
                <a:gd name="T5" fmla="*/ 1 h 31"/>
                <a:gd name="T6" fmla="*/ 1 w 54"/>
                <a:gd name="T7" fmla="*/ 1 h 31"/>
                <a:gd name="T8" fmla="*/ 1 w 5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0" name="Freeform 6535"/>
            <p:cNvSpPr>
              <a:spLocks/>
            </p:cNvSpPr>
            <p:nvPr/>
          </p:nvSpPr>
          <p:spPr bwMode="auto">
            <a:xfrm>
              <a:off x="569" y="1171"/>
              <a:ext cx="3" cy="2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4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1" name="Freeform 6536"/>
            <p:cNvSpPr>
              <a:spLocks/>
            </p:cNvSpPr>
            <p:nvPr/>
          </p:nvSpPr>
          <p:spPr bwMode="auto">
            <a:xfrm>
              <a:off x="577" y="1166"/>
              <a:ext cx="2" cy="3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0 h 6"/>
                <a:gd name="T4" fmla="*/ 0 w 4"/>
                <a:gd name="T5" fmla="*/ 1 h 6"/>
                <a:gd name="T6" fmla="*/ 0 w 4"/>
                <a:gd name="T7" fmla="*/ 1 h 6"/>
                <a:gd name="T8" fmla="*/ 1 w 4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2" name="Freeform 6537"/>
            <p:cNvSpPr>
              <a:spLocks/>
            </p:cNvSpPr>
            <p:nvPr/>
          </p:nvSpPr>
          <p:spPr bwMode="auto">
            <a:xfrm>
              <a:off x="560" y="1149"/>
              <a:ext cx="24" cy="15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1"/>
                <a:gd name="T17" fmla="*/ 49 w 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1">
                  <a:moveTo>
                    <a:pt x="49" y="31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2" y="4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3" name="Freeform 6538"/>
            <p:cNvSpPr>
              <a:spLocks/>
            </p:cNvSpPr>
            <p:nvPr/>
          </p:nvSpPr>
          <p:spPr bwMode="auto">
            <a:xfrm>
              <a:off x="560" y="1147"/>
              <a:ext cx="27" cy="16"/>
            </a:xfrm>
            <a:custGeom>
              <a:avLst/>
              <a:gdLst>
                <a:gd name="T0" fmla="*/ 1 w 54"/>
                <a:gd name="T1" fmla="*/ 1 h 31"/>
                <a:gd name="T2" fmla="*/ 1 w 54"/>
                <a:gd name="T3" fmla="*/ 0 h 31"/>
                <a:gd name="T4" fmla="*/ 0 w 54"/>
                <a:gd name="T5" fmla="*/ 1 h 31"/>
                <a:gd name="T6" fmla="*/ 1 w 54"/>
                <a:gd name="T7" fmla="*/ 1 h 31"/>
                <a:gd name="T8" fmla="*/ 1 w 5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9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4" name="Freeform 6539"/>
            <p:cNvSpPr>
              <a:spLocks/>
            </p:cNvSpPr>
            <p:nvPr/>
          </p:nvSpPr>
          <p:spPr bwMode="auto">
            <a:xfrm>
              <a:off x="584" y="1162"/>
              <a:ext cx="3" cy="2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0 h 6"/>
                <a:gd name="T6" fmla="*/ 0 w 5"/>
                <a:gd name="T7" fmla="*/ 0 h 6"/>
                <a:gd name="T8" fmla="*/ 1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5" name="Freeform 6540"/>
            <p:cNvSpPr>
              <a:spLocks/>
            </p:cNvSpPr>
            <p:nvPr/>
          </p:nvSpPr>
          <p:spPr bwMode="auto">
            <a:xfrm>
              <a:off x="458" y="1210"/>
              <a:ext cx="1" cy="2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0 w 2"/>
                <a:gd name="T5" fmla="*/ 0 h 4"/>
                <a:gd name="T6" fmla="*/ 0 w 2"/>
                <a:gd name="T7" fmla="*/ 1 h 4"/>
                <a:gd name="T8" fmla="*/ 1 w 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6" name="Freeform 6541"/>
            <p:cNvSpPr>
              <a:spLocks/>
            </p:cNvSpPr>
            <p:nvPr/>
          </p:nvSpPr>
          <p:spPr bwMode="auto">
            <a:xfrm>
              <a:off x="458" y="1145"/>
              <a:ext cx="114" cy="66"/>
            </a:xfrm>
            <a:custGeom>
              <a:avLst/>
              <a:gdLst>
                <a:gd name="T0" fmla="*/ 2 w 227"/>
                <a:gd name="T1" fmla="*/ 1 h 131"/>
                <a:gd name="T2" fmla="*/ 2 w 227"/>
                <a:gd name="T3" fmla="*/ 0 h 131"/>
                <a:gd name="T4" fmla="*/ 0 w 227"/>
                <a:gd name="T5" fmla="*/ 2 h 131"/>
                <a:gd name="T6" fmla="*/ 1 w 227"/>
                <a:gd name="T7" fmla="*/ 2 h 131"/>
                <a:gd name="T8" fmla="*/ 2 w 227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1"/>
                <a:gd name="T17" fmla="*/ 227 w 22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1">
                  <a:moveTo>
                    <a:pt x="227" y="2"/>
                  </a:moveTo>
                  <a:lnTo>
                    <a:pt x="225" y="0"/>
                  </a:lnTo>
                  <a:lnTo>
                    <a:pt x="0" y="129"/>
                  </a:lnTo>
                  <a:lnTo>
                    <a:pt x="2" y="131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7" name="Freeform 6542"/>
            <p:cNvSpPr>
              <a:spLocks/>
            </p:cNvSpPr>
            <p:nvPr/>
          </p:nvSpPr>
          <p:spPr bwMode="auto">
            <a:xfrm>
              <a:off x="459" y="1146"/>
              <a:ext cx="113" cy="66"/>
            </a:xfrm>
            <a:custGeom>
              <a:avLst/>
              <a:gdLst>
                <a:gd name="T0" fmla="*/ 2 w 225"/>
                <a:gd name="T1" fmla="*/ 1 h 131"/>
                <a:gd name="T2" fmla="*/ 2 w 225"/>
                <a:gd name="T3" fmla="*/ 0 h 131"/>
                <a:gd name="T4" fmla="*/ 0 w 225"/>
                <a:gd name="T5" fmla="*/ 2 h 131"/>
                <a:gd name="T6" fmla="*/ 0 w 225"/>
                <a:gd name="T7" fmla="*/ 2 h 131"/>
                <a:gd name="T8" fmla="*/ 2 w 225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31"/>
                <a:gd name="T17" fmla="*/ 225 w 22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31">
                  <a:moveTo>
                    <a:pt x="225" y="1"/>
                  </a:moveTo>
                  <a:lnTo>
                    <a:pt x="225" y="0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Freeform 6543"/>
            <p:cNvSpPr>
              <a:spLocks/>
            </p:cNvSpPr>
            <p:nvPr/>
          </p:nvSpPr>
          <p:spPr bwMode="auto">
            <a:xfrm>
              <a:off x="475" y="1219"/>
              <a:ext cx="1" cy="2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0 w 2"/>
                <a:gd name="T5" fmla="*/ 0 h 4"/>
                <a:gd name="T6" fmla="*/ 0 w 2"/>
                <a:gd name="T7" fmla="*/ 1 h 4"/>
                <a:gd name="T8" fmla="*/ 1 w 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Freeform 6544"/>
            <p:cNvSpPr>
              <a:spLocks/>
            </p:cNvSpPr>
            <p:nvPr/>
          </p:nvSpPr>
          <p:spPr bwMode="auto">
            <a:xfrm>
              <a:off x="475" y="1154"/>
              <a:ext cx="112" cy="66"/>
            </a:xfrm>
            <a:custGeom>
              <a:avLst/>
              <a:gdLst>
                <a:gd name="T0" fmla="*/ 1 w 225"/>
                <a:gd name="T1" fmla="*/ 1 h 131"/>
                <a:gd name="T2" fmla="*/ 1 w 225"/>
                <a:gd name="T3" fmla="*/ 0 h 131"/>
                <a:gd name="T4" fmla="*/ 0 w 225"/>
                <a:gd name="T5" fmla="*/ 2 h 131"/>
                <a:gd name="T6" fmla="*/ 0 w 225"/>
                <a:gd name="T7" fmla="*/ 2 h 131"/>
                <a:gd name="T8" fmla="*/ 1 w 225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31"/>
                <a:gd name="T17" fmla="*/ 225 w 22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31">
                  <a:moveTo>
                    <a:pt x="225" y="2"/>
                  </a:moveTo>
                  <a:lnTo>
                    <a:pt x="223" y="0"/>
                  </a:lnTo>
                  <a:lnTo>
                    <a:pt x="0" y="129"/>
                  </a:lnTo>
                  <a:lnTo>
                    <a:pt x="2" y="131"/>
                  </a:lnTo>
                  <a:lnTo>
                    <a:pt x="225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0" name="Freeform 6545"/>
            <p:cNvSpPr>
              <a:spLocks/>
            </p:cNvSpPr>
            <p:nvPr/>
          </p:nvSpPr>
          <p:spPr bwMode="auto">
            <a:xfrm>
              <a:off x="476" y="1155"/>
              <a:ext cx="111" cy="66"/>
            </a:xfrm>
            <a:custGeom>
              <a:avLst/>
              <a:gdLst>
                <a:gd name="T0" fmla="*/ 1 w 223"/>
                <a:gd name="T1" fmla="*/ 1 h 131"/>
                <a:gd name="T2" fmla="*/ 1 w 223"/>
                <a:gd name="T3" fmla="*/ 0 h 131"/>
                <a:gd name="T4" fmla="*/ 0 w 223"/>
                <a:gd name="T5" fmla="*/ 2 h 131"/>
                <a:gd name="T6" fmla="*/ 0 w 223"/>
                <a:gd name="T7" fmla="*/ 2 h 131"/>
                <a:gd name="T8" fmla="*/ 1 w 223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131"/>
                <a:gd name="T17" fmla="*/ 223 w 22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131">
                  <a:moveTo>
                    <a:pt x="223" y="3"/>
                  </a:moveTo>
                  <a:lnTo>
                    <a:pt x="223" y="0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223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1" name="Freeform 6546"/>
            <p:cNvSpPr>
              <a:spLocks/>
            </p:cNvSpPr>
            <p:nvPr/>
          </p:nvSpPr>
          <p:spPr bwMode="auto">
            <a:xfrm>
              <a:off x="473" y="1195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0 w 10"/>
                <a:gd name="T3" fmla="*/ 1 h 14"/>
                <a:gd name="T4" fmla="*/ 0 w 10"/>
                <a:gd name="T5" fmla="*/ 1 h 14"/>
                <a:gd name="T6" fmla="*/ 0 w 10"/>
                <a:gd name="T7" fmla="*/ 1 h 14"/>
                <a:gd name="T8" fmla="*/ 1 w 10"/>
                <a:gd name="T9" fmla="*/ 1 h 14"/>
                <a:gd name="T10" fmla="*/ 1 w 10"/>
                <a:gd name="T11" fmla="*/ 1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4"/>
                <a:gd name="T50" fmla="*/ 10 w 1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4">
                  <a:moveTo>
                    <a:pt x="1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2" name="Freeform 6547"/>
            <p:cNvSpPr>
              <a:spLocks/>
            </p:cNvSpPr>
            <p:nvPr/>
          </p:nvSpPr>
          <p:spPr bwMode="auto">
            <a:xfrm>
              <a:off x="473" y="1196"/>
              <a:ext cx="5" cy="6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1 h 12"/>
                <a:gd name="T4" fmla="*/ 1 w 10"/>
                <a:gd name="T5" fmla="*/ 1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1 h 12"/>
                <a:gd name="T14" fmla="*/ 0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1 w 10"/>
                <a:gd name="T23" fmla="*/ 1 h 12"/>
                <a:gd name="T24" fmla="*/ 1 w 10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2"/>
                <a:gd name="T41" fmla="*/ 10 w 1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2">
                  <a:moveTo>
                    <a:pt x="9" y="9"/>
                  </a:moveTo>
                  <a:lnTo>
                    <a:pt x="10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3" name="Freeform 6548"/>
            <p:cNvSpPr>
              <a:spLocks/>
            </p:cNvSpPr>
            <p:nvPr/>
          </p:nvSpPr>
          <p:spPr bwMode="auto">
            <a:xfrm>
              <a:off x="474" y="1197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w 8"/>
                <a:gd name="T21" fmla="*/ 0 h 9"/>
                <a:gd name="T22" fmla="*/ 0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8" y="6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4" name="Freeform 6549"/>
            <p:cNvSpPr>
              <a:spLocks/>
            </p:cNvSpPr>
            <p:nvPr/>
          </p:nvSpPr>
          <p:spPr bwMode="auto">
            <a:xfrm>
              <a:off x="488" y="120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1 w 11"/>
                <a:gd name="T9" fmla="*/ 1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0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2" y="14"/>
                  </a:move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5" name="Freeform 6550"/>
            <p:cNvSpPr>
              <a:spLocks/>
            </p:cNvSpPr>
            <p:nvPr/>
          </p:nvSpPr>
          <p:spPr bwMode="auto">
            <a:xfrm>
              <a:off x="489" y="1205"/>
              <a:ext cx="5" cy="6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1 h 12"/>
                <a:gd name="T4" fmla="*/ 1 w 9"/>
                <a:gd name="T5" fmla="*/ 1 h 12"/>
                <a:gd name="T6" fmla="*/ 1 w 9"/>
                <a:gd name="T7" fmla="*/ 0 h 12"/>
                <a:gd name="T8" fmla="*/ 1 w 9"/>
                <a:gd name="T9" fmla="*/ 0 h 12"/>
                <a:gd name="T10" fmla="*/ 1 w 9"/>
                <a:gd name="T11" fmla="*/ 1 h 12"/>
                <a:gd name="T12" fmla="*/ 0 w 9"/>
                <a:gd name="T13" fmla="*/ 1 h 12"/>
                <a:gd name="T14" fmla="*/ 0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7" y="9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6" name="Freeform 6551"/>
            <p:cNvSpPr>
              <a:spLocks/>
            </p:cNvSpPr>
            <p:nvPr/>
          </p:nvSpPr>
          <p:spPr bwMode="auto">
            <a:xfrm>
              <a:off x="489" y="1206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1 w 9"/>
                <a:gd name="T9" fmla="*/ 0 h 9"/>
                <a:gd name="T10" fmla="*/ 1 w 9"/>
                <a:gd name="T11" fmla="*/ 0 h 9"/>
                <a:gd name="T12" fmla="*/ 1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7" y="6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7" name="Freeform 6552"/>
            <p:cNvSpPr>
              <a:spLocks/>
            </p:cNvSpPr>
            <p:nvPr/>
          </p:nvSpPr>
          <p:spPr bwMode="auto">
            <a:xfrm>
              <a:off x="497" y="1199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0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0 h 12"/>
                <a:gd name="T18" fmla="*/ 1 w 11"/>
                <a:gd name="T19" fmla="*/ 0 h 12"/>
                <a:gd name="T20" fmla="*/ 1 w 11"/>
                <a:gd name="T21" fmla="*/ 1 h 12"/>
                <a:gd name="T22" fmla="*/ 1 w 11"/>
                <a:gd name="T23" fmla="*/ 1 h 12"/>
                <a:gd name="T24" fmla="*/ 1 w 11"/>
                <a:gd name="T25" fmla="*/ 1 h 12"/>
                <a:gd name="T26" fmla="*/ 1 w 11"/>
                <a:gd name="T27" fmla="*/ 1 h 12"/>
                <a:gd name="T28" fmla="*/ 1 w 11"/>
                <a:gd name="T29" fmla="*/ 1 h 12"/>
                <a:gd name="T30" fmla="*/ 1 w 11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2"/>
                <a:gd name="T50" fmla="*/ 11 w 11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2">
                  <a:moveTo>
                    <a:pt x="4" y="12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8" name="Freeform 6553"/>
            <p:cNvSpPr>
              <a:spLocks/>
            </p:cNvSpPr>
            <p:nvPr/>
          </p:nvSpPr>
          <p:spPr bwMode="auto">
            <a:xfrm>
              <a:off x="498" y="1199"/>
              <a:ext cx="5" cy="7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1 h 12"/>
                <a:gd name="T4" fmla="*/ 1 w 9"/>
                <a:gd name="T5" fmla="*/ 1 h 12"/>
                <a:gd name="T6" fmla="*/ 1 w 9"/>
                <a:gd name="T7" fmla="*/ 0 h 12"/>
                <a:gd name="T8" fmla="*/ 1 w 9"/>
                <a:gd name="T9" fmla="*/ 0 h 12"/>
                <a:gd name="T10" fmla="*/ 1 w 9"/>
                <a:gd name="T11" fmla="*/ 0 h 12"/>
                <a:gd name="T12" fmla="*/ 1 w 9"/>
                <a:gd name="T13" fmla="*/ 1 h 12"/>
                <a:gd name="T14" fmla="*/ 0 w 9"/>
                <a:gd name="T15" fmla="*/ 1 h 12"/>
                <a:gd name="T16" fmla="*/ 0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9" y="9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9" name="Freeform 6554"/>
            <p:cNvSpPr>
              <a:spLocks/>
            </p:cNvSpPr>
            <p:nvPr/>
          </p:nvSpPr>
          <p:spPr bwMode="auto">
            <a:xfrm>
              <a:off x="498" y="1200"/>
              <a:ext cx="5" cy="6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1 w 9"/>
                <a:gd name="T5" fmla="*/ 0 h 10"/>
                <a:gd name="T6" fmla="*/ 1 w 9"/>
                <a:gd name="T7" fmla="*/ 0 h 10"/>
                <a:gd name="T8" fmla="*/ 1 w 9"/>
                <a:gd name="T9" fmla="*/ 0 h 10"/>
                <a:gd name="T10" fmla="*/ 1 w 9"/>
                <a:gd name="T11" fmla="*/ 1 h 10"/>
                <a:gd name="T12" fmla="*/ 1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1 w 9"/>
                <a:gd name="T19" fmla="*/ 1 h 10"/>
                <a:gd name="T20" fmla="*/ 1 w 9"/>
                <a:gd name="T21" fmla="*/ 1 h 10"/>
                <a:gd name="T22" fmla="*/ 1 w 9"/>
                <a:gd name="T23" fmla="*/ 1 h 10"/>
                <a:gd name="T24" fmla="*/ 1 w 9"/>
                <a:gd name="T25" fmla="*/ 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0"/>
                <a:gd name="T41" fmla="*/ 9 w 9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0">
                  <a:moveTo>
                    <a:pt x="7" y="7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0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0" name="Freeform 6555"/>
            <p:cNvSpPr>
              <a:spLocks/>
            </p:cNvSpPr>
            <p:nvPr/>
          </p:nvSpPr>
          <p:spPr bwMode="auto">
            <a:xfrm>
              <a:off x="490" y="1199"/>
              <a:ext cx="13" cy="9"/>
            </a:xfrm>
            <a:custGeom>
              <a:avLst/>
              <a:gdLst>
                <a:gd name="T0" fmla="*/ 0 w 25"/>
                <a:gd name="T1" fmla="*/ 1 h 18"/>
                <a:gd name="T2" fmla="*/ 1 w 25"/>
                <a:gd name="T3" fmla="*/ 0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0 w 25"/>
                <a:gd name="T15" fmla="*/ 1 h 18"/>
                <a:gd name="T16" fmla="*/ 0 w 25"/>
                <a:gd name="T17" fmla="*/ 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8"/>
                <a:gd name="T29" fmla="*/ 25 w 25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8">
                  <a:moveTo>
                    <a:pt x="0" y="13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20" y="9"/>
                  </a:lnTo>
                  <a:lnTo>
                    <a:pt x="18" y="13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0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1" name="Freeform 6556"/>
            <p:cNvSpPr>
              <a:spLocks/>
            </p:cNvSpPr>
            <p:nvPr/>
          </p:nvSpPr>
          <p:spPr bwMode="auto">
            <a:xfrm>
              <a:off x="494" y="1204"/>
              <a:ext cx="1" cy="3"/>
            </a:xfrm>
            <a:custGeom>
              <a:avLst/>
              <a:gdLst>
                <a:gd name="T0" fmla="*/ 1 w 2"/>
                <a:gd name="T1" fmla="*/ 1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1 h 5"/>
                <a:gd name="T8" fmla="*/ 1 w 2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2" name="Freeform 6557"/>
            <p:cNvSpPr>
              <a:spLocks/>
            </p:cNvSpPr>
            <p:nvPr/>
          </p:nvSpPr>
          <p:spPr bwMode="auto">
            <a:xfrm>
              <a:off x="490" y="1198"/>
              <a:ext cx="13" cy="7"/>
            </a:xfrm>
            <a:custGeom>
              <a:avLst/>
              <a:gdLst>
                <a:gd name="T0" fmla="*/ 1 w 25"/>
                <a:gd name="T1" fmla="*/ 0 h 15"/>
                <a:gd name="T2" fmla="*/ 1 w 25"/>
                <a:gd name="T3" fmla="*/ 0 h 15"/>
                <a:gd name="T4" fmla="*/ 0 w 25"/>
                <a:gd name="T5" fmla="*/ 0 h 15"/>
                <a:gd name="T6" fmla="*/ 1 w 2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5"/>
                <a:gd name="T14" fmla="*/ 25 w 2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5">
                  <a:moveTo>
                    <a:pt x="25" y="0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3" name="Freeform 6558"/>
            <p:cNvSpPr>
              <a:spLocks/>
            </p:cNvSpPr>
            <p:nvPr/>
          </p:nvSpPr>
          <p:spPr bwMode="auto">
            <a:xfrm>
              <a:off x="495" y="1203"/>
              <a:ext cx="1" cy="3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1 w 1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4" name="Freeform 6559"/>
            <p:cNvSpPr>
              <a:spLocks/>
            </p:cNvSpPr>
            <p:nvPr/>
          </p:nvSpPr>
          <p:spPr bwMode="auto">
            <a:xfrm>
              <a:off x="497" y="1202"/>
              <a:ext cx="1" cy="3"/>
            </a:xfrm>
            <a:custGeom>
              <a:avLst/>
              <a:gdLst>
                <a:gd name="T0" fmla="*/ 1 w 2"/>
                <a:gd name="T1" fmla="*/ 1 h 6"/>
                <a:gd name="T2" fmla="*/ 1 w 2"/>
                <a:gd name="T3" fmla="*/ 0 h 6"/>
                <a:gd name="T4" fmla="*/ 0 w 2"/>
                <a:gd name="T5" fmla="*/ 0 h 6"/>
                <a:gd name="T6" fmla="*/ 0 w 2"/>
                <a:gd name="T7" fmla="*/ 1 h 6"/>
                <a:gd name="T8" fmla="*/ 1 w 2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5" name="Freeform 6560"/>
            <p:cNvSpPr>
              <a:spLocks/>
            </p:cNvSpPr>
            <p:nvPr/>
          </p:nvSpPr>
          <p:spPr bwMode="auto">
            <a:xfrm>
              <a:off x="540" y="1174"/>
              <a:ext cx="7" cy="7"/>
            </a:xfrm>
            <a:custGeom>
              <a:avLst/>
              <a:gdLst>
                <a:gd name="T0" fmla="*/ 1 w 12"/>
                <a:gd name="T1" fmla="*/ 1 h 13"/>
                <a:gd name="T2" fmla="*/ 1 w 12"/>
                <a:gd name="T3" fmla="*/ 1 h 13"/>
                <a:gd name="T4" fmla="*/ 1 w 12"/>
                <a:gd name="T5" fmla="*/ 1 h 13"/>
                <a:gd name="T6" fmla="*/ 0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1 w 12"/>
                <a:gd name="T13" fmla="*/ 0 h 13"/>
                <a:gd name="T14" fmla="*/ 1 w 12"/>
                <a:gd name="T15" fmla="*/ 0 h 13"/>
                <a:gd name="T16" fmla="*/ 1 w 12"/>
                <a:gd name="T17" fmla="*/ 0 h 13"/>
                <a:gd name="T18" fmla="*/ 1 w 12"/>
                <a:gd name="T19" fmla="*/ 0 h 13"/>
                <a:gd name="T20" fmla="*/ 1 w 12"/>
                <a:gd name="T21" fmla="*/ 1 h 13"/>
                <a:gd name="T22" fmla="*/ 1 w 12"/>
                <a:gd name="T23" fmla="*/ 1 h 13"/>
                <a:gd name="T24" fmla="*/ 1 w 12"/>
                <a:gd name="T25" fmla="*/ 1 h 13"/>
                <a:gd name="T26" fmla="*/ 1 w 12"/>
                <a:gd name="T27" fmla="*/ 1 h 13"/>
                <a:gd name="T28" fmla="*/ 1 w 12"/>
                <a:gd name="T29" fmla="*/ 1 h 13"/>
                <a:gd name="T30" fmla="*/ 1 w 12"/>
                <a:gd name="T31" fmla="*/ 1 h 13"/>
                <a:gd name="T32" fmla="*/ 1 w 12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"/>
                <a:gd name="T53" fmla="*/ 12 w 1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">
                  <a:moveTo>
                    <a:pt x="3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6" name="Freeform 6561"/>
            <p:cNvSpPr>
              <a:spLocks/>
            </p:cNvSpPr>
            <p:nvPr/>
          </p:nvSpPr>
          <p:spPr bwMode="auto">
            <a:xfrm>
              <a:off x="541" y="1174"/>
              <a:ext cx="6" cy="7"/>
            </a:xfrm>
            <a:custGeom>
              <a:avLst/>
              <a:gdLst>
                <a:gd name="T0" fmla="*/ 1 w 11"/>
                <a:gd name="T1" fmla="*/ 1 h 13"/>
                <a:gd name="T2" fmla="*/ 1 w 11"/>
                <a:gd name="T3" fmla="*/ 1 h 13"/>
                <a:gd name="T4" fmla="*/ 1 w 11"/>
                <a:gd name="T5" fmla="*/ 1 h 13"/>
                <a:gd name="T6" fmla="*/ 1 w 11"/>
                <a:gd name="T7" fmla="*/ 0 h 13"/>
                <a:gd name="T8" fmla="*/ 1 w 11"/>
                <a:gd name="T9" fmla="*/ 0 h 13"/>
                <a:gd name="T10" fmla="*/ 1 w 11"/>
                <a:gd name="T11" fmla="*/ 0 h 13"/>
                <a:gd name="T12" fmla="*/ 1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1 w 11"/>
                <a:gd name="T19" fmla="*/ 1 h 13"/>
                <a:gd name="T20" fmla="*/ 1 w 11"/>
                <a:gd name="T21" fmla="*/ 1 h 13"/>
                <a:gd name="T22" fmla="*/ 1 w 11"/>
                <a:gd name="T23" fmla="*/ 1 h 13"/>
                <a:gd name="T24" fmla="*/ 1 w 11"/>
                <a:gd name="T25" fmla="*/ 1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3"/>
                <a:gd name="T41" fmla="*/ 11 w 11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3">
                  <a:moveTo>
                    <a:pt x="9" y="9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7" name="Freeform 6562"/>
            <p:cNvSpPr>
              <a:spLocks/>
            </p:cNvSpPr>
            <p:nvPr/>
          </p:nvSpPr>
          <p:spPr bwMode="auto">
            <a:xfrm>
              <a:off x="542" y="1175"/>
              <a:ext cx="4" cy="6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1 h 11"/>
                <a:gd name="T4" fmla="*/ 1 w 7"/>
                <a:gd name="T5" fmla="*/ 0 h 11"/>
                <a:gd name="T6" fmla="*/ 1 w 7"/>
                <a:gd name="T7" fmla="*/ 0 h 11"/>
                <a:gd name="T8" fmla="*/ 1 w 7"/>
                <a:gd name="T9" fmla="*/ 0 h 11"/>
                <a:gd name="T10" fmla="*/ 1 w 7"/>
                <a:gd name="T11" fmla="*/ 1 h 11"/>
                <a:gd name="T12" fmla="*/ 0 w 7"/>
                <a:gd name="T13" fmla="*/ 1 h 11"/>
                <a:gd name="T14" fmla="*/ 0 w 7"/>
                <a:gd name="T15" fmla="*/ 1 h 11"/>
                <a:gd name="T16" fmla="*/ 0 w 7"/>
                <a:gd name="T17" fmla="*/ 1 h 11"/>
                <a:gd name="T18" fmla="*/ 1 w 7"/>
                <a:gd name="T19" fmla="*/ 1 h 11"/>
                <a:gd name="T20" fmla="*/ 1 w 7"/>
                <a:gd name="T21" fmla="*/ 1 h 11"/>
                <a:gd name="T22" fmla="*/ 1 w 7"/>
                <a:gd name="T23" fmla="*/ 1 h 11"/>
                <a:gd name="T24" fmla="*/ 1 w 7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1"/>
                <a:gd name="T41" fmla="*/ 7 w 7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1">
                  <a:moveTo>
                    <a:pt x="7" y="7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8" name="Freeform 6563"/>
            <p:cNvSpPr>
              <a:spLocks/>
            </p:cNvSpPr>
            <p:nvPr/>
          </p:nvSpPr>
          <p:spPr bwMode="auto">
            <a:xfrm>
              <a:off x="549" y="1169"/>
              <a:ext cx="7" cy="6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1 w 12"/>
                <a:gd name="T5" fmla="*/ 1 h 12"/>
                <a:gd name="T6" fmla="*/ 0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1 w 12"/>
                <a:gd name="T13" fmla="*/ 0 h 12"/>
                <a:gd name="T14" fmla="*/ 1 w 12"/>
                <a:gd name="T15" fmla="*/ 0 h 12"/>
                <a:gd name="T16" fmla="*/ 1 w 12"/>
                <a:gd name="T17" fmla="*/ 0 h 12"/>
                <a:gd name="T18" fmla="*/ 1 w 12"/>
                <a:gd name="T19" fmla="*/ 0 h 12"/>
                <a:gd name="T20" fmla="*/ 1 w 12"/>
                <a:gd name="T21" fmla="*/ 1 h 12"/>
                <a:gd name="T22" fmla="*/ 1 w 12"/>
                <a:gd name="T23" fmla="*/ 1 h 12"/>
                <a:gd name="T24" fmla="*/ 1 w 12"/>
                <a:gd name="T25" fmla="*/ 1 h 12"/>
                <a:gd name="T26" fmla="*/ 1 w 12"/>
                <a:gd name="T27" fmla="*/ 1 h 12"/>
                <a:gd name="T28" fmla="*/ 1 w 12"/>
                <a:gd name="T29" fmla="*/ 1 h 12"/>
                <a:gd name="T30" fmla="*/ 1 w 12"/>
                <a:gd name="T31" fmla="*/ 1 h 12"/>
                <a:gd name="T32" fmla="*/ 1 w 12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3" y="12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9" name="Freeform 6564"/>
            <p:cNvSpPr>
              <a:spLocks/>
            </p:cNvSpPr>
            <p:nvPr/>
          </p:nvSpPr>
          <p:spPr bwMode="auto">
            <a:xfrm>
              <a:off x="550" y="1169"/>
              <a:ext cx="6" cy="6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1 w 11"/>
                <a:gd name="T5" fmla="*/ 1 h 12"/>
                <a:gd name="T6" fmla="*/ 1 w 11"/>
                <a:gd name="T7" fmla="*/ 0 h 12"/>
                <a:gd name="T8" fmla="*/ 1 w 11"/>
                <a:gd name="T9" fmla="*/ 0 h 12"/>
                <a:gd name="T10" fmla="*/ 1 w 11"/>
                <a:gd name="T11" fmla="*/ 1 h 12"/>
                <a:gd name="T12" fmla="*/ 1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1 w 11"/>
                <a:gd name="T23" fmla="*/ 1 h 12"/>
                <a:gd name="T24" fmla="*/ 1 w 11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2"/>
                <a:gd name="T41" fmla="*/ 11 w 11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2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0" name="Freeform 6565"/>
            <p:cNvSpPr>
              <a:spLocks/>
            </p:cNvSpPr>
            <p:nvPr/>
          </p:nvSpPr>
          <p:spPr bwMode="auto">
            <a:xfrm>
              <a:off x="551" y="1170"/>
              <a:ext cx="4" cy="5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0 h 11"/>
                <a:gd name="T4" fmla="*/ 1 w 7"/>
                <a:gd name="T5" fmla="*/ 0 h 11"/>
                <a:gd name="T6" fmla="*/ 1 w 7"/>
                <a:gd name="T7" fmla="*/ 0 h 11"/>
                <a:gd name="T8" fmla="*/ 1 w 7"/>
                <a:gd name="T9" fmla="*/ 0 h 11"/>
                <a:gd name="T10" fmla="*/ 1 w 7"/>
                <a:gd name="T11" fmla="*/ 0 h 11"/>
                <a:gd name="T12" fmla="*/ 1 w 7"/>
                <a:gd name="T13" fmla="*/ 0 h 11"/>
                <a:gd name="T14" fmla="*/ 0 w 7"/>
                <a:gd name="T15" fmla="*/ 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1 w 7"/>
                <a:gd name="T27" fmla="*/ 0 h 11"/>
                <a:gd name="T28" fmla="*/ 1 w 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11"/>
                <a:gd name="T47" fmla="*/ 7 w 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11">
                  <a:moveTo>
                    <a:pt x="7" y="8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1" name="Freeform 6566"/>
            <p:cNvSpPr>
              <a:spLocks/>
            </p:cNvSpPr>
            <p:nvPr/>
          </p:nvSpPr>
          <p:spPr bwMode="auto">
            <a:xfrm>
              <a:off x="543" y="1168"/>
              <a:ext cx="12" cy="10"/>
            </a:xfrm>
            <a:custGeom>
              <a:avLst/>
              <a:gdLst>
                <a:gd name="T0" fmla="*/ 0 w 23"/>
                <a:gd name="T1" fmla="*/ 1 h 20"/>
                <a:gd name="T2" fmla="*/ 1 w 23"/>
                <a:gd name="T3" fmla="*/ 0 h 20"/>
                <a:gd name="T4" fmla="*/ 1 w 23"/>
                <a:gd name="T5" fmla="*/ 1 h 20"/>
                <a:gd name="T6" fmla="*/ 1 w 23"/>
                <a:gd name="T7" fmla="*/ 1 h 20"/>
                <a:gd name="T8" fmla="*/ 1 w 23"/>
                <a:gd name="T9" fmla="*/ 1 h 20"/>
                <a:gd name="T10" fmla="*/ 1 w 23"/>
                <a:gd name="T11" fmla="*/ 1 h 20"/>
                <a:gd name="T12" fmla="*/ 1 w 23"/>
                <a:gd name="T13" fmla="*/ 1 h 20"/>
                <a:gd name="T14" fmla="*/ 0 w 23"/>
                <a:gd name="T15" fmla="*/ 1 h 20"/>
                <a:gd name="T16" fmla="*/ 0 w 23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0"/>
                <a:gd name="T29" fmla="*/ 23 w 23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0">
                  <a:moveTo>
                    <a:pt x="0" y="14"/>
                  </a:moveTo>
                  <a:lnTo>
                    <a:pt x="23" y="0"/>
                  </a:lnTo>
                  <a:lnTo>
                    <a:pt x="23" y="3"/>
                  </a:lnTo>
                  <a:lnTo>
                    <a:pt x="18" y="9"/>
                  </a:lnTo>
                  <a:lnTo>
                    <a:pt x="16" y="14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2" name="Freeform 6567"/>
            <p:cNvSpPr>
              <a:spLocks/>
            </p:cNvSpPr>
            <p:nvPr/>
          </p:nvSpPr>
          <p:spPr bwMode="auto">
            <a:xfrm>
              <a:off x="542" y="1167"/>
              <a:ext cx="13" cy="7"/>
            </a:xfrm>
            <a:custGeom>
              <a:avLst/>
              <a:gdLst>
                <a:gd name="T0" fmla="*/ 1 w 25"/>
                <a:gd name="T1" fmla="*/ 1 h 14"/>
                <a:gd name="T2" fmla="*/ 1 w 25"/>
                <a:gd name="T3" fmla="*/ 0 h 14"/>
                <a:gd name="T4" fmla="*/ 0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2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3" name="Freeform 6568"/>
            <p:cNvSpPr>
              <a:spLocks/>
            </p:cNvSpPr>
            <p:nvPr/>
          </p:nvSpPr>
          <p:spPr bwMode="auto">
            <a:xfrm>
              <a:off x="471" y="1172"/>
              <a:ext cx="18" cy="36"/>
            </a:xfrm>
            <a:custGeom>
              <a:avLst/>
              <a:gdLst>
                <a:gd name="T0" fmla="*/ 0 w 36"/>
                <a:gd name="T1" fmla="*/ 1 h 72"/>
                <a:gd name="T2" fmla="*/ 1 w 36"/>
                <a:gd name="T3" fmla="*/ 1 h 72"/>
                <a:gd name="T4" fmla="*/ 1 w 36"/>
                <a:gd name="T5" fmla="*/ 1 h 72"/>
                <a:gd name="T6" fmla="*/ 0 w 36"/>
                <a:gd name="T7" fmla="*/ 0 h 72"/>
                <a:gd name="T8" fmla="*/ 0 w 3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2"/>
                <a:gd name="T17" fmla="*/ 36 w 3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2">
                  <a:moveTo>
                    <a:pt x="0" y="50"/>
                  </a:moveTo>
                  <a:lnTo>
                    <a:pt x="36" y="72"/>
                  </a:lnTo>
                  <a:lnTo>
                    <a:pt x="36" y="22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167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4" name="Freeform 6569"/>
            <p:cNvSpPr>
              <a:spLocks/>
            </p:cNvSpPr>
            <p:nvPr/>
          </p:nvSpPr>
          <p:spPr bwMode="auto">
            <a:xfrm>
              <a:off x="471" y="1132"/>
              <a:ext cx="87" cy="50"/>
            </a:xfrm>
            <a:custGeom>
              <a:avLst/>
              <a:gdLst>
                <a:gd name="T0" fmla="*/ 1 w 175"/>
                <a:gd name="T1" fmla="*/ 0 h 101"/>
                <a:gd name="T2" fmla="*/ 0 w 175"/>
                <a:gd name="T3" fmla="*/ 0 h 101"/>
                <a:gd name="T4" fmla="*/ 0 w 175"/>
                <a:gd name="T5" fmla="*/ 0 h 101"/>
                <a:gd name="T6" fmla="*/ 1 w 175"/>
                <a:gd name="T7" fmla="*/ 0 h 101"/>
                <a:gd name="T8" fmla="*/ 1 w 175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01"/>
                <a:gd name="T17" fmla="*/ 175 w 175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01">
                  <a:moveTo>
                    <a:pt x="139" y="0"/>
                  </a:moveTo>
                  <a:lnTo>
                    <a:pt x="0" y="79"/>
                  </a:lnTo>
                  <a:lnTo>
                    <a:pt x="36" y="101"/>
                  </a:lnTo>
                  <a:lnTo>
                    <a:pt x="175" y="2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5" name="Freeform 6570"/>
            <p:cNvSpPr>
              <a:spLocks/>
            </p:cNvSpPr>
            <p:nvPr/>
          </p:nvSpPr>
          <p:spPr bwMode="auto">
            <a:xfrm>
              <a:off x="489" y="1143"/>
              <a:ext cx="69" cy="65"/>
            </a:xfrm>
            <a:custGeom>
              <a:avLst/>
              <a:gdLst>
                <a:gd name="T0" fmla="*/ 1 w 139"/>
                <a:gd name="T1" fmla="*/ 1 h 130"/>
                <a:gd name="T2" fmla="*/ 0 w 139"/>
                <a:gd name="T3" fmla="*/ 1 h 130"/>
                <a:gd name="T4" fmla="*/ 0 w 139"/>
                <a:gd name="T5" fmla="*/ 1 h 130"/>
                <a:gd name="T6" fmla="*/ 1 w 139"/>
                <a:gd name="T7" fmla="*/ 0 h 130"/>
                <a:gd name="T8" fmla="*/ 1 w 139"/>
                <a:gd name="T9" fmla="*/ 1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30"/>
                <a:gd name="T17" fmla="*/ 139 w 139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30">
                  <a:moveTo>
                    <a:pt x="139" y="51"/>
                  </a:moveTo>
                  <a:lnTo>
                    <a:pt x="0" y="130"/>
                  </a:lnTo>
                  <a:lnTo>
                    <a:pt x="0" y="80"/>
                  </a:lnTo>
                  <a:lnTo>
                    <a:pt x="139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6" name="Freeform 6571"/>
            <p:cNvSpPr>
              <a:spLocks/>
            </p:cNvSpPr>
            <p:nvPr/>
          </p:nvSpPr>
          <p:spPr bwMode="auto">
            <a:xfrm>
              <a:off x="489" y="1181"/>
              <a:ext cx="2" cy="27"/>
            </a:xfrm>
            <a:custGeom>
              <a:avLst/>
              <a:gdLst>
                <a:gd name="T0" fmla="*/ 1 w 4"/>
                <a:gd name="T1" fmla="*/ 1 h 52"/>
                <a:gd name="T2" fmla="*/ 0 w 4"/>
                <a:gd name="T3" fmla="*/ 1 h 52"/>
                <a:gd name="T4" fmla="*/ 0 w 4"/>
                <a:gd name="T5" fmla="*/ 1 h 52"/>
                <a:gd name="T6" fmla="*/ 1 w 4"/>
                <a:gd name="T7" fmla="*/ 0 h 52"/>
                <a:gd name="T8" fmla="*/ 1 w 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50"/>
                  </a:moveTo>
                  <a:lnTo>
                    <a:pt x="0" y="5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7" name="Freeform 6572"/>
            <p:cNvSpPr>
              <a:spLocks/>
            </p:cNvSpPr>
            <p:nvPr/>
          </p:nvSpPr>
          <p:spPr bwMode="auto">
            <a:xfrm>
              <a:off x="501" y="1175"/>
              <a:ext cx="1" cy="26"/>
            </a:xfrm>
            <a:custGeom>
              <a:avLst/>
              <a:gdLst>
                <a:gd name="T0" fmla="*/ 1 w 2"/>
                <a:gd name="T1" fmla="*/ 0 h 52"/>
                <a:gd name="T2" fmla="*/ 1 w 2"/>
                <a:gd name="T3" fmla="*/ 1 h 52"/>
                <a:gd name="T4" fmla="*/ 0 w 2"/>
                <a:gd name="T5" fmla="*/ 1 h 52"/>
                <a:gd name="T6" fmla="*/ 0 w 2"/>
                <a:gd name="T7" fmla="*/ 0 h 52"/>
                <a:gd name="T8" fmla="*/ 1 w 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2"/>
                <a:gd name="T17" fmla="*/ 2 w 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2">
                  <a:moveTo>
                    <a:pt x="2" y="0"/>
                  </a:moveTo>
                  <a:lnTo>
                    <a:pt x="2" y="51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8" name="Freeform 6573"/>
            <p:cNvSpPr>
              <a:spLocks/>
            </p:cNvSpPr>
            <p:nvPr/>
          </p:nvSpPr>
          <p:spPr bwMode="auto">
            <a:xfrm>
              <a:off x="512" y="1168"/>
              <a:ext cx="1" cy="26"/>
            </a:xfrm>
            <a:custGeom>
              <a:avLst/>
              <a:gdLst>
                <a:gd name="T0" fmla="*/ 0 w 4"/>
                <a:gd name="T1" fmla="*/ 0 h 52"/>
                <a:gd name="T2" fmla="*/ 0 w 4"/>
                <a:gd name="T3" fmla="*/ 1 h 52"/>
                <a:gd name="T4" fmla="*/ 0 w 4"/>
                <a:gd name="T5" fmla="*/ 1 h 52"/>
                <a:gd name="T6" fmla="*/ 0 w 4"/>
                <a:gd name="T7" fmla="*/ 1 h 52"/>
                <a:gd name="T8" fmla="*/ 0 w 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0"/>
                  </a:moveTo>
                  <a:lnTo>
                    <a:pt x="4" y="52"/>
                  </a:lnTo>
                  <a:lnTo>
                    <a:pt x="0" y="5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9" name="Freeform 6574"/>
            <p:cNvSpPr>
              <a:spLocks/>
            </p:cNvSpPr>
            <p:nvPr/>
          </p:nvSpPr>
          <p:spPr bwMode="auto">
            <a:xfrm>
              <a:off x="523" y="1162"/>
              <a:ext cx="1" cy="26"/>
            </a:xfrm>
            <a:custGeom>
              <a:avLst/>
              <a:gdLst>
                <a:gd name="T0" fmla="*/ 1 w 2"/>
                <a:gd name="T1" fmla="*/ 0 h 52"/>
                <a:gd name="T2" fmla="*/ 1 w 2"/>
                <a:gd name="T3" fmla="*/ 1 h 52"/>
                <a:gd name="T4" fmla="*/ 0 w 2"/>
                <a:gd name="T5" fmla="*/ 1 h 52"/>
                <a:gd name="T6" fmla="*/ 0 w 2"/>
                <a:gd name="T7" fmla="*/ 1 h 52"/>
                <a:gd name="T8" fmla="*/ 1 w 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2"/>
                <a:gd name="T17" fmla="*/ 2 w 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2">
                  <a:moveTo>
                    <a:pt x="2" y="0"/>
                  </a:moveTo>
                  <a:lnTo>
                    <a:pt x="2" y="51"/>
                  </a:lnTo>
                  <a:lnTo>
                    <a:pt x="0" y="5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0" name="Freeform 6575"/>
            <p:cNvSpPr>
              <a:spLocks/>
            </p:cNvSpPr>
            <p:nvPr/>
          </p:nvSpPr>
          <p:spPr bwMode="auto">
            <a:xfrm>
              <a:off x="534" y="1155"/>
              <a:ext cx="2" cy="26"/>
            </a:xfrm>
            <a:custGeom>
              <a:avLst/>
              <a:gdLst>
                <a:gd name="T0" fmla="*/ 1 w 4"/>
                <a:gd name="T1" fmla="*/ 0 h 52"/>
                <a:gd name="T2" fmla="*/ 1 w 4"/>
                <a:gd name="T3" fmla="*/ 1 h 52"/>
                <a:gd name="T4" fmla="*/ 0 w 4"/>
                <a:gd name="T5" fmla="*/ 1 h 52"/>
                <a:gd name="T6" fmla="*/ 0 w 4"/>
                <a:gd name="T7" fmla="*/ 1 h 52"/>
                <a:gd name="T8" fmla="*/ 1 w 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0"/>
                  </a:moveTo>
                  <a:lnTo>
                    <a:pt x="4" y="50"/>
                  </a:lnTo>
                  <a:lnTo>
                    <a:pt x="0" y="52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1" name="Freeform 6576"/>
            <p:cNvSpPr>
              <a:spLocks/>
            </p:cNvSpPr>
            <p:nvPr/>
          </p:nvSpPr>
          <p:spPr bwMode="auto">
            <a:xfrm>
              <a:off x="546" y="1149"/>
              <a:ext cx="1" cy="26"/>
            </a:xfrm>
            <a:custGeom>
              <a:avLst/>
              <a:gdLst>
                <a:gd name="T0" fmla="*/ 1 w 2"/>
                <a:gd name="T1" fmla="*/ 0 h 52"/>
                <a:gd name="T2" fmla="*/ 1 w 2"/>
                <a:gd name="T3" fmla="*/ 1 h 52"/>
                <a:gd name="T4" fmla="*/ 0 w 2"/>
                <a:gd name="T5" fmla="*/ 1 h 52"/>
                <a:gd name="T6" fmla="*/ 0 w 2"/>
                <a:gd name="T7" fmla="*/ 1 h 52"/>
                <a:gd name="T8" fmla="*/ 1 w 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2"/>
                <a:gd name="T17" fmla="*/ 2 w 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2">
                  <a:moveTo>
                    <a:pt x="2" y="0"/>
                  </a:moveTo>
                  <a:lnTo>
                    <a:pt x="2" y="50"/>
                  </a:lnTo>
                  <a:lnTo>
                    <a:pt x="0" y="5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2" name="Freeform 6577"/>
            <p:cNvSpPr>
              <a:spLocks/>
            </p:cNvSpPr>
            <p:nvPr/>
          </p:nvSpPr>
          <p:spPr bwMode="auto">
            <a:xfrm>
              <a:off x="487" y="1181"/>
              <a:ext cx="2" cy="27"/>
            </a:xfrm>
            <a:custGeom>
              <a:avLst/>
              <a:gdLst>
                <a:gd name="T0" fmla="*/ 0 w 4"/>
                <a:gd name="T1" fmla="*/ 1 h 54"/>
                <a:gd name="T2" fmla="*/ 1 w 4"/>
                <a:gd name="T3" fmla="*/ 1 h 54"/>
                <a:gd name="T4" fmla="*/ 1 w 4"/>
                <a:gd name="T5" fmla="*/ 1 h 54"/>
                <a:gd name="T6" fmla="*/ 0 w 4"/>
                <a:gd name="T7" fmla="*/ 0 h 54"/>
                <a:gd name="T8" fmla="*/ 0 w 4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4"/>
                <a:gd name="T17" fmla="*/ 4 w 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4">
                  <a:moveTo>
                    <a:pt x="0" y="52"/>
                  </a:moveTo>
                  <a:lnTo>
                    <a:pt x="4" y="5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3" name="Freeform 6578"/>
            <p:cNvSpPr>
              <a:spLocks/>
            </p:cNvSpPr>
            <p:nvPr/>
          </p:nvSpPr>
          <p:spPr bwMode="auto">
            <a:xfrm>
              <a:off x="471" y="1172"/>
              <a:ext cx="2" cy="26"/>
            </a:xfrm>
            <a:custGeom>
              <a:avLst/>
              <a:gdLst>
                <a:gd name="T0" fmla="*/ 0 w 4"/>
                <a:gd name="T1" fmla="*/ 1 h 52"/>
                <a:gd name="T2" fmla="*/ 1 w 4"/>
                <a:gd name="T3" fmla="*/ 1 h 52"/>
                <a:gd name="T4" fmla="*/ 1 w 4"/>
                <a:gd name="T5" fmla="*/ 1 h 52"/>
                <a:gd name="T6" fmla="*/ 0 w 4"/>
                <a:gd name="T7" fmla="*/ 0 h 52"/>
                <a:gd name="T8" fmla="*/ 0 w 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0" y="50"/>
                  </a:moveTo>
                  <a:lnTo>
                    <a:pt x="4" y="5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4" name="Freeform 6579"/>
            <p:cNvSpPr>
              <a:spLocks/>
            </p:cNvSpPr>
            <p:nvPr/>
          </p:nvSpPr>
          <p:spPr bwMode="auto">
            <a:xfrm>
              <a:off x="476" y="1167"/>
              <a:ext cx="14" cy="13"/>
            </a:xfrm>
            <a:custGeom>
              <a:avLst/>
              <a:gdLst>
                <a:gd name="T0" fmla="*/ 0 w 29"/>
                <a:gd name="T1" fmla="*/ 0 h 25"/>
                <a:gd name="T2" fmla="*/ 0 w 29"/>
                <a:gd name="T3" fmla="*/ 1 h 25"/>
                <a:gd name="T4" fmla="*/ 0 w 29"/>
                <a:gd name="T5" fmla="*/ 1 h 25"/>
                <a:gd name="T6" fmla="*/ 0 w 2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29" y="0"/>
                  </a:moveTo>
                  <a:lnTo>
                    <a:pt x="0" y="9"/>
                  </a:lnTo>
                  <a:lnTo>
                    <a:pt x="29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5" name="Freeform 6580"/>
            <p:cNvSpPr>
              <a:spLocks/>
            </p:cNvSpPr>
            <p:nvPr/>
          </p:nvSpPr>
          <p:spPr bwMode="auto">
            <a:xfrm>
              <a:off x="490" y="1167"/>
              <a:ext cx="15" cy="13"/>
            </a:xfrm>
            <a:custGeom>
              <a:avLst/>
              <a:gdLst>
                <a:gd name="T0" fmla="*/ 0 w 30"/>
                <a:gd name="T1" fmla="*/ 0 h 25"/>
                <a:gd name="T2" fmla="*/ 1 w 30"/>
                <a:gd name="T3" fmla="*/ 1 h 25"/>
                <a:gd name="T4" fmla="*/ 0 w 30"/>
                <a:gd name="T5" fmla="*/ 1 h 25"/>
                <a:gd name="T6" fmla="*/ 0 w 3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0"/>
                  </a:moveTo>
                  <a:lnTo>
                    <a:pt x="30" y="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6" name="Freeform 6581"/>
            <p:cNvSpPr>
              <a:spLocks/>
            </p:cNvSpPr>
            <p:nvPr/>
          </p:nvSpPr>
          <p:spPr bwMode="auto">
            <a:xfrm>
              <a:off x="476" y="1163"/>
              <a:ext cx="15" cy="9"/>
            </a:xfrm>
            <a:custGeom>
              <a:avLst/>
              <a:gdLst>
                <a:gd name="T0" fmla="*/ 0 w 31"/>
                <a:gd name="T1" fmla="*/ 1 h 18"/>
                <a:gd name="T2" fmla="*/ 0 w 31"/>
                <a:gd name="T3" fmla="*/ 1 h 18"/>
                <a:gd name="T4" fmla="*/ 0 w 31"/>
                <a:gd name="T5" fmla="*/ 0 h 18"/>
                <a:gd name="T6" fmla="*/ 0 w 31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8"/>
                <a:gd name="T14" fmla="*/ 31 w 3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8">
                  <a:moveTo>
                    <a:pt x="29" y="9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7" name="Freeform 6582"/>
            <p:cNvSpPr>
              <a:spLocks/>
            </p:cNvSpPr>
            <p:nvPr/>
          </p:nvSpPr>
          <p:spPr bwMode="auto">
            <a:xfrm>
              <a:off x="490" y="1163"/>
              <a:ext cx="15" cy="8"/>
            </a:xfrm>
            <a:custGeom>
              <a:avLst/>
              <a:gdLst>
                <a:gd name="T0" fmla="*/ 0 w 30"/>
                <a:gd name="T1" fmla="*/ 1 h 16"/>
                <a:gd name="T2" fmla="*/ 1 w 30"/>
                <a:gd name="T3" fmla="*/ 0 h 16"/>
                <a:gd name="T4" fmla="*/ 1 w 30"/>
                <a:gd name="T5" fmla="*/ 1 h 16"/>
                <a:gd name="T6" fmla="*/ 0 w 30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6"/>
                <a:gd name="T14" fmla="*/ 30 w 30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6">
                  <a:moveTo>
                    <a:pt x="0" y="9"/>
                  </a:moveTo>
                  <a:lnTo>
                    <a:pt x="2" y="0"/>
                  </a:lnTo>
                  <a:lnTo>
                    <a:pt x="3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8" name="Freeform 6583"/>
            <p:cNvSpPr>
              <a:spLocks/>
            </p:cNvSpPr>
            <p:nvPr/>
          </p:nvSpPr>
          <p:spPr bwMode="auto">
            <a:xfrm>
              <a:off x="524" y="1139"/>
              <a:ext cx="15" cy="13"/>
            </a:xfrm>
            <a:custGeom>
              <a:avLst/>
              <a:gdLst>
                <a:gd name="T0" fmla="*/ 0 w 31"/>
                <a:gd name="T1" fmla="*/ 0 h 25"/>
                <a:gd name="T2" fmla="*/ 0 w 31"/>
                <a:gd name="T3" fmla="*/ 1 h 25"/>
                <a:gd name="T4" fmla="*/ 0 w 31"/>
                <a:gd name="T5" fmla="*/ 1 h 25"/>
                <a:gd name="T6" fmla="*/ 0 w 3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31" y="0"/>
                  </a:moveTo>
                  <a:lnTo>
                    <a:pt x="0" y="9"/>
                  </a:lnTo>
                  <a:lnTo>
                    <a:pt x="29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9" name="Freeform 6584"/>
            <p:cNvSpPr>
              <a:spLocks/>
            </p:cNvSpPr>
            <p:nvPr/>
          </p:nvSpPr>
          <p:spPr bwMode="auto">
            <a:xfrm>
              <a:off x="539" y="1139"/>
              <a:ext cx="16" cy="13"/>
            </a:xfrm>
            <a:custGeom>
              <a:avLst/>
              <a:gdLst>
                <a:gd name="T0" fmla="*/ 1 w 32"/>
                <a:gd name="T1" fmla="*/ 0 h 25"/>
                <a:gd name="T2" fmla="*/ 1 w 32"/>
                <a:gd name="T3" fmla="*/ 1 h 25"/>
                <a:gd name="T4" fmla="*/ 0 w 32"/>
                <a:gd name="T5" fmla="*/ 1 h 25"/>
                <a:gd name="T6" fmla="*/ 1 w 3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2" y="0"/>
                  </a:moveTo>
                  <a:lnTo>
                    <a:pt x="32" y="7"/>
                  </a:lnTo>
                  <a:lnTo>
                    <a:pt x="0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0" name="Freeform 6585"/>
            <p:cNvSpPr>
              <a:spLocks/>
            </p:cNvSpPr>
            <p:nvPr/>
          </p:nvSpPr>
          <p:spPr bwMode="auto">
            <a:xfrm>
              <a:off x="524" y="1134"/>
              <a:ext cx="15" cy="10"/>
            </a:xfrm>
            <a:custGeom>
              <a:avLst/>
              <a:gdLst>
                <a:gd name="T0" fmla="*/ 0 w 31"/>
                <a:gd name="T1" fmla="*/ 1 h 20"/>
                <a:gd name="T2" fmla="*/ 0 w 31"/>
                <a:gd name="T3" fmla="*/ 1 h 20"/>
                <a:gd name="T4" fmla="*/ 0 w 31"/>
                <a:gd name="T5" fmla="*/ 0 h 20"/>
                <a:gd name="T6" fmla="*/ 0 w 31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31" y="11"/>
                  </a:moveTo>
                  <a:lnTo>
                    <a:pt x="0" y="20"/>
                  </a:lnTo>
                  <a:lnTo>
                    <a:pt x="31" y="0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1" name="Freeform 6586"/>
            <p:cNvSpPr>
              <a:spLocks/>
            </p:cNvSpPr>
            <p:nvPr/>
          </p:nvSpPr>
          <p:spPr bwMode="auto">
            <a:xfrm>
              <a:off x="539" y="1134"/>
              <a:ext cx="16" cy="9"/>
            </a:xfrm>
            <a:custGeom>
              <a:avLst/>
              <a:gdLst>
                <a:gd name="T0" fmla="*/ 0 w 30"/>
                <a:gd name="T1" fmla="*/ 1 h 18"/>
                <a:gd name="T2" fmla="*/ 0 w 30"/>
                <a:gd name="T3" fmla="*/ 0 h 18"/>
                <a:gd name="T4" fmla="*/ 1 w 30"/>
                <a:gd name="T5" fmla="*/ 1 h 18"/>
                <a:gd name="T6" fmla="*/ 0 w 30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8"/>
                <a:gd name="T14" fmla="*/ 30 w 3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8">
                  <a:moveTo>
                    <a:pt x="0" y="11"/>
                  </a:moveTo>
                  <a:lnTo>
                    <a:pt x="0" y="0"/>
                  </a:lnTo>
                  <a:lnTo>
                    <a:pt x="30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2" name="Freeform 6587"/>
            <p:cNvSpPr>
              <a:spLocks/>
            </p:cNvSpPr>
            <p:nvPr/>
          </p:nvSpPr>
          <p:spPr bwMode="auto">
            <a:xfrm>
              <a:off x="500" y="1153"/>
              <a:ext cx="15" cy="12"/>
            </a:xfrm>
            <a:custGeom>
              <a:avLst/>
              <a:gdLst>
                <a:gd name="T0" fmla="*/ 1 w 30"/>
                <a:gd name="T1" fmla="*/ 0 h 25"/>
                <a:gd name="T2" fmla="*/ 0 w 30"/>
                <a:gd name="T3" fmla="*/ 0 h 25"/>
                <a:gd name="T4" fmla="*/ 1 w 30"/>
                <a:gd name="T5" fmla="*/ 0 h 25"/>
                <a:gd name="T6" fmla="*/ 1 w 3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30" y="0"/>
                  </a:moveTo>
                  <a:lnTo>
                    <a:pt x="0" y="9"/>
                  </a:lnTo>
                  <a:lnTo>
                    <a:pt x="3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3" name="Freeform 6588"/>
            <p:cNvSpPr>
              <a:spLocks/>
            </p:cNvSpPr>
            <p:nvPr/>
          </p:nvSpPr>
          <p:spPr bwMode="auto">
            <a:xfrm>
              <a:off x="515" y="1153"/>
              <a:ext cx="15" cy="12"/>
            </a:xfrm>
            <a:custGeom>
              <a:avLst/>
              <a:gdLst>
                <a:gd name="T0" fmla="*/ 0 w 31"/>
                <a:gd name="T1" fmla="*/ 0 h 25"/>
                <a:gd name="T2" fmla="*/ 0 w 31"/>
                <a:gd name="T3" fmla="*/ 0 h 25"/>
                <a:gd name="T4" fmla="*/ 0 w 31"/>
                <a:gd name="T5" fmla="*/ 0 h 25"/>
                <a:gd name="T6" fmla="*/ 0 w 3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0"/>
                  </a:moveTo>
                  <a:lnTo>
                    <a:pt x="31" y="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4" name="Freeform 6589"/>
            <p:cNvSpPr>
              <a:spLocks/>
            </p:cNvSpPr>
            <p:nvPr/>
          </p:nvSpPr>
          <p:spPr bwMode="auto">
            <a:xfrm>
              <a:off x="500" y="1148"/>
              <a:ext cx="16" cy="9"/>
            </a:xfrm>
            <a:custGeom>
              <a:avLst/>
              <a:gdLst>
                <a:gd name="T0" fmla="*/ 1 w 32"/>
                <a:gd name="T1" fmla="*/ 1 h 18"/>
                <a:gd name="T2" fmla="*/ 0 w 32"/>
                <a:gd name="T3" fmla="*/ 1 h 18"/>
                <a:gd name="T4" fmla="*/ 1 w 32"/>
                <a:gd name="T5" fmla="*/ 0 h 18"/>
                <a:gd name="T6" fmla="*/ 1 w 32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8"/>
                <a:gd name="T14" fmla="*/ 32 w 3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8">
                  <a:moveTo>
                    <a:pt x="30" y="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5" name="Freeform 6590"/>
            <p:cNvSpPr>
              <a:spLocks/>
            </p:cNvSpPr>
            <p:nvPr/>
          </p:nvSpPr>
          <p:spPr bwMode="auto">
            <a:xfrm>
              <a:off x="515" y="1148"/>
              <a:ext cx="15" cy="8"/>
            </a:xfrm>
            <a:custGeom>
              <a:avLst/>
              <a:gdLst>
                <a:gd name="T0" fmla="*/ 0 w 31"/>
                <a:gd name="T1" fmla="*/ 1 h 16"/>
                <a:gd name="T2" fmla="*/ 0 w 31"/>
                <a:gd name="T3" fmla="*/ 0 h 16"/>
                <a:gd name="T4" fmla="*/ 0 w 31"/>
                <a:gd name="T5" fmla="*/ 1 h 16"/>
                <a:gd name="T6" fmla="*/ 0 w 3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6"/>
                <a:gd name="T14" fmla="*/ 31 w 3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6">
                  <a:moveTo>
                    <a:pt x="0" y="9"/>
                  </a:moveTo>
                  <a:lnTo>
                    <a:pt x="2" y="0"/>
                  </a:lnTo>
                  <a:lnTo>
                    <a:pt x="31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6" name="Freeform 6591"/>
            <p:cNvSpPr>
              <a:spLocks/>
            </p:cNvSpPr>
            <p:nvPr/>
          </p:nvSpPr>
          <p:spPr bwMode="auto">
            <a:xfrm>
              <a:off x="476" y="1199"/>
              <a:ext cx="2" cy="6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0 h 13"/>
                <a:gd name="T4" fmla="*/ 0 w 5"/>
                <a:gd name="T5" fmla="*/ 0 h 13"/>
                <a:gd name="T6" fmla="*/ 0 w 5"/>
                <a:gd name="T7" fmla="*/ 0 h 13"/>
                <a:gd name="T8" fmla="*/ 0 w 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3"/>
                <a:gd name="T17" fmla="*/ 5 w 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3">
                  <a:moveTo>
                    <a:pt x="0" y="9"/>
                  </a:moveTo>
                  <a:lnTo>
                    <a:pt x="5" y="13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7" name="Freeform 6592"/>
            <p:cNvSpPr>
              <a:spLocks/>
            </p:cNvSpPr>
            <p:nvPr/>
          </p:nvSpPr>
          <p:spPr bwMode="auto">
            <a:xfrm>
              <a:off x="476" y="1197"/>
              <a:ext cx="6" cy="3"/>
            </a:xfrm>
            <a:custGeom>
              <a:avLst/>
              <a:gdLst>
                <a:gd name="T0" fmla="*/ 0 w 13"/>
                <a:gd name="T1" fmla="*/ 0 h 8"/>
                <a:gd name="T2" fmla="*/ 0 w 13"/>
                <a:gd name="T3" fmla="*/ 0 h 8"/>
                <a:gd name="T4" fmla="*/ 0 w 13"/>
                <a:gd name="T5" fmla="*/ 0 h 8"/>
                <a:gd name="T6" fmla="*/ 0 w 13"/>
                <a:gd name="T7" fmla="*/ 0 h 8"/>
                <a:gd name="T8" fmla="*/ 0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7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8" name="Freeform 6593"/>
            <p:cNvSpPr>
              <a:spLocks/>
            </p:cNvSpPr>
            <p:nvPr/>
          </p:nvSpPr>
          <p:spPr bwMode="auto">
            <a:xfrm>
              <a:off x="478" y="119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0 w 8"/>
                <a:gd name="T5" fmla="*/ 0 h 13"/>
                <a:gd name="T6" fmla="*/ 1 w 8"/>
                <a:gd name="T7" fmla="*/ 0 h 13"/>
                <a:gd name="T8" fmla="*/ 1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8" y="9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9" name="Freeform 6594"/>
            <p:cNvSpPr>
              <a:spLocks/>
            </p:cNvSpPr>
            <p:nvPr/>
          </p:nvSpPr>
          <p:spPr bwMode="auto">
            <a:xfrm>
              <a:off x="545" y="1147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0 h 4"/>
                <a:gd name="T4" fmla="*/ 0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0" name="Freeform 6595"/>
            <p:cNvSpPr>
              <a:spLocks/>
            </p:cNvSpPr>
            <p:nvPr/>
          </p:nvSpPr>
          <p:spPr bwMode="auto">
            <a:xfrm>
              <a:off x="543" y="1195"/>
              <a:ext cx="19" cy="17"/>
            </a:xfrm>
            <a:custGeom>
              <a:avLst/>
              <a:gdLst>
                <a:gd name="T0" fmla="*/ 0 w 38"/>
                <a:gd name="T1" fmla="*/ 1 h 34"/>
                <a:gd name="T2" fmla="*/ 1 w 38"/>
                <a:gd name="T3" fmla="*/ 0 h 34"/>
                <a:gd name="T4" fmla="*/ 1 w 38"/>
                <a:gd name="T5" fmla="*/ 1 h 34"/>
                <a:gd name="T6" fmla="*/ 1 w 38"/>
                <a:gd name="T7" fmla="*/ 1 h 34"/>
                <a:gd name="T8" fmla="*/ 0 w 38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0" y="21"/>
                  </a:moveTo>
                  <a:lnTo>
                    <a:pt x="38" y="0"/>
                  </a:lnTo>
                  <a:lnTo>
                    <a:pt x="20" y="23"/>
                  </a:lnTo>
                  <a:lnTo>
                    <a:pt x="2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1" name="Freeform 6596"/>
            <p:cNvSpPr>
              <a:spLocks/>
            </p:cNvSpPr>
            <p:nvPr/>
          </p:nvSpPr>
          <p:spPr bwMode="auto">
            <a:xfrm>
              <a:off x="528" y="1197"/>
              <a:ext cx="16" cy="15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1"/>
                <a:gd name="T17" fmla="*/ 33 w 3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1">
                  <a:moveTo>
                    <a:pt x="0" y="0"/>
                  </a:moveTo>
                  <a:lnTo>
                    <a:pt x="31" y="18"/>
                  </a:lnTo>
                  <a:lnTo>
                    <a:pt x="33" y="31"/>
                  </a:lnTo>
                  <a:lnTo>
                    <a:pt x="1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2" name="Freeform 6597"/>
            <p:cNvSpPr>
              <a:spLocks/>
            </p:cNvSpPr>
            <p:nvPr/>
          </p:nvSpPr>
          <p:spPr bwMode="auto">
            <a:xfrm>
              <a:off x="528" y="1158"/>
              <a:ext cx="15" cy="48"/>
            </a:xfrm>
            <a:custGeom>
              <a:avLst/>
              <a:gdLst>
                <a:gd name="T0" fmla="*/ 0 w 31"/>
                <a:gd name="T1" fmla="*/ 1 h 95"/>
                <a:gd name="T2" fmla="*/ 0 w 31"/>
                <a:gd name="T3" fmla="*/ 1 h 95"/>
                <a:gd name="T4" fmla="*/ 0 w 31"/>
                <a:gd name="T5" fmla="*/ 0 h 95"/>
                <a:gd name="T6" fmla="*/ 0 w 31"/>
                <a:gd name="T7" fmla="*/ 1 h 95"/>
                <a:gd name="T8" fmla="*/ 0 w 31"/>
                <a:gd name="T9" fmla="*/ 1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95"/>
                <a:gd name="T17" fmla="*/ 31 w 31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95">
                  <a:moveTo>
                    <a:pt x="31" y="95"/>
                  </a:moveTo>
                  <a:lnTo>
                    <a:pt x="31" y="18"/>
                  </a:lnTo>
                  <a:lnTo>
                    <a:pt x="0" y="0"/>
                  </a:lnTo>
                  <a:lnTo>
                    <a:pt x="0" y="77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3" name="Freeform 6598"/>
            <p:cNvSpPr>
              <a:spLocks/>
            </p:cNvSpPr>
            <p:nvPr/>
          </p:nvSpPr>
          <p:spPr bwMode="auto">
            <a:xfrm>
              <a:off x="528" y="1147"/>
              <a:ext cx="34" cy="20"/>
            </a:xfrm>
            <a:custGeom>
              <a:avLst/>
              <a:gdLst>
                <a:gd name="T0" fmla="*/ 0 w 69"/>
                <a:gd name="T1" fmla="*/ 1 h 40"/>
                <a:gd name="T2" fmla="*/ 0 w 69"/>
                <a:gd name="T3" fmla="*/ 0 h 40"/>
                <a:gd name="T4" fmla="*/ 0 w 69"/>
                <a:gd name="T5" fmla="*/ 1 h 40"/>
                <a:gd name="T6" fmla="*/ 0 w 69"/>
                <a:gd name="T7" fmla="*/ 1 h 40"/>
                <a:gd name="T8" fmla="*/ 0 w 69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0"/>
                <a:gd name="T17" fmla="*/ 69 w 6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0">
                  <a:moveTo>
                    <a:pt x="69" y="18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31" y="40"/>
                  </a:lnTo>
                  <a:lnTo>
                    <a:pt x="69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4" name="Freeform 6599"/>
            <p:cNvSpPr>
              <a:spLocks/>
            </p:cNvSpPr>
            <p:nvPr/>
          </p:nvSpPr>
          <p:spPr bwMode="auto">
            <a:xfrm>
              <a:off x="543" y="1156"/>
              <a:ext cx="19" cy="50"/>
            </a:xfrm>
            <a:custGeom>
              <a:avLst/>
              <a:gdLst>
                <a:gd name="T0" fmla="*/ 1 w 38"/>
                <a:gd name="T1" fmla="*/ 1 h 99"/>
                <a:gd name="T2" fmla="*/ 1 w 38"/>
                <a:gd name="T3" fmla="*/ 0 h 99"/>
                <a:gd name="T4" fmla="*/ 0 w 38"/>
                <a:gd name="T5" fmla="*/ 1 h 99"/>
                <a:gd name="T6" fmla="*/ 0 w 38"/>
                <a:gd name="T7" fmla="*/ 1 h 99"/>
                <a:gd name="T8" fmla="*/ 1 w 38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99"/>
                <a:gd name="T17" fmla="*/ 38 w 3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99">
                  <a:moveTo>
                    <a:pt x="38" y="78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0" y="99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5" name="Freeform 6600"/>
            <p:cNvSpPr>
              <a:spLocks/>
            </p:cNvSpPr>
            <p:nvPr/>
          </p:nvSpPr>
          <p:spPr bwMode="auto">
            <a:xfrm>
              <a:off x="541" y="1166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0 w 8"/>
                <a:gd name="T5" fmla="*/ 1 h 4"/>
                <a:gd name="T6" fmla="*/ 1 w 8"/>
                <a:gd name="T7" fmla="*/ 1 h 4"/>
                <a:gd name="T8" fmla="*/ 1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6" name="Freeform 6601"/>
            <p:cNvSpPr>
              <a:spLocks/>
            </p:cNvSpPr>
            <p:nvPr/>
          </p:nvSpPr>
          <p:spPr bwMode="auto">
            <a:xfrm>
              <a:off x="528" y="1158"/>
              <a:ext cx="1" cy="59"/>
            </a:xfrm>
            <a:custGeom>
              <a:avLst/>
              <a:gdLst>
                <a:gd name="T0" fmla="*/ 1 w 2"/>
                <a:gd name="T1" fmla="*/ 1 h 117"/>
                <a:gd name="T2" fmla="*/ 1 w 2"/>
                <a:gd name="T3" fmla="*/ 1 h 117"/>
                <a:gd name="T4" fmla="*/ 0 w 2"/>
                <a:gd name="T5" fmla="*/ 0 h 117"/>
                <a:gd name="T6" fmla="*/ 0 w 2"/>
                <a:gd name="T7" fmla="*/ 1 h 117"/>
                <a:gd name="T8" fmla="*/ 1 w 2"/>
                <a:gd name="T9" fmla="*/ 1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17"/>
                <a:gd name="T17" fmla="*/ 2 w 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17">
                  <a:moveTo>
                    <a:pt x="2" y="11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7" name="Freeform 6602"/>
            <p:cNvSpPr>
              <a:spLocks/>
            </p:cNvSpPr>
            <p:nvPr/>
          </p:nvSpPr>
          <p:spPr bwMode="auto">
            <a:xfrm>
              <a:off x="560" y="1157"/>
              <a:ext cx="2" cy="58"/>
            </a:xfrm>
            <a:custGeom>
              <a:avLst/>
              <a:gdLst>
                <a:gd name="T0" fmla="*/ 1 w 4"/>
                <a:gd name="T1" fmla="*/ 1 h 115"/>
                <a:gd name="T2" fmla="*/ 1 w 4"/>
                <a:gd name="T3" fmla="*/ 0 h 115"/>
                <a:gd name="T4" fmla="*/ 0 w 4"/>
                <a:gd name="T5" fmla="*/ 0 h 115"/>
                <a:gd name="T6" fmla="*/ 0 w 4"/>
                <a:gd name="T7" fmla="*/ 1 h 115"/>
                <a:gd name="T8" fmla="*/ 1 w 4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5"/>
                <a:gd name="T17" fmla="*/ 4 w 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5">
                  <a:moveTo>
                    <a:pt x="4" y="11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4" y="1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8" name="Freeform 6603"/>
            <p:cNvSpPr>
              <a:spLocks/>
            </p:cNvSpPr>
            <p:nvPr/>
          </p:nvSpPr>
          <p:spPr bwMode="auto">
            <a:xfrm>
              <a:off x="543" y="1167"/>
              <a:ext cx="2" cy="58"/>
            </a:xfrm>
            <a:custGeom>
              <a:avLst/>
              <a:gdLst>
                <a:gd name="T0" fmla="*/ 1 w 4"/>
                <a:gd name="T1" fmla="*/ 1 h 115"/>
                <a:gd name="T2" fmla="*/ 1 w 4"/>
                <a:gd name="T3" fmla="*/ 0 h 115"/>
                <a:gd name="T4" fmla="*/ 0 w 4"/>
                <a:gd name="T5" fmla="*/ 1 h 115"/>
                <a:gd name="T6" fmla="*/ 0 w 4"/>
                <a:gd name="T7" fmla="*/ 1 h 115"/>
                <a:gd name="T8" fmla="*/ 1 w 4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5"/>
                <a:gd name="T17" fmla="*/ 4 w 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5">
                  <a:moveTo>
                    <a:pt x="4" y="113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15"/>
                  </a:lnTo>
                  <a:lnTo>
                    <a:pt x="4" y="11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99" name="Freeform 6604"/>
            <p:cNvSpPr>
              <a:spLocks/>
            </p:cNvSpPr>
            <p:nvPr/>
          </p:nvSpPr>
          <p:spPr bwMode="auto">
            <a:xfrm>
              <a:off x="541" y="1167"/>
              <a:ext cx="2" cy="58"/>
            </a:xfrm>
            <a:custGeom>
              <a:avLst/>
              <a:gdLst>
                <a:gd name="T0" fmla="*/ 1 w 4"/>
                <a:gd name="T1" fmla="*/ 1 h 115"/>
                <a:gd name="T2" fmla="*/ 1 w 4"/>
                <a:gd name="T3" fmla="*/ 1 h 115"/>
                <a:gd name="T4" fmla="*/ 0 w 4"/>
                <a:gd name="T5" fmla="*/ 0 h 115"/>
                <a:gd name="T6" fmla="*/ 0 w 4"/>
                <a:gd name="T7" fmla="*/ 1 h 115"/>
                <a:gd name="T8" fmla="*/ 1 w 4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5"/>
                <a:gd name="T17" fmla="*/ 4 w 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5">
                  <a:moveTo>
                    <a:pt x="4" y="115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0" name="Freeform 6605"/>
            <p:cNvSpPr>
              <a:spLocks/>
            </p:cNvSpPr>
            <p:nvPr/>
          </p:nvSpPr>
          <p:spPr bwMode="auto">
            <a:xfrm>
              <a:off x="528" y="1157"/>
              <a:ext cx="2" cy="2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0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6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1" name="Freeform 6606"/>
            <p:cNvSpPr>
              <a:spLocks/>
            </p:cNvSpPr>
            <p:nvPr/>
          </p:nvSpPr>
          <p:spPr bwMode="auto">
            <a:xfrm>
              <a:off x="558" y="1156"/>
              <a:ext cx="4" cy="2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0 w 7"/>
                <a:gd name="T5" fmla="*/ 1 h 4"/>
                <a:gd name="T6" fmla="*/ 1 w 7"/>
                <a:gd name="T7" fmla="*/ 1 h 4"/>
                <a:gd name="T8" fmla="*/ 1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2" name="Rectangle 6607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3" name="Freeform 6608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4" name="Oval 6609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5" name="Rectangle 6610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6" name="Oval 6611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7" name="Oval 6612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8" name="Oval 6613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09" name="Rectangle 6614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0" name="Freeform 6615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1" name="Oval 6616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2" name="Rectangle 6617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3" name="Oval 6618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4" name="Oval 6619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5" name="Oval 6620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6" name="Rectangle 6621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" name="Freeform 6622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" name="Oval 6623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" name="Rectangle 6624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0" name="Oval 6625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1" name="Oval 6626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2" name="Oval 6627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3" name="Rectangle 6628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4" name="Freeform 6629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5" name="Oval 6630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6" name="Rectangle 6631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7" name="Oval 6632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8" name="Oval 6633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29" name="Oval 6634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0" name="Rectangle 6635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1" name="Freeform 6636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2" name="Oval 6637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3" name="Rectangle 6638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4" name="Oval 6639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5" name="Oval 6640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6" name="Oval 6641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7" name="Rectangle 6642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8" name="Freeform 6643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39" name="Oval 6644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0" name="Rectangle 6645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1" name="Oval 6646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2" name="Oval 6647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3" name="Oval 6648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4" name="Rectangle 6649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5" name="Freeform 6650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6" name="Oval 6651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7" name="Rectangle 6652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8" name="Oval 6653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49" name="Oval 6654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0" name="Oval 6655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1" name="Rectangle 6656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2" name="Freeform 6657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3" name="Oval 6658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4" name="Rectangle 6659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5" name="Oval 6660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6" name="Oval 6661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7" name="Oval 6662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8" name="Rectangle 6663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59" name="Freeform 6664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0" name="Oval 6665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1" name="Rectangle 6666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2" name="Oval 6667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3" name="Oval 6668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4" name="Oval 6669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5" name="Rectangle 6670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6" name="Freeform 6671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7" name="Oval 6672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8" name="Rectangle 6673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69" name="Oval 6674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0" name="Oval 6675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1" name="Oval 6676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2" name="Rectangle 6677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3" name="Freeform 6678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4" name="Oval 6679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5" name="Rectangle 6680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6" name="Oval 6681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7" name="Oval 6682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8" name="Oval 6683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79" name="Rectangle 6684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0" name="Freeform 6685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1" name="Oval 6686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2" name="Rectangle 6687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3" name="Oval 6688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4" name="Oval 6689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5" name="Oval 6690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6" name="Rectangle 6691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7" name="Freeform 6692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8" name="Oval 6693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89" name="Rectangle 6694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0" name="Oval 6695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1" name="Oval 6696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2" name="Oval 6697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3" name="Rectangle 6698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4" name="Freeform 6699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5" name="Oval 6700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6" name="Rectangle 6701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7" name="Oval 6702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8" name="Oval 6703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99" name="Oval 6704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0" name="Rectangle 6705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1" name="Freeform 6706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2" name="Oval 6707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3" name="Rectangle 6708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4" name="Oval 6709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5" name="Oval 6710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6" name="Oval 6711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7" name="Rectangle 6712"/>
            <p:cNvSpPr>
              <a:spLocks noChangeArrowheads="1"/>
            </p:cNvSpPr>
            <p:nvPr/>
          </p:nvSpPr>
          <p:spPr bwMode="auto">
            <a:xfrm>
              <a:off x="542" y="1149"/>
              <a:ext cx="6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8" name="Freeform 6713"/>
            <p:cNvSpPr>
              <a:spLocks/>
            </p:cNvSpPr>
            <p:nvPr/>
          </p:nvSpPr>
          <p:spPr bwMode="auto">
            <a:xfrm>
              <a:off x="516" y="1128"/>
              <a:ext cx="31" cy="23"/>
            </a:xfrm>
            <a:custGeom>
              <a:avLst/>
              <a:gdLst>
                <a:gd name="T0" fmla="*/ 1 w 61"/>
                <a:gd name="T1" fmla="*/ 1 h 45"/>
                <a:gd name="T2" fmla="*/ 1 w 61"/>
                <a:gd name="T3" fmla="*/ 1 h 45"/>
                <a:gd name="T4" fmla="*/ 1 w 61"/>
                <a:gd name="T5" fmla="*/ 0 h 45"/>
                <a:gd name="T6" fmla="*/ 0 w 61"/>
                <a:gd name="T7" fmla="*/ 1 h 45"/>
                <a:gd name="T8" fmla="*/ 1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09" name="Oval 6714"/>
            <p:cNvSpPr>
              <a:spLocks noChangeArrowheads="1"/>
            </p:cNvSpPr>
            <p:nvPr/>
          </p:nvSpPr>
          <p:spPr bwMode="auto">
            <a:xfrm>
              <a:off x="542" y="1146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0" name="Rectangle 6715"/>
            <p:cNvSpPr>
              <a:spLocks noChangeArrowheads="1"/>
            </p:cNvSpPr>
            <p:nvPr/>
          </p:nvSpPr>
          <p:spPr bwMode="auto">
            <a:xfrm>
              <a:off x="515" y="1130"/>
              <a:ext cx="6" cy="2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1" name="Oval 6716"/>
            <p:cNvSpPr>
              <a:spLocks noChangeArrowheads="1"/>
            </p:cNvSpPr>
            <p:nvPr/>
          </p:nvSpPr>
          <p:spPr bwMode="auto">
            <a:xfrm>
              <a:off x="515" y="1127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2" name="Oval 6717"/>
            <p:cNvSpPr>
              <a:spLocks noChangeArrowheads="1"/>
            </p:cNvSpPr>
            <p:nvPr/>
          </p:nvSpPr>
          <p:spPr bwMode="auto">
            <a:xfrm>
              <a:off x="515" y="1149"/>
              <a:ext cx="6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3" name="Oval 6718"/>
            <p:cNvSpPr>
              <a:spLocks noChangeArrowheads="1"/>
            </p:cNvSpPr>
            <p:nvPr/>
          </p:nvSpPr>
          <p:spPr bwMode="auto">
            <a:xfrm>
              <a:off x="542" y="1154"/>
              <a:ext cx="6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4" name="Freeform 6719"/>
            <p:cNvSpPr>
              <a:spLocks/>
            </p:cNvSpPr>
            <p:nvPr/>
          </p:nvSpPr>
          <p:spPr bwMode="auto">
            <a:xfrm>
              <a:off x="584" y="925"/>
              <a:ext cx="140" cy="56"/>
            </a:xfrm>
            <a:custGeom>
              <a:avLst/>
              <a:gdLst>
                <a:gd name="T0" fmla="*/ 2 w 279"/>
                <a:gd name="T1" fmla="*/ 1 h 111"/>
                <a:gd name="T2" fmla="*/ 3 w 279"/>
                <a:gd name="T3" fmla="*/ 1 h 111"/>
                <a:gd name="T4" fmla="*/ 1 w 279"/>
                <a:gd name="T5" fmla="*/ 0 h 111"/>
                <a:gd name="T6" fmla="*/ 0 w 279"/>
                <a:gd name="T7" fmla="*/ 1 h 111"/>
                <a:gd name="T8" fmla="*/ 2 w 279"/>
                <a:gd name="T9" fmla="*/ 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111"/>
                <a:gd name="T17" fmla="*/ 279 w 279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111">
                  <a:moveTo>
                    <a:pt x="176" y="111"/>
                  </a:moveTo>
                  <a:lnTo>
                    <a:pt x="279" y="108"/>
                  </a:lnTo>
                  <a:lnTo>
                    <a:pt x="95" y="0"/>
                  </a:lnTo>
                  <a:lnTo>
                    <a:pt x="0" y="11"/>
                  </a:lnTo>
                  <a:lnTo>
                    <a:pt x="176" y="111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5" name="Freeform 6720"/>
            <p:cNvSpPr>
              <a:spLocks/>
            </p:cNvSpPr>
            <p:nvPr/>
          </p:nvSpPr>
          <p:spPr bwMode="auto">
            <a:xfrm>
              <a:off x="537" y="930"/>
              <a:ext cx="136" cy="104"/>
            </a:xfrm>
            <a:custGeom>
              <a:avLst/>
              <a:gdLst>
                <a:gd name="T0" fmla="*/ 2 w 272"/>
                <a:gd name="T1" fmla="*/ 1 h 207"/>
                <a:gd name="T2" fmla="*/ 1 w 272"/>
                <a:gd name="T3" fmla="*/ 2 h 207"/>
                <a:gd name="T4" fmla="*/ 0 w 272"/>
                <a:gd name="T5" fmla="*/ 1 h 207"/>
                <a:gd name="T6" fmla="*/ 1 w 272"/>
                <a:gd name="T7" fmla="*/ 0 h 207"/>
                <a:gd name="T8" fmla="*/ 2 w 272"/>
                <a:gd name="T9" fmla="*/ 1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07"/>
                <a:gd name="T17" fmla="*/ 272 w 272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07">
                  <a:moveTo>
                    <a:pt x="272" y="100"/>
                  </a:moveTo>
                  <a:lnTo>
                    <a:pt x="186" y="207"/>
                  </a:lnTo>
                  <a:lnTo>
                    <a:pt x="0" y="100"/>
                  </a:lnTo>
                  <a:lnTo>
                    <a:pt x="96" y="0"/>
                  </a:lnTo>
                  <a:lnTo>
                    <a:pt x="272" y="10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6" name="Freeform 6721"/>
            <p:cNvSpPr>
              <a:spLocks/>
            </p:cNvSpPr>
            <p:nvPr/>
          </p:nvSpPr>
          <p:spPr bwMode="auto">
            <a:xfrm>
              <a:off x="611" y="1034"/>
              <a:ext cx="6" cy="13"/>
            </a:xfrm>
            <a:custGeom>
              <a:avLst/>
              <a:gdLst>
                <a:gd name="T0" fmla="*/ 1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1 w 11"/>
                <a:gd name="T7" fmla="*/ 0 h 27"/>
                <a:gd name="T8" fmla="*/ 1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7" name="Freeform 6722"/>
            <p:cNvSpPr>
              <a:spLocks/>
            </p:cNvSpPr>
            <p:nvPr/>
          </p:nvSpPr>
          <p:spPr bwMode="auto">
            <a:xfrm>
              <a:off x="610" y="1033"/>
              <a:ext cx="1" cy="12"/>
            </a:xfrm>
            <a:custGeom>
              <a:avLst/>
              <a:gdLst>
                <a:gd name="T0" fmla="*/ 0 w 4"/>
                <a:gd name="T1" fmla="*/ 1 h 23"/>
                <a:gd name="T2" fmla="*/ 0 w 4"/>
                <a:gd name="T3" fmla="*/ 1 h 23"/>
                <a:gd name="T4" fmla="*/ 0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8" name="Freeform 6723"/>
            <p:cNvSpPr>
              <a:spLocks/>
            </p:cNvSpPr>
            <p:nvPr/>
          </p:nvSpPr>
          <p:spPr bwMode="auto">
            <a:xfrm>
              <a:off x="610" y="1044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" name="Freeform 6724"/>
            <p:cNvSpPr>
              <a:spLocks/>
            </p:cNvSpPr>
            <p:nvPr/>
          </p:nvSpPr>
          <p:spPr bwMode="auto">
            <a:xfrm>
              <a:off x="611" y="1039"/>
              <a:ext cx="6" cy="4"/>
            </a:xfrm>
            <a:custGeom>
              <a:avLst/>
              <a:gdLst>
                <a:gd name="T0" fmla="*/ 1 w 11"/>
                <a:gd name="T1" fmla="*/ 1 h 8"/>
                <a:gd name="T2" fmla="*/ 0 w 11"/>
                <a:gd name="T3" fmla="*/ 0 h 8"/>
                <a:gd name="T4" fmla="*/ 1 w 11"/>
                <a:gd name="T5" fmla="*/ 1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8"/>
                  </a:move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" name="Freeform 6725"/>
            <p:cNvSpPr>
              <a:spLocks/>
            </p:cNvSpPr>
            <p:nvPr/>
          </p:nvSpPr>
          <p:spPr bwMode="auto">
            <a:xfrm>
              <a:off x="614" y="1036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" name="Freeform 6726"/>
            <p:cNvSpPr>
              <a:spLocks/>
            </p:cNvSpPr>
            <p:nvPr/>
          </p:nvSpPr>
          <p:spPr bwMode="auto">
            <a:xfrm>
              <a:off x="599" y="1027"/>
              <a:ext cx="5" cy="13"/>
            </a:xfrm>
            <a:custGeom>
              <a:avLst/>
              <a:gdLst>
                <a:gd name="T0" fmla="*/ 1 w 10"/>
                <a:gd name="T1" fmla="*/ 0 h 27"/>
                <a:gd name="T2" fmla="*/ 0 w 10"/>
                <a:gd name="T3" fmla="*/ 0 h 27"/>
                <a:gd name="T4" fmla="*/ 0 w 10"/>
                <a:gd name="T5" fmla="*/ 0 h 27"/>
                <a:gd name="T6" fmla="*/ 1 w 10"/>
                <a:gd name="T7" fmla="*/ 0 h 27"/>
                <a:gd name="T8" fmla="*/ 1 w 1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7"/>
                <a:gd name="T17" fmla="*/ 10 w 1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7">
                  <a:moveTo>
                    <a:pt x="10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2" name="Freeform 6727"/>
            <p:cNvSpPr>
              <a:spLocks/>
            </p:cNvSpPr>
            <p:nvPr/>
          </p:nvSpPr>
          <p:spPr bwMode="auto">
            <a:xfrm>
              <a:off x="597" y="1026"/>
              <a:ext cx="2" cy="11"/>
            </a:xfrm>
            <a:custGeom>
              <a:avLst/>
              <a:gdLst>
                <a:gd name="T0" fmla="*/ 0 w 4"/>
                <a:gd name="T1" fmla="*/ 0 h 24"/>
                <a:gd name="T2" fmla="*/ 1 w 4"/>
                <a:gd name="T3" fmla="*/ 0 h 24"/>
                <a:gd name="T4" fmla="*/ 1 w 4"/>
                <a:gd name="T5" fmla="*/ 0 h 24"/>
                <a:gd name="T6" fmla="*/ 0 w 4"/>
                <a:gd name="T7" fmla="*/ 0 h 24"/>
                <a:gd name="T8" fmla="*/ 0 w 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3" name="Freeform 6728"/>
            <p:cNvSpPr>
              <a:spLocks/>
            </p:cNvSpPr>
            <p:nvPr/>
          </p:nvSpPr>
          <p:spPr bwMode="auto">
            <a:xfrm>
              <a:off x="597" y="1036"/>
              <a:ext cx="7" cy="6"/>
            </a:xfrm>
            <a:custGeom>
              <a:avLst/>
              <a:gdLst>
                <a:gd name="T0" fmla="*/ 0 w 14"/>
                <a:gd name="T1" fmla="*/ 1 h 11"/>
                <a:gd name="T2" fmla="*/ 1 w 14"/>
                <a:gd name="T3" fmla="*/ 0 h 11"/>
                <a:gd name="T4" fmla="*/ 1 w 14"/>
                <a:gd name="T5" fmla="*/ 1 h 11"/>
                <a:gd name="T6" fmla="*/ 1 w 14"/>
                <a:gd name="T7" fmla="*/ 1 h 11"/>
                <a:gd name="T8" fmla="*/ 0 w 1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4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4" name="Freeform 6729"/>
            <p:cNvSpPr>
              <a:spLocks/>
            </p:cNvSpPr>
            <p:nvPr/>
          </p:nvSpPr>
          <p:spPr bwMode="auto">
            <a:xfrm>
              <a:off x="599" y="1031"/>
              <a:ext cx="5" cy="5"/>
            </a:xfrm>
            <a:custGeom>
              <a:avLst/>
              <a:gdLst>
                <a:gd name="T0" fmla="*/ 1 w 10"/>
                <a:gd name="T1" fmla="*/ 1 h 9"/>
                <a:gd name="T2" fmla="*/ 0 w 10"/>
                <a:gd name="T3" fmla="*/ 1 h 9"/>
                <a:gd name="T4" fmla="*/ 0 w 10"/>
                <a:gd name="T5" fmla="*/ 0 h 9"/>
                <a:gd name="T6" fmla="*/ 1 w 10"/>
                <a:gd name="T7" fmla="*/ 1 h 9"/>
                <a:gd name="T8" fmla="*/ 1 w 10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5" name="Freeform 6730"/>
            <p:cNvSpPr>
              <a:spLocks/>
            </p:cNvSpPr>
            <p:nvPr/>
          </p:nvSpPr>
          <p:spPr bwMode="auto">
            <a:xfrm>
              <a:off x="586" y="1019"/>
              <a:ext cx="6" cy="14"/>
            </a:xfrm>
            <a:custGeom>
              <a:avLst/>
              <a:gdLst>
                <a:gd name="T0" fmla="*/ 1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1 w 11"/>
                <a:gd name="T7" fmla="*/ 1 h 27"/>
                <a:gd name="T8" fmla="*/ 1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6" name="Freeform 6731"/>
            <p:cNvSpPr>
              <a:spLocks/>
            </p:cNvSpPr>
            <p:nvPr/>
          </p:nvSpPr>
          <p:spPr bwMode="auto">
            <a:xfrm>
              <a:off x="584" y="1018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7" name="Freeform 6732"/>
            <p:cNvSpPr>
              <a:spLocks/>
            </p:cNvSpPr>
            <p:nvPr/>
          </p:nvSpPr>
          <p:spPr bwMode="auto">
            <a:xfrm>
              <a:off x="584" y="1029"/>
              <a:ext cx="8" cy="6"/>
            </a:xfrm>
            <a:custGeom>
              <a:avLst/>
              <a:gdLst>
                <a:gd name="T0" fmla="*/ 0 w 14"/>
                <a:gd name="T1" fmla="*/ 1 h 10"/>
                <a:gd name="T2" fmla="*/ 1 w 14"/>
                <a:gd name="T3" fmla="*/ 0 h 10"/>
                <a:gd name="T4" fmla="*/ 1 w 14"/>
                <a:gd name="T5" fmla="*/ 1 h 10"/>
                <a:gd name="T6" fmla="*/ 1 w 14"/>
                <a:gd name="T7" fmla="*/ 1 h 10"/>
                <a:gd name="T8" fmla="*/ 0 w 14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8" name="Freeform 6733"/>
            <p:cNvSpPr>
              <a:spLocks/>
            </p:cNvSpPr>
            <p:nvPr/>
          </p:nvSpPr>
          <p:spPr bwMode="auto">
            <a:xfrm>
              <a:off x="586" y="1024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9" name="Freeform 6734"/>
            <p:cNvSpPr>
              <a:spLocks/>
            </p:cNvSpPr>
            <p:nvPr/>
          </p:nvSpPr>
          <p:spPr bwMode="auto">
            <a:xfrm>
              <a:off x="574" y="1012"/>
              <a:ext cx="5" cy="14"/>
            </a:xfrm>
            <a:custGeom>
              <a:avLst/>
              <a:gdLst>
                <a:gd name="T0" fmla="*/ 0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0 w 11"/>
                <a:gd name="T7" fmla="*/ 1 h 27"/>
                <a:gd name="T8" fmla="*/ 0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0" name="Freeform 6735"/>
            <p:cNvSpPr>
              <a:spLocks/>
            </p:cNvSpPr>
            <p:nvPr/>
          </p:nvSpPr>
          <p:spPr bwMode="auto">
            <a:xfrm>
              <a:off x="572" y="1011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1" name="Freeform 6736"/>
            <p:cNvSpPr>
              <a:spLocks/>
            </p:cNvSpPr>
            <p:nvPr/>
          </p:nvSpPr>
          <p:spPr bwMode="auto">
            <a:xfrm>
              <a:off x="572" y="1022"/>
              <a:ext cx="7" cy="5"/>
            </a:xfrm>
            <a:custGeom>
              <a:avLst/>
              <a:gdLst>
                <a:gd name="T0" fmla="*/ 0 w 14"/>
                <a:gd name="T1" fmla="*/ 0 h 11"/>
                <a:gd name="T2" fmla="*/ 1 w 14"/>
                <a:gd name="T3" fmla="*/ 0 h 11"/>
                <a:gd name="T4" fmla="*/ 1 w 14"/>
                <a:gd name="T5" fmla="*/ 0 h 11"/>
                <a:gd name="T6" fmla="*/ 1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2" name="Freeform 6737"/>
            <p:cNvSpPr>
              <a:spLocks/>
            </p:cNvSpPr>
            <p:nvPr/>
          </p:nvSpPr>
          <p:spPr bwMode="auto">
            <a:xfrm>
              <a:off x="574" y="1017"/>
              <a:ext cx="5" cy="4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w 11"/>
                <a:gd name="T7" fmla="*/ 0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3" name="Freeform 6738"/>
            <p:cNvSpPr>
              <a:spLocks/>
            </p:cNvSpPr>
            <p:nvPr/>
          </p:nvSpPr>
          <p:spPr bwMode="auto">
            <a:xfrm>
              <a:off x="561" y="1005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4" name="Freeform 6739"/>
            <p:cNvSpPr>
              <a:spLocks/>
            </p:cNvSpPr>
            <p:nvPr/>
          </p:nvSpPr>
          <p:spPr bwMode="auto">
            <a:xfrm>
              <a:off x="559" y="1004"/>
              <a:ext cx="2" cy="12"/>
            </a:xfrm>
            <a:custGeom>
              <a:avLst/>
              <a:gdLst>
                <a:gd name="T0" fmla="*/ 0 w 4"/>
                <a:gd name="T1" fmla="*/ 1 h 24"/>
                <a:gd name="T2" fmla="*/ 1 w 4"/>
                <a:gd name="T3" fmla="*/ 1 h 24"/>
                <a:gd name="T4" fmla="*/ 1 w 4"/>
                <a:gd name="T5" fmla="*/ 1 h 24"/>
                <a:gd name="T6" fmla="*/ 0 w 4"/>
                <a:gd name="T7" fmla="*/ 0 h 24"/>
                <a:gd name="T8" fmla="*/ 0 w 4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5" name="Freeform 6740"/>
            <p:cNvSpPr>
              <a:spLocks/>
            </p:cNvSpPr>
            <p:nvPr/>
          </p:nvSpPr>
          <p:spPr bwMode="auto">
            <a:xfrm>
              <a:off x="559" y="1015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6" name="Freeform 6741"/>
            <p:cNvSpPr>
              <a:spLocks/>
            </p:cNvSpPr>
            <p:nvPr/>
          </p:nvSpPr>
          <p:spPr bwMode="auto">
            <a:xfrm>
              <a:off x="561" y="1009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7" name="Freeform 6742"/>
            <p:cNvSpPr>
              <a:spLocks/>
            </p:cNvSpPr>
            <p:nvPr/>
          </p:nvSpPr>
          <p:spPr bwMode="auto">
            <a:xfrm>
              <a:off x="548" y="998"/>
              <a:ext cx="6" cy="13"/>
            </a:xfrm>
            <a:custGeom>
              <a:avLst/>
              <a:gdLst>
                <a:gd name="T0" fmla="*/ 1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1 w 11"/>
                <a:gd name="T7" fmla="*/ 0 h 27"/>
                <a:gd name="T8" fmla="*/ 1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8" name="Freeform 6743"/>
            <p:cNvSpPr>
              <a:spLocks/>
            </p:cNvSpPr>
            <p:nvPr/>
          </p:nvSpPr>
          <p:spPr bwMode="auto">
            <a:xfrm>
              <a:off x="547" y="997"/>
              <a:ext cx="1" cy="12"/>
            </a:xfrm>
            <a:custGeom>
              <a:avLst/>
              <a:gdLst>
                <a:gd name="T0" fmla="*/ 0 w 4"/>
                <a:gd name="T1" fmla="*/ 1 h 23"/>
                <a:gd name="T2" fmla="*/ 0 w 4"/>
                <a:gd name="T3" fmla="*/ 1 h 23"/>
                <a:gd name="T4" fmla="*/ 0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39" name="Freeform 6744"/>
            <p:cNvSpPr>
              <a:spLocks/>
            </p:cNvSpPr>
            <p:nvPr/>
          </p:nvSpPr>
          <p:spPr bwMode="auto">
            <a:xfrm>
              <a:off x="547" y="100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0" name="Freeform 6745"/>
            <p:cNvSpPr>
              <a:spLocks/>
            </p:cNvSpPr>
            <p:nvPr/>
          </p:nvSpPr>
          <p:spPr bwMode="auto">
            <a:xfrm>
              <a:off x="548" y="1002"/>
              <a:ext cx="6" cy="5"/>
            </a:xfrm>
            <a:custGeom>
              <a:avLst/>
              <a:gdLst>
                <a:gd name="T0" fmla="*/ 1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1 w 11"/>
                <a:gd name="T7" fmla="*/ 1 h 9"/>
                <a:gd name="T8" fmla="*/ 1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1" name="Freeform 6746"/>
            <p:cNvSpPr>
              <a:spLocks/>
            </p:cNvSpPr>
            <p:nvPr/>
          </p:nvSpPr>
          <p:spPr bwMode="auto">
            <a:xfrm>
              <a:off x="611" y="1062"/>
              <a:ext cx="6" cy="12"/>
            </a:xfrm>
            <a:custGeom>
              <a:avLst/>
              <a:gdLst>
                <a:gd name="T0" fmla="*/ 1 w 11"/>
                <a:gd name="T1" fmla="*/ 0 h 26"/>
                <a:gd name="T2" fmla="*/ 0 w 11"/>
                <a:gd name="T3" fmla="*/ 0 h 26"/>
                <a:gd name="T4" fmla="*/ 0 w 11"/>
                <a:gd name="T5" fmla="*/ 0 h 26"/>
                <a:gd name="T6" fmla="*/ 1 w 11"/>
                <a:gd name="T7" fmla="*/ 0 h 26"/>
                <a:gd name="T8" fmla="*/ 1 w 1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6"/>
                <a:gd name="T17" fmla="*/ 11 w 1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6">
                  <a:moveTo>
                    <a:pt x="11" y="26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2" name="Freeform 6747"/>
            <p:cNvSpPr>
              <a:spLocks/>
            </p:cNvSpPr>
            <p:nvPr/>
          </p:nvSpPr>
          <p:spPr bwMode="auto">
            <a:xfrm>
              <a:off x="610" y="1060"/>
              <a:ext cx="1" cy="12"/>
            </a:xfrm>
            <a:custGeom>
              <a:avLst/>
              <a:gdLst>
                <a:gd name="T0" fmla="*/ 0 w 4"/>
                <a:gd name="T1" fmla="*/ 0 h 25"/>
                <a:gd name="T2" fmla="*/ 0 w 4"/>
                <a:gd name="T3" fmla="*/ 0 h 25"/>
                <a:gd name="T4" fmla="*/ 0 w 4"/>
                <a:gd name="T5" fmla="*/ 0 h 25"/>
                <a:gd name="T6" fmla="*/ 0 w 4"/>
                <a:gd name="T7" fmla="*/ 0 h 25"/>
                <a:gd name="T8" fmla="*/ 0 w 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5"/>
                <a:gd name="T17" fmla="*/ 4 w 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5">
                  <a:moveTo>
                    <a:pt x="0" y="25"/>
                  </a:moveTo>
                  <a:lnTo>
                    <a:pt x="4" y="2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3" name="Freeform 6748"/>
            <p:cNvSpPr>
              <a:spLocks/>
            </p:cNvSpPr>
            <p:nvPr/>
          </p:nvSpPr>
          <p:spPr bwMode="auto">
            <a:xfrm>
              <a:off x="610" y="1071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4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4" name="Freeform 6749"/>
            <p:cNvSpPr>
              <a:spLocks/>
            </p:cNvSpPr>
            <p:nvPr/>
          </p:nvSpPr>
          <p:spPr bwMode="auto">
            <a:xfrm>
              <a:off x="611" y="1066"/>
              <a:ext cx="6" cy="4"/>
            </a:xfrm>
            <a:custGeom>
              <a:avLst/>
              <a:gdLst>
                <a:gd name="T0" fmla="*/ 1 w 11"/>
                <a:gd name="T1" fmla="*/ 1 h 8"/>
                <a:gd name="T2" fmla="*/ 0 w 11"/>
                <a:gd name="T3" fmla="*/ 0 h 8"/>
                <a:gd name="T4" fmla="*/ 1 w 11"/>
                <a:gd name="T5" fmla="*/ 1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8"/>
                  </a:move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5" name="Freeform 6750"/>
            <p:cNvSpPr>
              <a:spLocks/>
            </p:cNvSpPr>
            <p:nvPr/>
          </p:nvSpPr>
          <p:spPr bwMode="auto">
            <a:xfrm>
              <a:off x="614" y="1063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6" name="Freeform 6751"/>
            <p:cNvSpPr>
              <a:spLocks/>
            </p:cNvSpPr>
            <p:nvPr/>
          </p:nvSpPr>
          <p:spPr bwMode="auto">
            <a:xfrm>
              <a:off x="599" y="1054"/>
              <a:ext cx="5" cy="13"/>
            </a:xfrm>
            <a:custGeom>
              <a:avLst/>
              <a:gdLst>
                <a:gd name="T0" fmla="*/ 1 w 10"/>
                <a:gd name="T1" fmla="*/ 0 h 27"/>
                <a:gd name="T2" fmla="*/ 0 w 10"/>
                <a:gd name="T3" fmla="*/ 0 h 27"/>
                <a:gd name="T4" fmla="*/ 0 w 10"/>
                <a:gd name="T5" fmla="*/ 0 h 27"/>
                <a:gd name="T6" fmla="*/ 1 w 10"/>
                <a:gd name="T7" fmla="*/ 0 h 27"/>
                <a:gd name="T8" fmla="*/ 1 w 1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7"/>
                <a:gd name="T17" fmla="*/ 10 w 1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7">
                  <a:moveTo>
                    <a:pt x="10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7" name="Freeform 6752"/>
            <p:cNvSpPr>
              <a:spLocks/>
            </p:cNvSpPr>
            <p:nvPr/>
          </p:nvSpPr>
          <p:spPr bwMode="auto">
            <a:xfrm>
              <a:off x="597" y="1053"/>
              <a:ext cx="2" cy="11"/>
            </a:xfrm>
            <a:custGeom>
              <a:avLst/>
              <a:gdLst>
                <a:gd name="T0" fmla="*/ 0 w 4"/>
                <a:gd name="T1" fmla="*/ 0 h 24"/>
                <a:gd name="T2" fmla="*/ 1 w 4"/>
                <a:gd name="T3" fmla="*/ 0 h 24"/>
                <a:gd name="T4" fmla="*/ 1 w 4"/>
                <a:gd name="T5" fmla="*/ 0 h 24"/>
                <a:gd name="T6" fmla="*/ 0 w 4"/>
                <a:gd name="T7" fmla="*/ 0 h 24"/>
                <a:gd name="T8" fmla="*/ 0 w 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8" name="Freeform 6753"/>
            <p:cNvSpPr>
              <a:spLocks/>
            </p:cNvSpPr>
            <p:nvPr/>
          </p:nvSpPr>
          <p:spPr bwMode="auto">
            <a:xfrm>
              <a:off x="597" y="1063"/>
              <a:ext cx="7" cy="6"/>
            </a:xfrm>
            <a:custGeom>
              <a:avLst/>
              <a:gdLst>
                <a:gd name="T0" fmla="*/ 0 w 14"/>
                <a:gd name="T1" fmla="*/ 1 h 11"/>
                <a:gd name="T2" fmla="*/ 1 w 14"/>
                <a:gd name="T3" fmla="*/ 0 h 11"/>
                <a:gd name="T4" fmla="*/ 1 w 14"/>
                <a:gd name="T5" fmla="*/ 1 h 11"/>
                <a:gd name="T6" fmla="*/ 1 w 14"/>
                <a:gd name="T7" fmla="*/ 1 h 11"/>
                <a:gd name="T8" fmla="*/ 0 w 1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4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49" name="Freeform 6754"/>
            <p:cNvSpPr>
              <a:spLocks/>
            </p:cNvSpPr>
            <p:nvPr/>
          </p:nvSpPr>
          <p:spPr bwMode="auto">
            <a:xfrm>
              <a:off x="599" y="1059"/>
              <a:ext cx="5" cy="4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0 h 7"/>
                <a:gd name="T4" fmla="*/ 1 w 10"/>
                <a:gd name="T5" fmla="*/ 1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0" name="Freeform 6755"/>
            <p:cNvSpPr>
              <a:spLocks/>
            </p:cNvSpPr>
            <p:nvPr/>
          </p:nvSpPr>
          <p:spPr bwMode="auto">
            <a:xfrm>
              <a:off x="586" y="1046"/>
              <a:ext cx="6" cy="14"/>
            </a:xfrm>
            <a:custGeom>
              <a:avLst/>
              <a:gdLst>
                <a:gd name="T0" fmla="*/ 1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1 w 11"/>
                <a:gd name="T7" fmla="*/ 1 h 27"/>
                <a:gd name="T8" fmla="*/ 1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1" name="Freeform 6756"/>
            <p:cNvSpPr>
              <a:spLocks/>
            </p:cNvSpPr>
            <p:nvPr/>
          </p:nvSpPr>
          <p:spPr bwMode="auto">
            <a:xfrm>
              <a:off x="584" y="1045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2" name="Freeform 6757"/>
            <p:cNvSpPr>
              <a:spLocks/>
            </p:cNvSpPr>
            <p:nvPr/>
          </p:nvSpPr>
          <p:spPr bwMode="auto">
            <a:xfrm>
              <a:off x="584" y="1056"/>
              <a:ext cx="8" cy="6"/>
            </a:xfrm>
            <a:custGeom>
              <a:avLst/>
              <a:gdLst>
                <a:gd name="T0" fmla="*/ 0 w 14"/>
                <a:gd name="T1" fmla="*/ 1 h 10"/>
                <a:gd name="T2" fmla="*/ 1 w 14"/>
                <a:gd name="T3" fmla="*/ 0 h 10"/>
                <a:gd name="T4" fmla="*/ 1 w 14"/>
                <a:gd name="T5" fmla="*/ 1 h 10"/>
                <a:gd name="T6" fmla="*/ 1 w 14"/>
                <a:gd name="T7" fmla="*/ 1 h 10"/>
                <a:gd name="T8" fmla="*/ 0 w 14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3" name="Freeform 6758"/>
            <p:cNvSpPr>
              <a:spLocks/>
            </p:cNvSpPr>
            <p:nvPr/>
          </p:nvSpPr>
          <p:spPr bwMode="auto">
            <a:xfrm>
              <a:off x="586" y="1052"/>
              <a:ext cx="6" cy="3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1 w 11"/>
                <a:gd name="T5" fmla="*/ 0 h 7"/>
                <a:gd name="T6" fmla="*/ 1 w 1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11" y="7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4" name="Freeform 6759"/>
            <p:cNvSpPr>
              <a:spLocks/>
            </p:cNvSpPr>
            <p:nvPr/>
          </p:nvSpPr>
          <p:spPr bwMode="auto">
            <a:xfrm>
              <a:off x="574" y="1039"/>
              <a:ext cx="5" cy="14"/>
            </a:xfrm>
            <a:custGeom>
              <a:avLst/>
              <a:gdLst>
                <a:gd name="T0" fmla="*/ 0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0 w 11"/>
                <a:gd name="T7" fmla="*/ 1 h 27"/>
                <a:gd name="T8" fmla="*/ 0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5" name="Freeform 6760"/>
            <p:cNvSpPr>
              <a:spLocks/>
            </p:cNvSpPr>
            <p:nvPr/>
          </p:nvSpPr>
          <p:spPr bwMode="auto">
            <a:xfrm>
              <a:off x="572" y="1038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6" name="Freeform 6761"/>
            <p:cNvSpPr>
              <a:spLocks/>
            </p:cNvSpPr>
            <p:nvPr/>
          </p:nvSpPr>
          <p:spPr bwMode="auto">
            <a:xfrm>
              <a:off x="572" y="1049"/>
              <a:ext cx="7" cy="5"/>
            </a:xfrm>
            <a:custGeom>
              <a:avLst/>
              <a:gdLst>
                <a:gd name="T0" fmla="*/ 0 w 14"/>
                <a:gd name="T1" fmla="*/ 0 h 11"/>
                <a:gd name="T2" fmla="*/ 1 w 14"/>
                <a:gd name="T3" fmla="*/ 0 h 11"/>
                <a:gd name="T4" fmla="*/ 1 w 14"/>
                <a:gd name="T5" fmla="*/ 0 h 11"/>
                <a:gd name="T6" fmla="*/ 1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7" name="Freeform 6762"/>
            <p:cNvSpPr>
              <a:spLocks/>
            </p:cNvSpPr>
            <p:nvPr/>
          </p:nvSpPr>
          <p:spPr bwMode="auto">
            <a:xfrm>
              <a:off x="574" y="1044"/>
              <a:ext cx="5" cy="4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w 11"/>
                <a:gd name="T7" fmla="*/ 0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8" name="Freeform 6763"/>
            <p:cNvSpPr>
              <a:spLocks/>
            </p:cNvSpPr>
            <p:nvPr/>
          </p:nvSpPr>
          <p:spPr bwMode="auto">
            <a:xfrm>
              <a:off x="561" y="1032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59" name="Freeform 6764"/>
            <p:cNvSpPr>
              <a:spLocks/>
            </p:cNvSpPr>
            <p:nvPr/>
          </p:nvSpPr>
          <p:spPr bwMode="auto">
            <a:xfrm>
              <a:off x="559" y="1031"/>
              <a:ext cx="2" cy="12"/>
            </a:xfrm>
            <a:custGeom>
              <a:avLst/>
              <a:gdLst>
                <a:gd name="T0" fmla="*/ 0 w 4"/>
                <a:gd name="T1" fmla="*/ 1 h 24"/>
                <a:gd name="T2" fmla="*/ 1 w 4"/>
                <a:gd name="T3" fmla="*/ 1 h 24"/>
                <a:gd name="T4" fmla="*/ 1 w 4"/>
                <a:gd name="T5" fmla="*/ 1 h 24"/>
                <a:gd name="T6" fmla="*/ 0 w 4"/>
                <a:gd name="T7" fmla="*/ 0 h 24"/>
                <a:gd name="T8" fmla="*/ 0 w 4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0" name="Freeform 6765"/>
            <p:cNvSpPr>
              <a:spLocks/>
            </p:cNvSpPr>
            <p:nvPr/>
          </p:nvSpPr>
          <p:spPr bwMode="auto">
            <a:xfrm>
              <a:off x="559" y="1042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1" name="Freeform 6766"/>
            <p:cNvSpPr>
              <a:spLocks/>
            </p:cNvSpPr>
            <p:nvPr/>
          </p:nvSpPr>
          <p:spPr bwMode="auto">
            <a:xfrm>
              <a:off x="561" y="1036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2" name="Freeform 6767"/>
            <p:cNvSpPr>
              <a:spLocks/>
            </p:cNvSpPr>
            <p:nvPr/>
          </p:nvSpPr>
          <p:spPr bwMode="auto">
            <a:xfrm>
              <a:off x="548" y="1025"/>
              <a:ext cx="6" cy="13"/>
            </a:xfrm>
            <a:custGeom>
              <a:avLst/>
              <a:gdLst>
                <a:gd name="T0" fmla="*/ 1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1 w 11"/>
                <a:gd name="T7" fmla="*/ 0 h 27"/>
                <a:gd name="T8" fmla="*/ 1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3" name="Freeform 6768"/>
            <p:cNvSpPr>
              <a:spLocks/>
            </p:cNvSpPr>
            <p:nvPr/>
          </p:nvSpPr>
          <p:spPr bwMode="auto">
            <a:xfrm>
              <a:off x="547" y="1024"/>
              <a:ext cx="1" cy="12"/>
            </a:xfrm>
            <a:custGeom>
              <a:avLst/>
              <a:gdLst>
                <a:gd name="T0" fmla="*/ 0 w 4"/>
                <a:gd name="T1" fmla="*/ 1 h 23"/>
                <a:gd name="T2" fmla="*/ 0 w 4"/>
                <a:gd name="T3" fmla="*/ 1 h 23"/>
                <a:gd name="T4" fmla="*/ 0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4" name="Freeform 6769"/>
            <p:cNvSpPr>
              <a:spLocks/>
            </p:cNvSpPr>
            <p:nvPr/>
          </p:nvSpPr>
          <p:spPr bwMode="auto">
            <a:xfrm>
              <a:off x="547" y="1035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5" name="Freeform 6770"/>
            <p:cNvSpPr>
              <a:spLocks/>
            </p:cNvSpPr>
            <p:nvPr/>
          </p:nvSpPr>
          <p:spPr bwMode="auto">
            <a:xfrm>
              <a:off x="548" y="1029"/>
              <a:ext cx="6" cy="5"/>
            </a:xfrm>
            <a:custGeom>
              <a:avLst/>
              <a:gdLst>
                <a:gd name="T0" fmla="*/ 1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1 w 11"/>
                <a:gd name="T7" fmla="*/ 1 h 9"/>
                <a:gd name="T8" fmla="*/ 1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6" name="Freeform 6771"/>
            <p:cNvSpPr>
              <a:spLocks/>
            </p:cNvSpPr>
            <p:nvPr/>
          </p:nvSpPr>
          <p:spPr bwMode="auto">
            <a:xfrm>
              <a:off x="611" y="1089"/>
              <a:ext cx="6" cy="12"/>
            </a:xfrm>
            <a:custGeom>
              <a:avLst/>
              <a:gdLst>
                <a:gd name="T0" fmla="*/ 1 w 11"/>
                <a:gd name="T1" fmla="*/ 0 h 26"/>
                <a:gd name="T2" fmla="*/ 0 w 11"/>
                <a:gd name="T3" fmla="*/ 0 h 26"/>
                <a:gd name="T4" fmla="*/ 0 w 11"/>
                <a:gd name="T5" fmla="*/ 0 h 26"/>
                <a:gd name="T6" fmla="*/ 1 w 11"/>
                <a:gd name="T7" fmla="*/ 0 h 26"/>
                <a:gd name="T8" fmla="*/ 1 w 1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6"/>
                <a:gd name="T17" fmla="*/ 11 w 1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6">
                  <a:moveTo>
                    <a:pt x="11" y="26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7" name="Freeform 6772"/>
            <p:cNvSpPr>
              <a:spLocks/>
            </p:cNvSpPr>
            <p:nvPr/>
          </p:nvSpPr>
          <p:spPr bwMode="auto">
            <a:xfrm>
              <a:off x="610" y="1088"/>
              <a:ext cx="1" cy="11"/>
            </a:xfrm>
            <a:custGeom>
              <a:avLst/>
              <a:gdLst>
                <a:gd name="T0" fmla="*/ 0 w 4"/>
                <a:gd name="T1" fmla="*/ 0 h 23"/>
                <a:gd name="T2" fmla="*/ 0 w 4"/>
                <a:gd name="T3" fmla="*/ 0 h 23"/>
                <a:gd name="T4" fmla="*/ 0 w 4"/>
                <a:gd name="T5" fmla="*/ 0 h 23"/>
                <a:gd name="T6" fmla="*/ 0 w 4"/>
                <a:gd name="T7" fmla="*/ 0 h 23"/>
                <a:gd name="T8" fmla="*/ 0 w 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8" name="Freeform 6773"/>
            <p:cNvSpPr>
              <a:spLocks/>
            </p:cNvSpPr>
            <p:nvPr/>
          </p:nvSpPr>
          <p:spPr bwMode="auto">
            <a:xfrm>
              <a:off x="610" y="1099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0" y="2"/>
                  </a:moveTo>
                  <a:lnTo>
                    <a:pt x="4" y="0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69" name="Freeform 6774"/>
            <p:cNvSpPr>
              <a:spLocks/>
            </p:cNvSpPr>
            <p:nvPr/>
          </p:nvSpPr>
          <p:spPr bwMode="auto">
            <a:xfrm>
              <a:off x="611" y="1093"/>
              <a:ext cx="6" cy="4"/>
            </a:xfrm>
            <a:custGeom>
              <a:avLst/>
              <a:gdLst>
                <a:gd name="T0" fmla="*/ 1 w 11"/>
                <a:gd name="T1" fmla="*/ 1 h 8"/>
                <a:gd name="T2" fmla="*/ 0 w 11"/>
                <a:gd name="T3" fmla="*/ 1 h 8"/>
                <a:gd name="T4" fmla="*/ 0 w 11"/>
                <a:gd name="T5" fmla="*/ 0 h 8"/>
                <a:gd name="T6" fmla="*/ 1 w 11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11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0" name="Freeform 6775"/>
            <p:cNvSpPr>
              <a:spLocks/>
            </p:cNvSpPr>
            <p:nvPr/>
          </p:nvSpPr>
          <p:spPr bwMode="auto">
            <a:xfrm>
              <a:off x="614" y="1090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1" name="Freeform 6776"/>
            <p:cNvSpPr>
              <a:spLocks/>
            </p:cNvSpPr>
            <p:nvPr/>
          </p:nvSpPr>
          <p:spPr bwMode="auto">
            <a:xfrm>
              <a:off x="599" y="1081"/>
              <a:ext cx="5" cy="13"/>
            </a:xfrm>
            <a:custGeom>
              <a:avLst/>
              <a:gdLst>
                <a:gd name="T0" fmla="*/ 1 w 10"/>
                <a:gd name="T1" fmla="*/ 1 h 25"/>
                <a:gd name="T2" fmla="*/ 0 w 10"/>
                <a:gd name="T3" fmla="*/ 1 h 25"/>
                <a:gd name="T4" fmla="*/ 0 w 10"/>
                <a:gd name="T5" fmla="*/ 0 h 25"/>
                <a:gd name="T6" fmla="*/ 1 w 10"/>
                <a:gd name="T7" fmla="*/ 1 h 25"/>
                <a:gd name="T8" fmla="*/ 1 w 1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5"/>
                <a:gd name="T17" fmla="*/ 10 w 1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5">
                  <a:moveTo>
                    <a:pt x="10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2" name="Freeform 6777"/>
            <p:cNvSpPr>
              <a:spLocks/>
            </p:cNvSpPr>
            <p:nvPr/>
          </p:nvSpPr>
          <p:spPr bwMode="auto">
            <a:xfrm>
              <a:off x="597" y="1080"/>
              <a:ext cx="2" cy="12"/>
            </a:xfrm>
            <a:custGeom>
              <a:avLst/>
              <a:gdLst>
                <a:gd name="T0" fmla="*/ 0 w 4"/>
                <a:gd name="T1" fmla="*/ 0 h 26"/>
                <a:gd name="T2" fmla="*/ 1 w 4"/>
                <a:gd name="T3" fmla="*/ 0 h 26"/>
                <a:gd name="T4" fmla="*/ 1 w 4"/>
                <a:gd name="T5" fmla="*/ 0 h 26"/>
                <a:gd name="T6" fmla="*/ 0 w 4"/>
                <a:gd name="T7" fmla="*/ 0 h 26"/>
                <a:gd name="T8" fmla="*/ 0 w 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0" y="26"/>
                  </a:moveTo>
                  <a:lnTo>
                    <a:pt x="4" y="2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3" name="Freeform 6778"/>
            <p:cNvSpPr>
              <a:spLocks/>
            </p:cNvSpPr>
            <p:nvPr/>
          </p:nvSpPr>
          <p:spPr bwMode="auto">
            <a:xfrm>
              <a:off x="597" y="1091"/>
              <a:ext cx="7" cy="5"/>
            </a:xfrm>
            <a:custGeom>
              <a:avLst/>
              <a:gdLst>
                <a:gd name="T0" fmla="*/ 0 w 14"/>
                <a:gd name="T1" fmla="*/ 1 h 9"/>
                <a:gd name="T2" fmla="*/ 1 w 14"/>
                <a:gd name="T3" fmla="*/ 0 h 9"/>
                <a:gd name="T4" fmla="*/ 1 w 14"/>
                <a:gd name="T5" fmla="*/ 1 h 9"/>
                <a:gd name="T6" fmla="*/ 1 w 14"/>
                <a:gd name="T7" fmla="*/ 1 h 9"/>
                <a:gd name="T8" fmla="*/ 0 w 1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2"/>
                  </a:moveTo>
                  <a:lnTo>
                    <a:pt x="4" y="0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4" name="Freeform 6779"/>
            <p:cNvSpPr>
              <a:spLocks/>
            </p:cNvSpPr>
            <p:nvPr/>
          </p:nvSpPr>
          <p:spPr bwMode="auto">
            <a:xfrm>
              <a:off x="599" y="1086"/>
              <a:ext cx="5" cy="4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0 h 7"/>
                <a:gd name="T4" fmla="*/ 1 w 10"/>
                <a:gd name="T5" fmla="*/ 1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5" name="Freeform 6780"/>
            <p:cNvSpPr>
              <a:spLocks/>
            </p:cNvSpPr>
            <p:nvPr/>
          </p:nvSpPr>
          <p:spPr bwMode="auto">
            <a:xfrm>
              <a:off x="586" y="1074"/>
              <a:ext cx="6" cy="13"/>
            </a:xfrm>
            <a:custGeom>
              <a:avLst/>
              <a:gdLst>
                <a:gd name="T0" fmla="*/ 1 w 11"/>
                <a:gd name="T1" fmla="*/ 1 h 25"/>
                <a:gd name="T2" fmla="*/ 0 w 11"/>
                <a:gd name="T3" fmla="*/ 1 h 25"/>
                <a:gd name="T4" fmla="*/ 0 w 11"/>
                <a:gd name="T5" fmla="*/ 0 h 25"/>
                <a:gd name="T6" fmla="*/ 1 w 11"/>
                <a:gd name="T7" fmla="*/ 1 h 25"/>
                <a:gd name="T8" fmla="*/ 1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6" name="Freeform 6781"/>
            <p:cNvSpPr>
              <a:spLocks/>
            </p:cNvSpPr>
            <p:nvPr/>
          </p:nvSpPr>
          <p:spPr bwMode="auto">
            <a:xfrm>
              <a:off x="584" y="1072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2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7" name="Freeform 6782"/>
            <p:cNvSpPr>
              <a:spLocks/>
            </p:cNvSpPr>
            <p:nvPr/>
          </p:nvSpPr>
          <p:spPr bwMode="auto">
            <a:xfrm>
              <a:off x="584" y="1083"/>
              <a:ext cx="8" cy="6"/>
            </a:xfrm>
            <a:custGeom>
              <a:avLst/>
              <a:gdLst>
                <a:gd name="T0" fmla="*/ 0 w 14"/>
                <a:gd name="T1" fmla="*/ 1 h 10"/>
                <a:gd name="T2" fmla="*/ 1 w 14"/>
                <a:gd name="T3" fmla="*/ 0 h 10"/>
                <a:gd name="T4" fmla="*/ 1 w 14"/>
                <a:gd name="T5" fmla="*/ 1 h 10"/>
                <a:gd name="T6" fmla="*/ 1 w 14"/>
                <a:gd name="T7" fmla="*/ 1 h 10"/>
                <a:gd name="T8" fmla="*/ 0 w 14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8" name="Freeform 6783"/>
            <p:cNvSpPr>
              <a:spLocks/>
            </p:cNvSpPr>
            <p:nvPr/>
          </p:nvSpPr>
          <p:spPr bwMode="auto">
            <a:xfrm>
              <a:off x="586" y="1079"/>
              <a:ext cx="6" cy="3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1 w 11"/>
                <a:gd name="T5" fmla="*/ 0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1" y="7"/>
                  </a:moveTo>
                  <a:lnTo>
                    <a:pt x="0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79" name="Freeform 6784"/>
            <p:cNvSpPr>
              <a:spLocks/>
            </p:cNvSpPr>
            <p:nvPr/>
          </p:nvSpPr>
          <p:spPr bwMode="auto">
            <a:xfrm>
              <a:off x="574" y="1066"/>
              <a:ext cx="5" cy="14"/>
            </a:xfrm>
            <a:custGeom>
              <a:avLst/>
              <a:gdLst>
                <a:gd name="T0" fmla="*/ 0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0 w 11"/>
                <a:gd name="T7" fmla="*/ 1 h 27"/>
                <a:gd name="T8" fmla="*/ 0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0" name="Freeform 6785"/>
            <p:cNvSpPr>
              <a:spLocks/>
            </p:cNvSpPr>
            <p:nvPr/>
          </p:nvSpPr>
          <p:spPr bwMode="auto">
            <a:xfrm>
              <a:off x="572" y="1065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1" name="Freeform 6786"/>
            <p:cNvSpPr>
              <a:spLocks/>
            </p:cNvSpPr>
            <p:nvPr/>
          </p:nvSpPr>
          <p:spPr bwMode="auto">
            <a:xfrm>
              <a:off x="572" y="1076"/>
              <a:ext cx="7" cy="5"/>
            </a:xfrm>
            <a:custGeom>
              <a:avLst/>
              <a:gdLst>
                <a:gd name="T0" fmla="*/ 0 w 14"/>
                <a:gd name="T1" fmla="*/ 0 h 11"/>
                <a:gd name="T2" fmla="*/ 1 w 14"/>
                <a:gd name="T3" fmla="*/ 0 h 11"/>
                <a:gd name="T4" fmla="*/ 1 w 14"/>
                <a:gd name="T5" fmla="*/ 0 h 11"/>
                <a:gd name="T6" fmla="*/ 1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2" name="Freeform 6787"/>
            <p:cNvSpPr>
              <a:spLocks/>
            </p:cNvSpPr>
            <p:nvPr/>
          </p:nvSpPr>
          <p:spPr bwMode="auto">
            <a:xfrm>
              <a:off x="574" y="1072"/>
              <a:ext cx="5" cy="3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0 w 1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11" y="7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3" name="Freeform 6788"/>
            <p:cNvSpPr>
              <a:spLocks/>
            </p:cNvSpPr>
            <p:nvPr/>
          </p:nvSpPr>
          <p:spPr bwMode="auto">
            <a:xfrm>
              <a:off x="561" y="1059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4" name="Freeform 6789"/>
            <p:cNvSpPr>
              <a:spLocks/>
            </p:cNvSpPr>
            <p:nvPr/>
          </p:nvSpPr>
          <p:spPr bwMode="auto">
            <a:xfrm>
              <a:off x="559" y="1058"/>
              <a:ext cx="2" cy="12"/>
            </a:xfrm>
            <a:custGeom>
              <a:avLst/>
              <a:gdLst>
                <a:gd name="T0" fmla="*/ 0 w 4"/>
                <a:gd name="T1" fmla="*/ 1 h 24"/>
                <a:gd name="T2" fmla="*/ 1 w 4"/>
                <a:gd name="T3" fmla="*/ 1 h 24"/>
                <a:gd name="T4" fmla="*/ 1 w 4"/>
                <a:gd name="T5" fmla="*/ 1 h 24"/>
                <a:gd name="T6" fmla="*/ 0 w 4"/>
                <a:gd name="T7" fmla="*/ 0 h 24"/>
                <a:gd name="T8" fmla="*/ 0 w 4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5" name="Freeform 6790"/>
            <p:cNvSpPr>
              <a:spLocks/>
            </p:cNvSpPr>
            <p:nvPr/>
          </p:nvSpPr>
          <p:spPr bwMode="auto">
            <a:xfrm>
              <a:off x="559" y="1069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6" name="Freeform 6791"/>
            <p:cNvSpPr>
              <a:spLocks/>
            </p:cNvSpPr>
            <p:nvPr/>
          </p:nvSpPr>
          <p:spPr bwMode="auto">
            <a:xfrm>
              <a:off x="561" y="1063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7" name="Freeform 6792"/>
            <p:cNvSpPr>
              <a:spLocks/>
            </p:cNvSpPr>
            <p:nvPr/>
          </p:nvSpPr>
          <p:spPr bwMode="auto">
            <a:xfrm>
              <a:off x="548" y="1052"/>
              <a:ext cx="6" cy="13"/>
            </a:xfrm>
            <a:custGeom>
              <a:avLst/>
              <a:gdLst>
                <a:gd name="T0" fmla="*/ 1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1 w 11"/>
                <a:gd name="T7" fmla="*/ 0 h 27"/>
                <a:gd name="T8" fmla="*/ 1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8" name="Freeform 6793"/>
            <p:cNvSpPr>
              <a:spLocks/>
            </p:cNvSpPr>
            <p:nvPr/>
          </p:nvSpPr>
          <p:spPr bwMode="auto">
            <a:xfrm>
              <a:off x="547" y="1051"/>
              <a:ext cx="1" cy="12"/>
            </a:xfrm>
            <a:custGeom>
              <a:avLst/>
              <a:gdLst>
                <a:gd name="T0" fmla="*/ 0 w 4"/>
                <a:gd name="T1" fmla="*/ 1 h 23"/>
                <a:gd name="T2" fmla="*/ 0 w 4"/>
                <a:gd name="T3" fmla="*/ 1 h 23"/>
                <a:gd name="T4" fmla="*/ 0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89" name="Freeform 6794"/>
            <p:cNvSpPr>
              <a:spLocks/>
            </p:cNvSpPr>
            <p:nvPr/>
          </p:nvSpPr>
          <p:spPr bwMode="auto">
            <a:xfrm>
              <a:off x="547" y="1062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0" name="Freeform 6795"/>
            <p:cNvSpPr>
              <a:spLocks/>
            </p:cNvSpPr>
            <p:nvPr/>
          </p:nvSpPr>
          <p:spPr bwMode="auto">
            <a:xfrm>
              <a:off x="548" y="1056"/>
              <a:ext cx="6" cy="5"/>
            </a:xfrm>
            <a:custGeom>
              <a:avLst/>
              <a:gdLst>
                <a:gd name="T0" fmla="*/ 1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1 w 11"/>
                <a:gd name="T7" fmla="*/ 1 h 9"/>
                <a:gd name="T8" fmla="*/ 1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1" name="Freeform 6796"/>
            <p:cNvSpPr>
              <a:spLocks/>
            </p:cNvSpPr>
            <p:nvPr/>
          </p:nvSpPr>
          <p:spPr bwMode="auto">
            <a:xfrm>
              <a:off x="657" y="1078"/>
              <a:ext cx="45" cy="86"/>
            </a:xfrm>
            <a:custGeom>
              <a:avLst/>
              <a:gdLst>
                <a:gd name="T0" fmla="*/ 0 w 90"/>
                <a:gd name="T1" fmla="*/ 1 h 173"/>
                <a:gd name="T2" fmla="*/ 0 w 90"/>
                <a:gd name="T3" fmla="*/ 0 h 173"/>
                <a:gd name="T4" fmla="*/ 1 w 90"/>
                <a:gd name="T5" fmla="*/ 0 h 173"/>
                <a:gd name="T6" fmla="*/ 1 w 90"/>
                <a:gd name="T7" fmla="*/ 0 h 173"/>
                <a:gd name="T8" fmla="*/ 0 w 90"/>
                <a:gd name="T9" fmla="*/ 1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3"/>
                <a:gd name="T17" fmla="*/ 90 w 90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3">
                  <a:moveTo>
                    <a:pt x="0" y="173"/>
                  </a:moveTo>
                  <a:lnTo>
                    <a:pt x="0" y="52"/>
                  </a:lnTo>
                  <a:lnTo>
                    <a:pt x="90" y="0"/>
                  </a:lnTo>
                  <a:lnTo>
                    <a:pt x="90" y="12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2" name="Freeform 6797"/>
            <p:cNvSpPr>
              <a:spLocks/>
            </p:cNvSpPr>
            <p:nvPr/>
          </p:nvSpPr>
          <p:spPr bwMode="auto">
            <a:xfrm>
              <a:off x="694" y="1078"/>
              <a:ext cx="8" cy="61"/>
            </a:xfrm>
            <a:custGeom>
              <a:avLst/>
              <a:gdLst>
                <a:gd name="T0" fmla="*/ 0 w 17"/>
                <a:gd name="T1" fmla="*/ 1 h 122"/>
                <a:gd name="T2" fmla="*/ 0 w 17"/>
                <a:gd name="T3" fmla="*/ 0 h 122"/>
                <a:gd name="T4" fmla="*/ 0 w 17"/>
                <a:gd name="T5" fmla="*/ 1 h 122"/>
                <a:gd name="T6" fmla="*/ 0 w 17"/>
                <a:gd name="T7" fmla="*/ 1 h 122"/>
                <a:gd name="T8" fmla="*/ 0 w 17"/>
                <a:gd name="T9" fmla="*/ 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2"/>
                <a:gd name="T17" fmla="*/ 17 w 17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2">
                  <a:moveTo>
                    <a:pt x="0" y="11"/>
                  </a:moveTo>
                  <a:lnTo>
                    <a:pt x="17" y="0"/>
                  </a:lnTo>
                  <a:lnTo>
                    <a:pt x="17" y="122"/>
                  </a:lnTo>
                  <a:lnTo>
                    <a:pt x="0" y="1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3" name="Freeform 6798"/>
            <p:cNvSpPr>
              <a:spLocks/>
            </p:cNvSpPr>
            <p:nvPr/>
          </p:nvSpPr>
          <p:spPr bwMode="auto">
            <a:xfrm>
              <a:off x="657" y="1134"/>
              <a:ext cx="45" cy="30"/>
            </a:xfrm>
            <a:custGeom>
              <a:avLst/>
              <a:gdLst>
                <a:gd name="T0" fmla="*/ 0 w 90"/>
                <a:gd name="T1" fmla="*/ 0 h 62"/>
                <a:gd name="T2" fmla="*/ 1 w 90"/>
                <a:gd name="T3" fmla="*/ 0 h 62"/>
                <a:gd name="T4" fmla="*/ 1 w 90"/>
                <a:gd name="T5" fmla="*/ 0 h 62"/>
                <a:gd name="T6" fmla="*/ 0 w 90"/>
                <a:gd name="T7" fmla="*/ 0 h 62"/>
                <a:gd name="T8" fmla="*/ 0 w 9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2"/>
                <a:gd name="T17" fmla="*/ 90 w 9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2">
                  <a:moveTo>
                    <a:pt x="0" y="44"/>
                  </a:moveTo>
                  <a:lnTo>
                    <a:pt x="73" y="0"/>
                  </a:lnTo>
                  <a:lnTo>
                    <a:pt x="90" y="11"/>
                  </a:lnTo>
                  <a:lnTo>
                    <a:pt x="0" y="6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4" name="Line 6799"/>
            <p:cNvSpPr>
              <a:spLocks noChangeShapeType="1"/>
            </p:cNvSpPr>
            <p:nvPr/>
          </p:nvSpPr>
          <p:spPr bwMode="auto">
            <a:xfrm flipV="1">
              <a:off x="720" y="1180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5" name="Freeform 6800"/>
            <p:cNvSpPr>
              <a:spLocks/>
            </p:cNvSpPr>
            <p:nvPr/>
          </p:nvSpPr>
          <p:spPr bwMode="auto">
            <a:xfrm>
              <a:off x="718" y="1186"/>
              <a:ext cx="3" cy="3"/>
            </a:xfrm>
            <a:custGeom>
              <a:avLst/>
              <a:gdLst>
                <a:gd name="T0" fmla="*/ 0 w 7"/>
                <a:gd name="T1" fmla="*/ 1 h 5"/>
                <a:gd name="T2" fmla="*/ 0 w 7"/>
                <a:gd name="T3" fmla="*/ 1 h 5"/>
                <a:gd name="T4" fmla="*/ 0 w 7"/>
                <a:gd name="T5" fmla="*/ 1 h 5"/>
                <a:gd name="T6" fmla="*/ 0 w 7"/>
                <a:gd name="T7" fmla="*/ 1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1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5"/>
                <a:gd name="T35" fmla="*/ 7 w 7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5">
                  <a:moveTo>
                    <a:pt x="4" y="5"/>
                  </a:moveTo>
                  <a:lnTo>
                    <a:pt x="6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6" name="Freeform 6801"/>
            <p:cNvSpPr>
              <a:spLocks/>
            </p:cNvSpPr>
            <p:nvPr/>
          </p:nvSpPr>
          <p:spPr bwMode="auto">
            <a:xfrm>
              <a:off x="718" y="1186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1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w 6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5"/>
                <a:gd name="T29" fmla="*/ 6 w 6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5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7" name="Freeform 6802"/>
            <p:cNvSpPr>
              <a:spLocks/>
            </p:cNvSpPr>
            <p:nvPr/>
          </p:nvSpPr>
          <p:spPr bwMode="auto">
            <a:xfrm>
              <a:off x="726" y="1185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0 h 18"/>
                <a:gd name="T16" fmla="*/ 0 w 17"/>
                <a:gd name="T17" fmla="*/ 0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11" y="16"/>
                  </a:moveTo>
                  <a:lnTo>
                    <a:pt x="15" y="14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8" name="Freeform 6803"/>
            <p:cNvSpPr>
              <a:spLocks/>
            </p:cNvSpPr>
            <p:nvPr/>
          </p:nvSpPr>
          <p:spPr bwMode="auto">
            <a:xfrm>
              <a:off x="726" y="1186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6"/>
                <a:gd name="T50" fmla="*/ 13 w 13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99" name="Freeform 6804"/>
            <p:cNvSpPr>
              <a:spLocks/>
            </p:cNvSpPr>
            <p:nvPr/>
          </p:nvSpPr>
          <p:spPr bwMode="auto">
            <a:xfrm>
              <a:off x="728" y="1188"/>
              <a:ext cx="2" cy="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0 w 5"/>
                <a:gd name="T13" fmla="*/ 0 h 9"/>
                <a:gd name="T14" fmla="*/ 0 w 5"/>
                <a:gd name="T15" fmla="*/ 0 h 9"/>
                <a:gd name="T16" fmla="*/ 0 w 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0" name="Freeform 6805"/>
            <p:cNvSpPr>
              <a:spLocks/>
            </p:cNvSpPr>
            <p:nvPr/>
          </p:nvSpPr>
          <p:spPr bwMode="auto">
            <a:xfrm>
              <a:off x="733" y="1189"/>
              <a:ext cx="7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1 w 14"/>
                <a:gd name="T5" fmla="*/ 1 h 18"/>
                <a:gd name="T6" fmla="*/ 1 w 14"/>
                <a:gd name="T7" fmla="*/ 1 h 18"/>
                <a:gd name="T8" fmla="*/ 1 w 14"/>
                <a:gd name="T9" fmla="*/ 1 h 18"/>
                <a:gd name="T10" fmla="*/ 1 w 14"/>
                <a:gd name="T11" fmla="*/ 1 h 18"/>
                <a:gd name="T12" fmla="*/ 1 w 14"/>
                <a:gd name="T13" fmla="*/ 1 h 18"/>
                <a:gd name="T14" fmla="*/ 1 w 14"/>
                <a:gd name="T15" fmla="*/ 0 h 18"/>
                <a:gd name="T16" fmla="*/ 1 w 14"/>
                <a:gd name="T17" fmla="*/ 1 h 18"/>
                <a:gd name="T18" fmla="*/ 1 w 14"/>
                <a:gd name="T19" fmla="*/ 1 h 18"/>
                <a:gd name="T20" fmla="*/ 0 w 14"/>
                <a:gd name="T21" fmla="*/ 1 h 18"/>
                <a:gd name="T22" fmla="*/ 0 w 14"/>
                <a:gd name="T23" fmla="*/ 1 h 18"/>
                <a:gd name="T24" fmla="*/ 0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9" y="18"/>
                  </a:moveTo>
                  <a:lnTo>
                    <a:pt x="12" y="16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2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1" name="Freeform 6806"/>
            <p:cNvSpPr>
              <a:spLocks/>
            </p:cNvSpPr>
            <p:nvPr/>
          </p:nvSpPr>
          <p:spPr bwMode="auto">
            <a:xfrm>
              <a:off x="733" y="1190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0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w 11"/>
                <a:gd name="T31" fmla="*/ 1 h 14"/>
                <a:gd name="T32" fmla="*/ 0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2" name="Freeform 6807"/>
            <p:cNvSpPr>
              <a:spLocks/>
            </p:cNvSpPr>
            <p:nvPr/>
          </p:nvSpPr>
          <p:spPr bwMode="auto">
            <a:xfrm>
              <a:off x="734" y="1192"/>
              <a:ext cx="3" cy="4"/>
            </a:xfrm>
            <a:custGeom>
              <a:avLst/>
              <a:gdLst>
                <a:gd name="T0" fmla="*/ 0 w 7"/>
                <a:gd name="T1" fmla="*/ 1 h 8"/>
                <a:gd name="T2" fmla="*/ 0 w 7"/>
                <a:gd name="T3" fmla="*/ 1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1 h 8"/>
                <a:gd name="T10" fmla="*/ 0 w 7"/>
                <a:gd name="T11" fmla="*/ 1 h 8"/>
                <a:gd name="T12" fmla="*/ 0 w 7"/>
                <a:gd name="T13" fmla="*/ 1 h 8"/>
                <a:gd name="T14" fmla="*/ 0 w 7"/>
                <a:gd name="T15" fmla="*/ 1 h 8"/>
                <a:gd name="T16" fmla="*/ 0 w 7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1" y="6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3" name="Freeform 6808"/>
            <p:cNvSpPr>
              <a:spLocks/>
            </p:cNvSpPr>
            <p:nvPr/>
          </p:nvSpPr>
          <p:spPr bwMode="auto">
            <a:xfrm>
              <a:off x="723" y="1187"/>
              <a:ext cx="7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1 w 14"/>
                <a:gd name="T5" fmla="*/ 1 h 18"/>
                <a:gd name="T6" fmla="*/ 1 w 14"/>
                <a:gd name="T7" fmla="*/ 1 h 18"/>
                <a:gd name="T8" fmla="*/ 1 w 14"/>
                <a:gd name="T9" fmla="*/ 1 h 18"/>
                <a:gd name="T10" fmla="*/ 1 w 14"/>
                <a:gd name="T11" fmla="*/ 1 h 18"/>
                <a:gd name="T12" fmla="*/ 1 w 14"/>
                <a:gd name="T13" fmla="*/ 1 h 18"/>
                <a:gd name="T14" fmla="*/ 1 w 14"/>
                <a:gd name="T15" fmla="*/ 0 h 18"/>
                <a:gd name="T16" fmla="*/ 1 w 14"/>
                <a:gd name="T17" fmla="*/ 0 h 18"/>
                <a:gd name="T18" fmla="*/ 1 w 14"/>
                <a:gd name="T19" fmla="*/ 1 h 18"/>
                <a:gd name="T20" fmla="*/ 0 w 14"/>
                <a:gd name="T21" fmla="*/ 1 h 18"/>
                <a:gd name="T22" fmla="*/ 0 w 14"/>
                <a:gd name="T23" fmla="*/ 1 h 18"/>
                <a:gd name="T24" fmla="*/ 0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9" y="16"/>
                  </a:moveTo>
                  <a:lnTo>
                    <a:pt x="13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3" y="5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4" name="Freeform 6809"/>
            <p:cNvSpPr>
              <a:spLocks/>
            </p:cNvSpPr>
            <p:nvPr/>
          </p:nvSpPr>
          <p:spPr bwMode="auto">
            <a:xfrm>
              <a:off x="723" y="1188"/>
              <a:ext cx="5" cy="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w 11"/>
                <a:gd name="T11" fmla="*/ 0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0 h 17"/>
                <a:gd name="T18" fmla="*/ 0 w 11"/>
                <a:gd name="T19" fmla="*/ 0 h 17"/>
                <a:gd name="T20" fmla="*/ 0 w 11"/>
                <a:gd name="T21" fmla="*/ 0 h 17"/>
                <a:gd name="T22" fmla="*/ 0 w 11"/>
                <a:gd name="T23" fmla="*/ 0 h 17"/>
                <a:gd name="T24" fmla="*/ 0 w 11"/>
                <a:gd name="T25" fmla="*/ 0 h 17"/>
                <a:gd name="T26" fmla="*/ 0 w 11"/>
                <a:gd name="T27" fmla="*/ 0 h 17"/>
                <a:gd name="T28" fmla="*/ 0 w 11"/>
                <a:gd name="T29" fmla="*/ 0 h 17"/>
                <a:gd name="T30" fmla="*/ 0 w 11"/>
                <a:gd name="T31" fmla="*/ 0 h 17"/>
                <a:gd name="T32" fmla="*/ 0 w 1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7"/>
                <a:gd name="T53" fmla="*/ 11 w 1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5" name="Freeform 6810"/>
            <p:cNvSpPr>
              <a:spLocks/>
            </p:cNvSpPr>
            <p:nvPr/>
          </p:nvSpPr>
          <p:spPr bwMode="auto">
            <a:xfrm>
              <a:off x="724" y="1190"/>
              <a:ext cx="3" cy="4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0 h 9"/>
                <a:gd name="T4" fmla="*/ 1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2" y="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6" name="Freeform 6811"/>
            <p:cNvSpPr>
              <a:spLocks/>
            </p:cNvSpPr>
            <p:nvPr/>
          </p:nvSpPr>
          <p:spPr bwMode="auto">
            <a:xfrm>
              <a:off x="729" y="1190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1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10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7" name="Freeform 6812"/>
            <p:cNvSpPr>
              <a:spLocks/>
            </p:cNvSpPr>
            <p:nvPr/>
          </p:nvSpPr>
          <p:spPr bwMode="auto">
            <a:xfrm>
              <a:off x="729" y="1192"/>
              <a:ext cx="7" cy="7"/>
            </a:xfrm>
            <a:custGeom>
              <a:avLst/>
              <a:gdLst>
                <a:gd name="T0" fmla="*/ 1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1 w 12"/>
                <a:gd name="T9" fmla="*/ 0 h 15"/>
                <a:gd name="T10" fmla="*/ 1 w 12"/>
                <a:gd name="T11" fmla="*/ 0 h 15"/>
                <a:gd name="T12" fmla="*/ 1 w 12"/>
                <a:gd name="T13" fmla="*/ 0 h 15"/>
                <a:gd name="T14" fmla="*/ 1 w 12"/>
                <a:gd name="T15" fmla="*/ 0 h 15"/>
                <a:gd name="T16" fmla="*/ 1 w 12"/>
                <a:gd name="T17" fmla="*/ 0 h 15"/>
                <a:gd name="T18" fmla="*/ 1 w 12"/>
                <a:gd name="T19" fmla="*/ 0 h 15"/>
                <a:gd name="T20" fmla="*/ 1 w 12"/>
                <a:gd name="T21" fmla="*/ 0 h 15"/>
                <a:gd name="T22" fmla="*/ 1 w 12"/>
                <a:gd name="T23" fmla="*/ 0 h 15"/>
                <a:gd name="T24" fmla="*/ 1 w 12"/>
                <a:gd name="T25" fmla="*/ 0 h 15"/>
                <a:gd name="T26" fmla="*/ 1 w 12"/>
                <a:gd name="T27" fmla="*/ 0 h 15"/>
                <a:gd name="T28" fmla="*/ 1 w 12"/>
                <a:gd name="T29" fmla="*/ 0 h 15"/>
                <a:gd name="T30" fmla="*/ 1 w 12"/>
                <a:gd name="T31" fmla="*/ 0 h 15"/>
                <a:gd name="T32" fmla="*/ 1 w 12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5"/>
                <a:gd name="T53" fmla="*/ 12 w 1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5">
                  <a:moveTo>
                    <a:pt x="1" y="9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8" name="Freeform 6813"/>
            <p:cNvSpPr>
              <a:spLocks/>
            </p:cNvSpPr>
            <p:nvPr/>
          </p:nvSpPr>
          <p:spPr bwMode="auto">
            <a:xfrm>
              <a:off x="731" y="1194"/>
              <a:ext cx="3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1 w 6"/>
                <a:gd name="T7" fmla="*/ 0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6" y="7"/>
                  </a:lnTo>
                  <a:lnTo>
                    <a:pt x="2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09" name="Freeform 6814"/>
            <p:cNvSpPr>
              <a:spLocks/>
            </p:cNvSpPr>
            <p:nvPr/>
          </p:nvSpPr>
          <p:spPr bwMode="auto">
            <a:xfrm>
              <a:off x="756" y="1207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1 w 14"/>
                <a:gd name="T5" fmla="*/ 1 h 16"/>
                <a:gd name="T6" fmla="*/ 1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0 w 14"/>
                <a:gd name="T21" fmla="*/ 1 h 16"/>
                <a:gd name="T22" fmla="*/ 0 w 14"/>
                <a:gd name="T23" fmla="*/ 1 h 16"/>
                <a:gd name="T24" fmla="*/ 0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9" y="16"/>
                  </a:moveTo>
                  <a:lnTo>
                    <a:pt x="12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0" name="Freeform 6815"/>
            <p:cNvSpPr>
              <a:spLocks/>
            </p:cNvSpPr>
            <p:nvPr/>
          </p:nvSpPr>
          <p:spPr bwMode="auto">
            <a:xfrm>
              <a:off x="756" y="1208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0 w 10"/>
                <a:gd name="T3" fmla="*/ 1 h 14"/>
                <a:gd name="T4" fmla="*/ 0 w 10"/>
                <a:gd name="T5" fmla="*/ 1 h 14"/>
                <a:gd name="T6" fmla="*/ 0 w 10"/>
                <a:gd name="T7" fmla="*/ 1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1 w 1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4"/>
                <a:gd name="T53" fmla="*/ 10 w 1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4">
                  <a:moveTo>
                    <a:pt x="1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1" name="Freeform 6816"/>
            <p:cNvSpPr>
              <a:spLocks/>
            </p:cNvSpPr>
            <p:nvPr/>
          </p:nvSpPr>
          <p:spPr bwMode="auto">
            <a:xfrm>
              <a:off x="757" y="1209"/>
              <a:ext cx="4" cy="4"/>
            </a:xfrm>
            <a:custGeom>
              <a:avLst/>
              <a:gdLst>
                <a:gd name="T0" fmla="*/ 1 w 8"/>
                <a:gd name="T1" fmla="*/ 1 h 7"/>
                <a:gd name="T2" fmla="*/ 0 w 8"/>
                <a:gd name="T3" fmla="*/ 1 h 7"/>
                <a:gd name="T4" fmla="*/ 1 w 8"/>
                <a:gd name="T5" fmla="*/ 0 h 7"/>
                <a:gd name="T6" fmla="*/ 1 w 8"/>
                <a:gd name="T7" fmla="*/ 0 h 7"/>
                <a:gd name="T8" fmla="*/ 1 w 8"/>
                <a:gd name="T9" fmla="*/ 1 h 7"/>
                <a:gd name="T10" fmla="*/ 1 w 8"/>
                <a:gd name="T11" fmla="*/ 1 h 7"/>
                <a:gd name="T12" fmla="*/ 1 w 8"/>
                <a:gd name="T13" fmla="*/ 1 h 7"/>
                <a:gd name="T14" fmla="*/ 1 w 8"/>
                <a:gd name="T15" fmla="*/ 1 h 7"/>
                <a:gd name="T16" fmla="*/ 1 w 8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2" name="Freeform 6817"/>
            <p:cNvSpPr>
              <a:spLocks/>
            </p:cNvSpPr>
            <p:nvPr/>
          </p:nvSpPr>
          <p:spPr bwMode="auto">
            <a:xfrm>
              <a:off x="730" y="1159"/>
              <a:ext cx="18" cy="31"/>
            </a:xfrm>
            <a:custGeom>
              <a:avLst/>
              <a:gdLst>
                <a:gd name="T0" fmla="*/ 0 w 36"/>
                <a:gd name="T1" fmla="*/ 1 h 61"/>
                <a:gd name="T2" fmla="*/ 1 w 36"/>
                <a:gd name="T3" fmla="*/ 0 h 61"/>
                <a:gd name="T4" fmla="*/ 1 w 36"/>
                <a:gd name="T5" fmla="*/ 1 h 61"/>
                <a:gd name="T6" fmla="*/ 0 w 36"/>
                <a:gd name="T7" fmla="*/ 1 h 61"/>
                <a:gd name="T8" fmla="*/ 0 w 36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1"/>
                <a:gd name="T17" fmla="*/ 36 w 3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1">
                  <a:moveTo>
                    <a:pt x="0" y="21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6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3" name="Freeform 6818"/>
            <p:cNvSpPr>
              <a:spLocks/>
            </p:cNvSpPr>
            <p:nvPr/>
          </p:nvSpPr>
          <p:spPr bwMode="auto">
            <a:xfrm>
              <a:off x="673" y="1154"/>
              <a:ext cx="7" cy="9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9" y="16"/>
                  </a:moveTo>
                  <a:lnTo>
                    <a:pt x="13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4" name="Freeform 6819"/>
            <p:cNvSpPr>
              <a:spLocks/>
            </p:cNvSpPr>
            <p:nvPr/>
          </p:nvSpPr>
          <p:spPr bwMode="auto">
            <a:xfrm>
              <a:off x="673" y="1155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0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w 11"/>
                <a:gd name="T31" fmla="*/ 1 h 14"/>
                <a:gd name="T32" fmla="*/ 0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5" name="Freeform 6820"/>
            <p:cNvSpPr>
              <a:spLocks/>
            </p:cNvSpPr>
            <p:nvPr/>
          </p:nvSpPr>
          <p:spPr bwMode="auto">
            <a:xfrm>
              <a:off x="674" y="1157"/>
              <a:ext cx="2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0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6" name="Freeform 6821"/>
            <p:cNvSpPr>
              <a:spLocks/>
            </p:cNvSpPr>
            <p:nvPr/>
          </p:nvSpPr>
          <p:spPr bwMode="auto">
            <a:xfrm>
              <a:off x="679" y="115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7" name="Freeform 6822"/>
            <p:cNvSpPr>
              <a:spLocks/>
            </p:cNvSpPr>
            <p:nvPr/>
          </p:nvSpPr>
          <p:spPr bwMode="auto">
            <a:xfrm>
              <a:off x="679" y="1159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8" name="Freeform 6823"/>
            <p:cNvSpPr>
              <a:spLocks/>
            </p:cNvSpPr>
            <p:nvPr/>
          </p:nvSpPr>
          <p:spPr bwMode="auto">
            <a:xfrm>
              <a:off x="681" y="1162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19" name="Freeform 6824"/>
            <p:cNvSpPr>
              <a:spLocks/>
            </p:cNvSpPr>
            <p:nvPr/>
          </p:nvSpPr>
          <p:spPr bwMode="auto">
            <a:xfrm>
              <a:off x="669" y="1156"/>
              <a:ext cx="8" cy="8"/>
            </a:xfrm>
            <a:custGeom>
              <a:avLst/>
              <a:gdLst>
                <a:gd name="T0" fmla="*/ 1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0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1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1 w 16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7"/>
                <a:gd name="T53" fmla="*/ 16 w 1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7">
                  <a:moveTo>
                    <a:pt x="11" y="17"/>
                  </a:move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0" name="Freeform 6825"/>
            <p:cNvSpPr>
              <a:spLocks/>
            </p:cNvSpPr>
            <p:nvPr/>
          </p:nvSpPr>
          <p:spPr bwMode="auto">
            <a:xfrm>
              <a:off x="669" y="1157"/>
              <a:ext cx="6" cy="7"/>
            </a:xfrm>
            <a:custGeom>
              <a:avLst/>
              <a:gdLst>
                <a:gd name="T0" fmla="*/ 0 w 13"/>
                <a:gd name="T1" fmla="*/ 0 h 15"/>
                <a:gd name="T2" fmla="*/ 0 w 13"/>
                <a:gd name="T3" fmla="*/ 0 h 15"/>
                <a:gd name="T4" fmla="*/ 0 w 13"/>
                <a:gd name="T5" fmla="*/ 0 h 15"/>
                <a:gd name="T6" fmla="*/ 0 w 13"/>
                <a:gd name="T7" fmla="*/ 0 h 15"/>
                <a:gd name="T8" fmla="*/ 0 w 13"/>
                <a:gd name="T9" fmla="*/ 0 h 15"/>
                <a:gd name="T10" fmla="*/ 0 w 13"/>
                <a:gd name="T11" fmla="*/ 0 h 15"/>
                <a:gd name="T12" fmla="*/ 0 w 13"/>
                <a:gd name="T13" fmla="*/ 0 h 15"/>
                <a:gd name="T14" fmla="*/ 0 w 13"/>
                <a:gd name="T15" fmla="*/ 0 h 15"/>
                <a:gd name="T16" fmla="*/ 0 w 13"/>
                <a:gd name="T17" fmla="*/ 0 h 15"/>
                <a:gd name="T18" fmla="*/ 0 w 13"/>
                <a:gd name="T19" fmla="*/ 0 h 15"/>
                <a:gd name="T20" fmla="*/ 0 w 13"/>
                <a:gd name="T21" fmla="*/ 0 h 15"/>
                <a:gd name="T22" fmla="*/ 0 w 13"/>
                <a:gd name="T23" fmla="*/ 0 h 15"/>
                <a:gd name="T24" fmla="*/ 0 w 13"/>
                <a:gd name="T25" fmla="*/ 0 h 15"/>
                <a:gd name="T26" fmla="*/ 0 w 13"/>
                <a:gd name="T27" fmla="*/ 0 h 15"/>
                <a:gd name="T28" fmla="*/ 0 w 13"/>
                <a:gd name="T29" fmla="*/ 0 h 15"/>
                <a:gd name="T30" fmla="*/ 0 w 13"/>
                <a:gd name="T31" fmla="*/ 0 h 15"/>
                <a:gd name="T32" fmla="*/ 0 w 1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1" name="Freeform 6826"/>
            <p:cNvSpPr>
              <a:spLocks/>
            </p:cNvSpPr>
            <p:nvPr/>
          </p:nvSpPr>
          <p:spPr bwMode="auto">
            <a:xfrm>
              <a:off x="671" y="1159"/>
              <a:ext cx="3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" name="Freeform 6827"/>
            <p:cNvSpPr>
              <a:spLocks/>
            </p:cNvSpPr>
            <p:nvPr/>
          </p:nvSpPr>
          <p:spPr bwMode="auto">
            <a:xfrm>
              <a:off x="676" y="1160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0 h 18"/>
                <a:gd name="T16" fmla="*/ 0 w 15"/>
                <a:gd name="T17" fmla="*/ 0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9" y="16"/>
                  </a:moveTo>
                  <a:lnTo>
                    <a:pt x="13" y="14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" name="Freeform 6828"/>
            <p:cNvSpPr>
              <a:spLocks/>
            </p:cNvSpPr>
            <p:nvPr/>
          </p:nvSpPr>
          <p:spPr bwMode="auto">
            <a:xfrm>
              <a:off x="676" y="1161"/>
              <a:ext cx="6" cy="8"/>
            </a:xfrm>
            <a:custGeom>
              <a:avLst/>
              <a:gdLst>
                <a:gd name="T0" fmla="*/ 1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1 w 11"/>
                <a:gd name="T9" fmla="*/ 0 h 17"/>
                <a:gd name="T10" fmla="*/ 1 w 11"/>
                <a:gd name="T11" fmla="*/ 0 h 17"/>
                <a:gd name="T12" fmla="*/ 1 w 11"/>
                <a:gd name="T13" fmla="*/ 0 h 17"/>
                <a:gd name="T14" fmla="*/ 1 w 11"/>
                <a:gd name="T15" fmla="*/ 0 h 17"/>
                <a:gd name="T16" fmla="*/ 1 w 11"/>
                <a:gd name="T17" fmla="*/ 0 h 17"/>
                <a:gd name="T18" fmla="*/ 1 w 11"/>
                <a:gd name="T19" fmla="*/ 0 h 17"/>
                <a:gd name="T20" fmla="*/ 1 w 11"/>
                <a:gd name="T21" fmla="*/ 0 h 17"/>
                <a:gd name="T22" fmla="*/ 1 w 11"/>
                <a:gd name="T23" fmla="*/ 0 h 17"/>
                <a:gd name="T24" fmla="*/ 1 w 11"/>
                <a:gd name="T25" fmla="*/ 0 h 17"/>
                <a:gd name="T26" fmla="*/ 1 w 11"/>
                <a:gd name="T27" fmla="*/ 0 h 17"/>
                <a:gd name="T28" fmla="*/ 1 w 11"/>
                <a:gd name="T29" fmla="*/ 0 h 17"/>
                <a:gd name="T30" fmla="*/ 1 w 11"/>
                <a:gd name="T31" fmla="*/ 0 h 17"/>
                <a:gd name="T32" fmla="*/ 1 w 1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7"/>
                <a:gd name="T53" fmla="*/ 11 w 1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4" name="Freeform 6829"/>
            <p:cNvSpPr>
              <a:spLocks/>
            </p:cNvSpPr>
            <p:nvPr/>
          </p:nvSpPr>
          <p:spPr bwMode="auto">
            <a:xfrm>
              <a:off x="677" y="1163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5" name="Freeform 6830"/>
            <p:cNvSpPr>
              <a:spLocks/>
            </p:cNvSpPr>
            <p:nvPr/>
          </p:nvSpPr>
          <p:spPr bwMode="auto">
            <a:xfrm>
              <a:off x="662" y="1119"/>
              <a:ext cx="86" cy="51"/>
            </a:xfrm>
            <a:custGeom>
              <a:avLst/>
              <a:gdLst>
                <a:gd name="T0" fmla="*/ 0 w 172"/>
                <a:gd name="T1" fmla="*/ 1 h 100"/>
                <a:gd name="T2" fmla="*/ 1 w 172"/>
                <a:gd name="T3" fmla="*/ 0 h 100"/>
                <a:gd name="T4" fmla="*/ 1 w 172"/>
                <a:gd name="T5" fmla="*/ 1 h 100"/>
                <a:gd name="T6" fmla="*/ 1 w 172"/>
                <a:gd name="T7" fmla="*/ 1 h 100"/>
                <a:gd name="T8" fmla="*/ 0 w 172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00"/>
                <a:gd name="T17" fmla="*/ 172 w 17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00">
                  <a:moveTo>
                    <a:pt x="0" y="21"/>
                  </a:moveTo>
                  <a:lnTo>
                    <a:pt x="36" y="0"/>
                  </a:lnTo>
                  <a:lnTo>
                    <a:pt x="172" y="79"/>
                  </a:lnTo>
                  <a:lnTo>
                    <a:pt x="136" y="10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6" name="Freeform 6831"/>
            <p:cNvSpPr>
              <a:spLocks/>
            </p:cNvSpPr>
            <p:nvPr/>
          </p:nvSpPr>
          <p:spPr bwMode="auto">
            <a:xfrm>
              <a:off x="662" y="1130"/>
              <a:ext cx="68" cy="60"/>
            </a:xfrm>
            <a:custGeom>
              <a:avLst/>
              <a:gdLst>
                <a:gd name="T0" fmla="*/ 0 w 136"/>
                <a:gd name="T1" fmla="*/ 0 h 119"/>
                <a:gd name="T2" fmla="*/ 1 w 136"/>
                <a:gd name="T3" fmla="*/ 1 h 119"/>
                <a:gd name="T4" fmla="*/ 1 w 136"/>
                <a:gd name="T5" fmla="*/ 1 h 119"/>
                <a:gd name="T6" fmla="*/ 0 w 136"/>
                <a:gd name="T7" fmla="*/ 1 h 119"/>
                <a:gd name="T8" fmla="*/ 0 w 13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19"/>
                <a:gd name="T17" fmla="*/ 136 w 136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19">
                  <a:moveTo>
                    <a:pt x="0" y="0"/>
                  </a:moveTo>
                  <a:lnTo>
                    <a:pt x="136" y="79"/>
                  </a:lnTo>
                  <a:lnTo>
                    <a:pt x="136" y="119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7" name="Freeform 6832"/>
            <p:cNvSpPr>
              <a:spLocks/>
            </p:cNvSpPr>
            <p:nvPr/>
          </p:nvSpPr>
          <p:spPr bwMode="auto">
            <a:xfrm>
              <a:off x="767" y="1193"/>
              <a:ext cx="10" cy="8"/>
            </a:xfrm>
            <a:custGeom>
              <a:avLst/>
              <a:gdLst>
                <a:gd name="T0" fmla="*/ 1 w 20"/>
                <a:gd name="T1" fmla="*/ 0 h 16"/>
                <a:gd name="T2" fmla="*/ 1 w 20"/>
                <a:gd name="T3" fmla="*/ 1 h 16"/>
                <a:gd name="T4" fmla="*/ 1 w 20"/>
                <a:gd name="T5" fmla="*/ 1 h 16"/>
                <a:gd name="T6" fmla="*/ 0 w 20"/>
                <a:gd name="T7" fmla="*/ 1 h 16"/>
                <a:gd name="T8" fmla="*/ 1 w 2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6"/>
                <a:gd name="T17" fmla="*/ 20 w 2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6">
                  <a:moveTo>
                    <a:pt x="4" y="0"/>
                  </a:moveTo>
                  <a:lnTo>
                    <a:pt x="20" y="9"/>
                  </a:lnTo>
                  <a:lnTo>
                    <a:pt x="15" y="16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8" name="Freeform 6833"/>
            <p:cNvSpPr>
              <a:spLocks/>
            </p:cNvSpPr>
            <p:nvPr/>
          </p:nvSpPr>
          <p:spPr bwMode="auto">
            <a:xfrm>
              <a:off x="774" y="1198"/>
              <a:ext cx="4" cy="10"/>
            </a:xfrm>
            <a:custGeom>
              <a:avLst/>
              <a:gdLst>
                <a:gd name="T0" fmla="*/ 1 w 7"/>
                <a:gd name="T1" fmla="*/ 1 h 20"/>
                <a:gd name="T2" fmla="*/ 1 w 7"/>
                <a:gd name="T3" fmla="*/ 1 h 20"/>
                <a:gd name="T4" fmla="*/ 0 w 7"/>
                <a:gd name="T5" fmla="*/ 1 h 20"/>
                <a:gd name="T6" fmla="*/ 1 w 7"/>
                <a:gd name="T7" fmla="*/ 0 h 20"/>
                <a:gd name="T8" fmla="*/ 1 w 7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0"/>
                <a:gd name="T17" fmla="*/ 7 w 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0">
                  <a:moveTo>
                    <a:pt x="7" y="15"/>
                  </a:moveTo>
                  <a:lnTo>
                    <a:pt x="1" y="20"/>
                  </a:lnTo>
                  <a:lnTo>
                    <a:pt x="0" y="7"/>
                  </a:lnTo>
                  <a:lnTo>
                    <a:pt x="5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9" name="Freeform 6834"/>
            <p:cNvSpPr>
              <a:spLocks/>
            </p:cNvSpPr>
            <p:nvPr/>
          </p:nvSpPr>
          <p:spPr bwMode="auto">
            <a:xfrm>
              <a:off x="766" y="1205"/>
              <a:ext cx="14" cy="10"/>
            </a:xfrm>
            <a:custGeom>
              <a:avLst/>
              <a:gdLst>
                <a:gd name="T0" fmla="*/ 1 w 27"/>
                <a:gd name="T1" fmla="*/ 1 h 19"/>
                <a:gd name="T2" fmla="*/ 1 w 27"/>
                <a:gd name="T3" fmla="*/ 1 h 19"/>
                <a:gd name="T4" fmla="*/ 0 w 27"/>
                <a:gd name="T5" fmla="*/ 1 h 19"/>
                <a:gd name="T6" fmla="*/ 0 w 27"/>
                <a:gd name="T7" fmla="*/ 1 h 19"/>
                <a:gd name="T8" fmla="*/ 1 w 27"/>
                <a:gd name="T9" fmla="*/ 1 h 19"/>
                <a:gd name="T10" fmla="*/ 1 w 27"/>
                <a:gd name="T11" fmla="*/ 0 h 19"/>
                <a:gd name="T12" fmla="*/ 1 w 27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3"/>
                  </a:moveTo>
                  <a:lnTo>
                    <a:pt x="17" y="1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7" y="9"/>
                  </a:lnTo>
                  <a:lnTo>
                    <a:pt x="27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0" name="Freeform 6835"/>
            <p:cNvSpPr>
              <a:spLocks/>
            </p:cNvSpPr>
            <p:nvPr/>
          </p:nvSpPr>
          <p:spPr bwMode="auto">
            <a:xfrm>
              <a:off x="741" y="1199"/>
              <a:ext cx="12" cy="8"/>
            </a:xfrm>
            <a:custGeom>
              <a:avLst/>
              <a:gdLst>
                <a:gd name="T0" fmla="*/ 1 w 23"/>
                <a:gd name="T1" fmla="*/ 0 h 14"/>
                <a:gd name="T2" fmla="*/ 1 w 23"/>
                <a:gd name="T3" fmla="*/ 1 h 14"/>
                <a:gd name="T4" fmla="*/ 1 w 23"/>
                <a:gd name="T5" fmla="*/ 1 h 14"/>
                <a:gd name="T6" fmla="*/ 0 w 23"/>
                <a:gd name="T7" fmla="*/ 1 h 14"/>
                <a:gd name="T8" fmla="*/ 1 w 2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5" y="0"/>
                  </a:moveTo>
                  <a:lnTo>
                    <a:pt x="23" y="11"/>
                  </a:lnTo>
                  <a:lnTo>
                    <a:pt x="18" y="1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1" name="Freeform 6836"/>
            <p:cNvSpPr>
              <a:spLocks/>
            </p:cNvSpPr>
            <p:nvPr/>
          </p:nvSpPr>
          <p:spPr bwMode="auto">
            <a:xfrm>
              <a:off x="741" y="1201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0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18" y="15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2" name="Freeform 6837"/>
            <p:cNvSpPr>
              <a:spLocks/>
            </p:cNvSpPr>
            <p:nvPr/>
          </p:nvSpPr>
          <p:spPr bwMode="auto">
            <a:xfrm>
              <a:off x="750" y="1205"/>
              <a:ext cx="3" cy="3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3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3" name="Freeform 6838"/>
            <p:cNvSpPr>
              <a:spLocks/>
            </p:cNvSpPr>
            <p:nvPr/>
          </p:nvSpPr>
          <p:spPr bwMode="auto">
            <a:xfrm>
              <a:off x="737" y="1170"/>
              <a:ext cx="24" cy="14"/>
            </a:xfrm>
            <a:custGeom>
              <a:avLst/>
              <a:gdLst>
                <a:gd name="T0" fmla="*/ 0 w 49"/>
                <a:gd name="T1" fmla="*/ 0 h 29"/>
                <a:gd name="T2" fmla="*/ 0 w 49"/>
                <a:gd name="T3" fmla="*/ 0 h 29"/>
                <a:gd name="T4" fmla="*/ 0 w 49"/>
                <a:gd name="T5" fmla="*/ 0 h 29"/>
                <a:gd name="T6" fmla="*/ 0 w 49"/>
                <a:gd name="T7" fmla="*/ 0 h 29"/>
                <a:gd name="T8" fmla="*/ 0 w 4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9"/>
                <a:gd name="T17" fmla="*/ 49 w 4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9">
                  <a:moveTo>
                    <a:pt x="32" y="0"/>
                  </a:moveTo>
                  <a:lnTo>
                    <a:pt x="49" y="11"/>
                  </a:lnTo>
                  <a:lnTo>
                    <a:pt x="16" y="29"/>
                  </a:lnTo>
                  <a:lnTo>
                    <a:pt x="0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4" name="Freeform 6839"/>
            <p:cNvSpPr>
              <a:spLocks/>
            </p:cNvSpPr>
            <p:nvPr/>
          </p:nvSpPr>
          <p:spPr bwMode="auto">
            <a:xfrm>
              <a:off x="737" y="1180"/>
              <a:ext cx="8" cy="23"/>
            </a:xfrm>
            <a:custGeom>
              <a:avLst/>
              <a:gdLst>
                <a:gd name="T0" fmla="*/ 0 w 16"/>
                <a:gd name="T1" fmla="*/ 0 h 47"/>
                <a:gd name="T2" fmla="*/ 1 w 16"/>
                <a:gd name="T3" fmla="*/ 0 h 47"/>
                <a:gd name="T4" fmla="*/ 1 w 16"/>
                <a:gd name="T5" fmla="*/ 0 h 47"/>
                <a:gd name="T6" fmla="*/ 0 w 16"/>
                <a:gd name="T7" fmla="*/ 0 h 47"/>
                <a:gd name="T8" fmla="*/ 0 w 1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7"/>
                <a:gd name="T17" fmla="*/ 16 w 1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7">
                  <a:moveTo>
                    <a:pt x="0" y="36"/>
                  </a:moveTo>
                  <a:lnTo>
                    <a:pt x="16" y="47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5" name="Freeform 6840"/>
            <p:cNvSpPr>
              <a:spLocks/>
            </p:cNvSpPr>
            <p:nvPr/>
          </p:nvSpPr>
          <p:spPr bwMode="auto">
            <a:xfrm>
              <a:off x="745" y="1175"/>
              <a:ext cx="17" cy="28"/>
            </a:xfrm>
            <a:custGeom>
              <a:avLst/>
              <a:gdLst>
                <a:gd name="T0" fmla="*/ 1 w 34"/>
                <a:gd name="T1" fmla="*/ 1 h 56"/>
                <a:gd name="T2" fmla="*/ 0 w 34"/>
                <a:gd name="T3" fmla="*/ 1 h 56"/>
                <a:gd name="T4" fmla="*/ 0 w 34"/>
                <a:gd name="T5" fmla="*/ 1 h 56"/>
                <a:gd name="T6" fmla="*/ 1 w 34"/>
                <a:gd name="T7" fmla="*/ 0 h 56"/>
                <a:gd name="T8" fmla="*/ 1 w 3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38"/>
                  </a:moveTo>
                  <a:lnTo>
                    <a:pt x="0" y="56"/>
                  </a:lnTo>
                  <a:lnTo>
                    <a:pt x="0" y="18"/>
                  </a:lnTo>
                  <a:lnTo>
                    <a:pt x="33" y="0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6" name="Freeform 6841"/>
            <p:cNvSpPr>
              <a:spLocks/>
            </p:cNvSpPr>
            <p:nvPr/>
          </p:nvSpPr>
          <p:spPr bwMode="auto">
            <a:xfrm>
              <a:off x="746" y="1181"/>
              <a:ext cx="19" cy="10"/>
            </a:xfrm>
            <a:custGeom>
              <a:avLst/>
              <a:gdLst>
                <a:gd name="T0" fmla="*/ 1 w 38"/>
                <a:gd name="T1" fmla="*/ 0 h 22"/>
                <a:gd name="T2" fmla="*/ 1 w 38"/>
                <a:gd name="T3" fmla="*/ 0 h 22"/>
                <a:gd name="T4" fmla="*/ 1 w 38"/>
                <a:gd name="T5" fmla="*/ 0 h 22"/>
                <a:gd name="T6" fmla="*/ 1 w 38"/>
                <a:gd name="T7" fmla="*/ 0 h 22"/>
                <a:gd name="T8" fmla="*/ 0 w 38"/>
                <a:gd name="T9" fmla="*/ 0 h 22"/>
                <a:gd name="T10" fmla="*/ 1 w 3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2"/>
                <a:gd name="T20" fmla="*/ 38 w 3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2">
                  <a:moveTo>
                    <a:pt x="27" y="0"/>
                  </a:moveTo>
                  <a:lnTo>
                    <a:pt x="38" y="5"/>
                  </a:lnTo>
                  <a:lnTo>
                    <a:pt x="30" y="18"/>
                  </a:lnTo>
                  <a:lnTo>
                    <a:pt x="12" y="22"/>
                  </a:lnTo>
                  <a:lnTo>
                    <a:pt x="0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7" name="Freeform 6842"/>
            <p:cNvSpPr>
              <a:spLocks/>
            </p:cNvSpPr>
            <p:nvPr/>
          </p:nvSpPr>
          <p:spPr bwMode="auto">
            <a:xfrm>
              <a:off x="746" y="1188"/>
              <a:ext cx="9" cy="20"/>
            </a:xfrm>
            <a:custGeom>
              <a:avLst/>
              <a:gdLst>
                <a:gd name="T0" fmla="*/ 0 w 18"/>
                <a:gd name="T1" fmla="*/ 1 h 40"/>
                <a:gd name="T2" fmla="*/ 1 w 18"/>
                <a:gd name="T3" fmla="*/ 1 h 40"/>
                <a:gd name="T4" fmla="*/ 1 w 18"/>
                <a:gd name="T5" fmla="*/ 1 h 40"/>
                <a:gd name="T6" fmla="*/ 1 w 18"/>
                <a:gd name="T7" fmla="*/ 1 h 40"/>
                <a:gd name="T8" fmla="*/ 0 w 18"/>
                <a:gd name="T9" fmla="*/ 0 h 40"/>
                <a:gd name="T10" fmla="*/ 0 w 18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"/>
                <a:gd name="T20" fmla="*/ 18 w 1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">
                  <a:moveTo>
                    <a:pt x="0" y="29"/>
                  </a:moveTo>
                  <a:lnTo>
                    <a:pt x="18" y="40"/>
                  </a:lnTo>
                  <a:lnTo>
                    <a:pt x="18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8" name="Freeform 6843"/>
            <p:cNvSpPr>
              <a:spLocks/>
            </p:cNvSpPr>
            <p:nvPr/>
          </p:nvSpPr>
          <p:spPr bwMode="auto">
            <a:xfrm>
              <a:off x="755" y="1197"/>
              <a:ext cx="12" cy="15"/>
            </a:xfrm>
            <a:custGeom>
              <a:avLst/>
              <a:gdLst>
                <a:gd name="T0" fmla="*/ 0 w 23"/>
                <a:gd name="T1" fmla="*/ 0 h 31"/>
                <a:gd name="T2" fmla="*/ 1 w 23"/>
                <a:gd name="T3" fmla="*/ 0 h 31"/>
                <a:gd name="T4" fmla="*/ 1 w 23"/>
                <a:gd name="T5" fmla="*/ 0 h 31"/>
                <a:gd name="T6" fmla="*/ 1 w 23"/>
                <a:gd name="T7" fmla="*/ 0 h 31"/>
                <a:gd name="T8" fmla="*/ 1 w 23"/>
                <a:gd name="T9" fmla="*/ 0 h 31"/>
                <a:gd name="T10" fmla="*/ 1 w 23"/>
                <a:gd name="T11" fmla="*/ 0 h 31"/>
                <a:gd name="T12" fmla="*/ 0 w 23"/>
                <a:gd name="T13" fmla="*/ 0 h 31"/>
                <a:gd name="T14" fmla="*/ 0 w 23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31"/>
                <a:gd name="T26" fmla="*/ 23 w 23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31">
                  <a:moveTo>
                    <a:pt x="0" y="22"/>
                  </a:moveTo>
                  <a:lnTo>
                    <a:pt x="2" y="17"/>
                  </a:lnTo>
                  <a:lnTo>
                    <a:pt x="14" y="20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0" y="13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39" name="Freeform 6844"/>
            <p:cNvSpPr>
              <a:spLocks/>
            </p:cNvSpPr>
            <p:nvPr/>
          </p:nvSpPr>
          <p:spPr bwMode="auto">
            <a:xfrm>
              <a:off x="765" y="1199"/>
              <a:ext cx="11" cy="13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0 h 27"/>
                <a:gd name="T4" fmla="*/ 0 w 21"/>
                <a:gd name="T5" fmla="*/ 0 h 27"/>
                <a:gd name="T6" fmla="*/ 1 w 21"/>
                <a:gd name="T7" fmla="*/ 0 h 27"/>
                <a:gd name="T8" fmla="*/ 1 w 21"/>
                <a:gd name="T9" fmla="*/ 0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21" y="18"/>
                  </a:moveTo>
                  <a:lnTo>
                    <a:pt x="5" y="27"/>
                  </a:lnTo>
                  <a:lnTo>
                    <a:pt x="0" y="9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0" name="Freeform 6845"/>
            <p:cNvSpPr>
              <a:spLocks/>
            </p:cNvSpPr>
            <p:nvPr/>
          </p:nvSpPr>
          <p:spPr bwMode="auto">
            <a:xfrm>
              <a:off x="755" y="1201"/>
              <a:ext cx="10" cy="7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1 h 13"/>
                <a:gd name="T4" fmla="*/ 0 w 22"/>
                <a:gd name="T5" fmla="*/ 1 h 13"/>
                <a:gd name="T6" fmla="*/ 0 w 22"/>
                <a:gd name="T7" fmla="*/ 1 h 13"/>
                <a:gd name="T8" fmla="*/ 0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3"/>
                <a:gd name="T17" fmla="*/ 22 w 2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3">
                  <a:moveTo>
                    <a:pt x="5" y="0"/>
                  </a:moveTo>
                  <a:lnTo>
                    <a:pt x="22" y="11"/>
                  </a:lnTo>
                  <a:lnTo>
                    <a:pt x="14" y="1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1" name="Freeform 6846"/>
            <p:cNvSpPr>
              <a:spLocks/>
            </p:cNvSpPr>
            <p:nvPr/>
          </p:nvSpPr>
          <p:spPr bwMode="auto">
            <a:xfrm>
              <a:off x="754" y="1203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4" y="11"/>
                  </a:lnTo>
                  <a:lnTo>
                    <a:pt x="6" y="4"/>
                  </a:lnTo>
                  <a:lnTo>
                    <a:pt x="15" y="9"/>
                  </a:lnTo>
                  <a:lnTo>
                    <a:pt x="18" y="16"/>
                  </a:lnTo>
                  <a:lnTo>
                    <a:pt x="20" y="20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2" name="Freeform 6847"/>
            <p:cNvSpPr>
              <a:spLocks/>
            </p:cNvSpPr>
            <p:nvPr/>
          </p:nvSpPr>
          <p:spPr bwMode="auto">
            <a:xfrm>
              <a:off x="762" y="1207"/>
              <a:ext cx="4" cy="6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4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3" name="Freeform 6848"/>
            <p:cNvSpPr>
              <a:spLocks/>
            </p:cNvSpPr>
            <p:nvPr/>
          </p:nvSpPr>
          <p:spPr bwMode="auto">
            <a:xfrm>
              <a:off x="747" y="1190"/>
              <a:ext cx="7" cy="8"/>
            </a:xfrm>
            <a:custGeom>
              <a:avLst/>
              <a:gdLst>
                <a:gd name="T0" fmla="*/ 0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0 w 12"/>
                <a:gd name="T7" fmla="*/ 0 h 16"/>
                <a:gd name="T8" fmla="*/ 0 w 12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0" y="9"/>
                  </a:moveTo>
                  <a:lnTo>
                    <a:pt x="12" y="1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4" name="Freeform 6849"/>
            <p:cNvSpPr>
              <a:spLocks/>
            </p:cNvSpPr>
            <p:nvPr/>
          </p:nvSpPr>
          <p:spPr bwMode="auto">
            <a:xfrm>
              <a:off x="755" y="1195"/>
              <a:ext cx="17" cy="8"/>
            </a:xfrm>
            <a:custGeom>
              <a:avLst/>
              <a:gdLst>
                <a:gd name="T0" fmla="*/ 1 w 32"/>
                <a:gd name="T1" fmla="*/ 1 h 16"/>
                <a:gd name="T2" fmla="*/ 1 w 32"/>
                <a:gd name="T3" fmla="*/ 1 h 16"/>
                <a:gd name="T4" fmla="*/ 0 w 32"/>
                <a:gd name="T5" fmla="*/ 1 h 16"/>
                <a:gd name="T6" fmla="*/ 1 w 32"/>
                <a:gd name="T7" fmla="*/ 0 h 16"/>
                <a:gd name="T8" fmla="*/ 1 w 32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6"/>
                <a:gd name="T17" fmla="*/ 32 w 3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6">
                  <a:moveTo>
                    <a:pt x="32" y="12"/>
                  </a:moveTo>
                  <a:lnTo>
                    <a:pt x="20" y="16"/>
                  </a:lnTo>
                  <a:lnTo>
                    <a:pt x="0" y="3"/>
                  </a:lnTo>
                  <a:lnTo>
                    <a:pt x="18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5" name="Freeform 6850"/>
            <p:cNvSpPr>
              <a:spLocks/>
            </p:cNvSpPr>
            <p:nvPr/>
          </p:nvSpPr>
          <p:spPr bwMode="auto">
            <a:xfrm>
              <a:off x="764" y="1190"/>
              <a:ext cx="10" cy="11"/>
            </a:xfrm>
            <a:custGeom>
              <a:avLst/>
              <a:gdLst>
                <a:gd name="T0" fmla="*/ 0 w 20"/>
                <a:gd name="T1" fmla="*/ 1 h 21"/>
                <a:gd name="T2" fmla="*/ 1 w 20"/>
                <a:gd name="T3" fmla="*/ 0 h 21"/>
                <a:gd name="T4" fmla="*/ 1 w 20"/>
                <a:gd name="T5" fmla="*/ 1 h 21"/>
                <a:gd name="T6" fmla="*/ 1 w 20"/>
                <a:gd name="T7" fmla="*/ 1 h 21"/>
                <a:gd name="T8" fmla="*/ 0 w 20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0" y="9"/>
                  </a:moveTo>
                  <a:lnTo>
                    <a:pt x="5" y="0"/>
                  </a:lnTo>
                  <a:lnTo>
                    <a:pt x="20" y="16"/>
                  </a:lnTo>
                  <a:lnTo>
                    <a:pt x="14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6" name="Freeform 6851"/>
            <p:cNvSpPr>
              <a:spLocks/>
            </p:cNvSpPr>
            <p:nvPr/>
          </p:nvSpPr>
          <p:spPr bwMode="auto">
            <a:xfrm>
              <a:off x="762" y="1183"/>
              <a:ext cx="5" cy="12"/>
            </a:xfrm>
            <a:custGeom>
              <a:avLst/>
              <a:gdLst>
                <a:gd name="T0" fmla="*/ 0 w 11"/>
                <a:gd name="T1" fmla="*/ 1 h 24"/>
                <a:gd name="T2" fmla="*/ 0 w 11"/>
                <a:gd name="T3" fmla="*/ 0 h 24"/>
                <a:gd name="T4" fmla="*/ 0 w 11"/>
                <a:gd name="T5" fmla="*/ 1 h 24"/>
                <a:gd name="T6" fmla="*/ 0 w 11"/>
                <a:gd name="T7" fmla="*/ 1 h 24"/>
                <a:gd name="T8" fmla="*/ 0 w 1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4"/>
                <a:gd name="T17" fmla="*/ 11 w 1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4">
                  <a:moveTo>
                    <a:pt x="0" y="13"/>
                  </a:moveTo>
                  <a:lnTo>
                    <a:pt x="8" y="0"/>
                  </a:lnTo>
                  <a:lnTo>
                    <a:pt x="11" y="15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7" name="Freeform 6852"/>
            <p:cNvSpPr>
              <a:spLocks/>
            </p:cNvSpPr>
            <p:nvPr/>
          </p:nvSpPr>
          <p:spPr bwMode="auto">
            <a:xfrm>
              <a:off x="753" y="1190"/>
              <a:ext cx="11" cy="7"/>
            </a:xfrm>
            <a:custGeom>
              <a:avLst/>
              <a:gdLst>
                <a:gd name="T0" fmla="*/ 0 w 24"/>
                <a:gd name="T1" fmla="*/ 1 h 14"/>
                <a:gd name="T2" fmla="*/ 0 w 24"/>
                <a:gd name="T3" fmla="*/ 1 h 14"/>
                <a:gd name="T4" fmla="*/ 0 w 24"/>
                <a:gd name="T5" fmla="*/ 1 h 14"/>
                <a:gd name="T6" fmla="*/ 0 w 24"/>
                <a:gd name="T7" fmla="*/ 0 h 14"/>
                <a:gd name="T8" fmla="*/ 0 w 2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11"/>
                  </a:moveTo>
                  <a:lnTo>
                    <a:pt x="6" y="1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8" name="Freeform 6853"/>
            <p:cNvSpPr>
              <a:spLocks/>
            </p:cNvSpPr>
            <p:nvPr/>
          </p:nvSpPr>
          <p:spPr bwMode="auto">
            <a:xfrm>
              <a:off x="764" y="1204"/>
              <a:ext cx="16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1 h 18"/>
                <a:gd name="T4" fmla="*/ 1 w 30"/>
                <a:gd name="T5" fmla="*/ 1 h 18"/>
                <a:gd name="T6" fmla="*/ 1 w 30"/>
                <a:gd name="T7" fmla="*/ 1 h 18"/>
                <a:gd name="T8" fmla="*/ 0 w 30"/>
                <a:gd name="T9" fmla="*/ 1 h 18"/>
                <a:gd name="T10" fmla="*/ 1 w 30"/>
                <a:gd name="T11" fmla="*/ 1 h 18"/>
                <a:gd name="T12" fmla="*/ 1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8"/>
                <a:gd name="T23" fmla="*/ 30 w 3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8">
                  <a:moveTo>
                    <a:pt x="29" y="0"/>
                  </a:moveTo>
                  <a:lnTo>
                    <a:pt x="30" y="2"/>
                  </a:lnTo>
                  <a:lnTo>
                    <a:pt x="20" y="11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6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49" name="Freeform 6854"/>
            <p:cNvSpPr>
              <a:spLocks/>
            </p:cNvSpPr>
            <p:nvPr/>
          </p:nvSpPr>
          <p:spPr bwMode="auto">
            <a:xfrm>
              <a:off x="764" y="1212"/>
              <a:ext cx="2" cy="3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1 h 5"/>
                <a:gd name="T4" fmla="*/ 1 w 3"/>
                <a:gd name="T5" fmla="*/ 1 h 5"/>
                <a:gd name="T6" fmla="*/ 0 w 3"/>
                <a:gd name="T7" fmla="*/ 0 h 5"/>
                <a:gd name="T8" fmla="*/ 0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4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0" name="Freeform 6855"/>
            <p:cNvSpPr>
              <a:spLocks/>
            </p:cNvSpPr>
            <p:nvPr/>
          </p:nvSpPr>
          <p:spPr bwMode="auto">
            <a:xfrm>
              <a:off x="762" y="1208"/>
              <a:ext cx="3" cy="1"/>
            </a:xfrm>
            <a:custGeom>
              <a:avLst/>
              <a:gdLst>
                <a:gd name="T0" fmla="*/ 0 w 8"/>
                <a:gd name="T1" fmla="*/ 1 h 2"/>
                <a:gd name="T2" fmla="*/ 0 w 8"/>
                <a:gd name="T3" fmla="*/ 1 h 2"/>
                <a:gd name="T4" fmla="*/ 0 w 8"/>
                <a:gd name="T5" fmla="*/ 0 h 2"/>
                <a:gd name="T6" fmla="*/ 0 w 8"/>
                <a:gd name="T7" fmla="*/ 0 h 2"/>
                <a:gd name="T8" fmla="*/ 0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1" name="Freeform 6856"/>
            <p:cNvSpPr>
              <a:spLocks/>
            </p:cNvSpPr>
            <p:nvPr/>
          </p:nvSpPr>
          <p:spPr bwMode="auto">
            <a:xfrm>
              <a:off x="775" y="1199"/>
              <a:ext cx="2" cy="2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1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2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2" name="Freeform 6857"/>
            <p:cNvSpPr>
              <a:spLocks/>
            </p:cNvSpPr>
            <p:nvPr/>
          </p:nvSpPr>
          <p:spPr bwMode="auto">
            <a:xfrm>
              <a:off x="456" y="958"/>
              <a:ext cx="26" cy="149"/>
            </a:xfrm>
            <a:custGeom>
              <a:avLst/>
              <a:gdLst>
                <a:gd name="T0" fmla="*/ 0 w 53"/>
                <a:gd name="T1" fmla="*/ 3 h 297"/>
                <a:gd name="T2" fmla="*/ 0 w 53"/>
                <a:gd name="T3" fmla="*/ 3 h 297"/>
                <a:gd name="T4" fmla="*/ 0 w 53"/>
                <a:gd name="T5" fmla="*/ 3 h 297"/>
                <a:gd name="T6" fmla="*/ 0 w 53"/>
                <a:gd name="T7" fmla="*/ 3 h 297"/>
                <a:gd name="T8" fmla="*/ 0 w 53"/>
                <a:gd name="T9" fmla="*/ 3 h 297"/>
                <a:gd name="T10" fmla="*/ 0 w 53"/>
                <a:gd name="T11" fmla="*/ 3 h 297"/>
                <a:gd name="T12" fmla="*/ 0 w 53"/>
                <a:gd name="T13" fmla="*/ 3 h 297"/>
                <a:gd name="T14" fmla="*/ 0 w 53"/>
                <a:gd name="T15" fmla="*/ 2 h 297"/>
                <a:gd name="T16" fmla="*/ 0 w 53"/>
                <a:gd name="T17" fmla="*/ 2 h 297"/>
                <a:gd name="T18" fmla="*/ 0 w 53"/>
                <a:gd name="T19" fmla="*/ 0 h 297"/>
                <a:gd name="T20" fmla="*/ 0 w 53"/>
                <a:gd name="T21" fmla="*/ 0 h 297"/>
                <a:gd name="T22" fmla="*/ 0 w 53"/>
                <a:gd name="T23" fmla="*/ 3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297"/>
                <a:gd name="T38" fmla="*/ 53 w 53"/>
                <a:gd name="T39" fmla="*/ 297 h 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297">
                  <a:moveTo>
                    <a:pt x="53" y="297"/>
                  </a:moveTo>
                  <a:lnTo>
                    <a:pt x="38" y="292"/>
                  </a:lnTo>
                  <a:lnTo>
                    <a:pt x="27" y="287"/>
                  </a:lnTo>
                  <a:lnTo>
                    <a:pt x="18" y="281"/>
                  </a:lnTo>
                  <a:lnTo>
                    <a:pt x="11" y="274"/>
                  </a:lnTo>
                  <a:lnTo>
                    <a:pt x="6" y="267"/>
                  </a:lnTo>
                  <a:lnTo>
                    <a:pt x="2" y="261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3" y="29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3" name="Oval 6858"/>
            <p:cNvSpPr>
              <a:spLocks noChangeArrowheads="1"/>
            </p:cNvSpPr>
            <p:nvPr/>
          </p:nvSpPr>
          <p:spPr bwMode="auto">
            <a:xfrm>
              <a:off x="500" y="915"/>
              <a:ext cx="6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4" name="Freeform 6859"/>
            <p:cNvSpPr>
              <a:spLocks/>
            </p:cNvSpPr>
            <p:nvPr/>
          </p:nvSpPr>
          <p:spPr bwMode="auto">
            <a:xfrm>
              <a:off x="505" y="917"/>
              <a:ext cx="48" cy="49"/>
            </a:xfrm>
            <a:custGeom>
              <a:avLst/>
              <a:gdLst>
                <a:gd name="T0" fmla="*/ 1 w 96"/>
                <a:gd name="T1" fmla="*/ 0 h 99"/>
                <a:gd name="T2" fmla="*/ 1 w 96"/>
                <a:gd name="T3" fmla="*/ 0 h 99"/>
                <a:gd name="T4" fmla="*/ 1 w 96"/>
                <a:gd name="T5" fmla="*/ 0 h 99"/>
                <a:gd name="T6" fmla="*/ 1 w 96"/>
                <a:gd name="T7" fmla="*/ 0 h 99"/>
                <a:gd name="T8" fmla="*/ 1 w 96"/>
                <a:gd name="T9" fmla="*/ 0 h 99"/>
                <a:gd name="T10" fmla="*/ 1 w 96"/>
                <a:gd name="T11" fmla="*/ 0 h 99"/>
                <a:gd name="T12" fmla="*/ 1 w 96"/>
                <a:gd name="T13" fmla="*/ 0 h 99"/>
                <a:gd name="T14" fmla="*/ 1 w 96"/>
                <a:gd name="T15" fmla="*/ 0 h 99"/>
                <a:gd name="T16" fmla="*/ 1 w 96"/>
                <a:gd name="T17" fmla="*/ 0 h 99"/>
                <a:gd name="T18" fmla="*/ 1 w 96"/>
                <a:gd name="T19" fmla="*/ 0 h 99"/>
                <a:gd name="T20" fmla="*/ 1 w 96"/>
                <a:gd name="T21" fmla="*/ 0 h 99"/>
                <a:gd name="T22" fmla="*/ 1 w 96"/>
                <a:gd name="T23" fmla="*/ 0 h 99"/>
                <a:gd name="T24" fmla="*/ 1 w 96"/>
                <a:gd name="T25" fmla="*/ 0 h 99"/>
                <a:gd name="T26" fmla="*/ 0 w 96"/>
                <a:gd name="T27" fmla="*/ 0 h 99"/>
                <a:gd name="T28" fmla="*/ 1 w 96"/>
                <a:gd name="T29" fmla="*/ 0 h 99"/>
                <a:gd name="T30" fmla="*/ 1 w 96"/>
                <a:gd name="T31" fmla="*/ 0 h 99"/>
                <a:gd name="T32" fmla="*/ 1 w 96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9"/>
                <a:gd name="T53" fmla="*/ 96 w 9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9">
                  <a:moveTo>
                    <a:pt x="53" y="25"/>
                  </a:moveTo>
                  <a:lnTo>
                    <a:pt x="62" y="28"/>
                  </a:lnTo>
                  <a:lnTo>
                    <a:pt x="71" y="34"/>
                  </a:lnTo>
                  <a:lnTo>
                    <a:pt x="78" y="39"/>
                  </a:lnTo>
                  <a:lnTo>
                    <a:pt x="85" y="45"/>
                  </a:lnTo>
                  <a:lnTo>
                    <a:pt x="89" y="52"/>
                  </a:lnTo>
                  <a:lnTo>
                    <a:pt x="92" y="59"/>
                  </a:lnTo>
                  <a:lnTo>
                    <a:pt x="96" y="66"/>
                  </a:lnTo>
                  <a:lnTo>
                    <a:pt x="96" y="73"/>
                  </a:lnTo>
                  <a:lnTo>
                    <a:pt x="96" y="81"/>
                  </a:lnTo>
                  <a:lnTo>
                    <a:pt x="94" y="86"/>
                  </a:lnTo>
                  <a:lnTo>
                    <a:pt x="90" y="93"/>
                  </a:lnTo>
                  <a:lnTo>
                    <a:pt x="87" y="99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5" name="Freeform 6860"/>
            <p:cNvSpPr>
              <a:spLocks/>
            </p:cNvSpPr>
            <p:nvPr/>
          </p:nvSpPr>
          <p:spPr bwMode="auto">
            <a:xfrm>
              <a:off x="454" y="916"/>
              <a:ext cx="48" cy="48"/>
            </a:xfrm>
            <a:custGeom>
              <a:avLst/>
              <a:gdLst>
                <a:gd name="T0" fmla="*/ 1 w 95"/>
                <a:gd name="T1" fmla="*/ 0 h 97"/>
                <a:gd name="T2" fmla="*/ 1 w 95"/>
                <a:gd name="T3" fmla="*/ 0 h 97"/>
                <a:gd name="T4" fmla="*/ 1 w 95"/>
                <a:gd name="T5" fmla="*/ 0 h 97"/>
                <a:gd name="T6" fmla="*/ 0 w 95"/>
                <a:gd name="T7" fmla="*/ 0 h 97"/>
                <a:gd name="T8" fmla="*/ 0 w 95"/>
                <a:gd name="T9" fmla="*/ 0 h 97"/>
                <a:gd name="T10" fmla="*/ 0 w 95"/>
                <a:gd name="T11" fmla="*/ 0 h 97"/>
                <a:gd name="T12" fmla="*/ 1 w 95"/>
                <a:gd name="T13" fmla="*/ 0 h 97"/>
                <a:gd name="T14" fmla="*/ 1 w 95"/>
                <a:gd name="T15" fmla="*/ 0 h 97"/>
                <a:gd name="T16" fmla="*/ 1 w 95"/>
                <a:gd name="T17" fmla="*/ 0 h 97"/>
                <a:gd name="T18" fmla="*/ 1 w 95"/>
                <a:gd name="T19" fmla="*/ 0 h 97"/>
                <a:gd name="T20" fmla="*/ 1 w 95"/>
                <a:gd name="T21" fmla="*/ 0 h 97"/>
                <a:gd name="T22" fmla="*/ 1 w 95"/>
                <a:gd name="T23" fmla="*/ 0 h 97"/>
                <a:gd name="T24" fmla="*/ 1 w 95"/>
                <a:gd name="T25" fmla="*/ 0 h 97"/>
                <a:gd name="T26" fmla="*/ 1 w 95"/>
                <a:gd name="T27" fmla="*/ 0 h 97"/>
                <a:gd name="T28" fmla="*/ 1 w 95"/>
                <a:gd name="T29" fmla="*/ 0 h 97"/>
                <a:gd name="T30" fmla="*/ 1 w 95"/>
                <a:gd name="T31" fmla="*/ 0 h 97"/>
                <a:gd name="T32" fmla="*/ 1 w 95"/>
                <a:gd name="T33" fmla="*/ 0 h 97"/>
                <a:gd name="T34" fmla="*/ 1 w 95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7"/>
                <a:gd name="T56" fmla="*/ 95 w 95"/>
                <a:gd name="T57" fmla="*/ 97 h 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7">
                  <a:moveTo>
                    <a:pt x="7" y="97"/>
                  </a:moveTo>
                  <a:lnTo>
                    <a:pt x="3" y="92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3" y="61"/>
                  </a:lnTo>
                  <a:lnTo>
                    <a:pt x="5" y="54"/>
                  </a:lnTo>
                  <a:lnTo>
                    <a:pt x="11" y="48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30" y="32"/>
                  </a:lnTo>
                  <a:lnTo>
                    <a:pt x="38" y="29"/>
                  </a:lnTo>
                  <a:lnTo>
                    <a:pt x="93" y="0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5" y="5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6" name="Freeform 6861"/>
            <p:cNvSpPr>
              <a:spLocks/>
            </p:cNvSpPr>
            <p:nvPr/>
          </p:nvSpPr>
          <p:spPr bwMode="auto">
            <a:xfrm>
              <a:off x="458" y="919"/>
              <a:ext cx="45" cy="64"/>
            </a:xfrm>
            <a:custGeom>
              <a:avLst/>
              <a:gdLst>
                <a:gd name="T0" fmla="*/ 0 w 92"/>
                <a:gd name="T1" fmla="*/ 0 h 130"/>
                <a:gd name="T2" fmla="*/ 0 w 92"/>
                <a:gd name="T3" fmla="*/ 0 h 130"/>
                <a:gd name="T4" fmla="*/ 0 w 92"/>
                <a:gd name="T5" fmla="*/ 1 h 130"/>
                <a:gd name="T6" fmla="*/ 0 w 92"/>
                <a:gd name="T7" fmla="*/ 0 h 130"/>
                <a:gd name="T8" fmla="*/ 0 w 92"/>
                <a:gd name="T9" fmla="*/ 0 h 130"/>
                <a:gd name="T10" fmla="*/ 0 w 92"/>
                <a:gd name="T11" fmla="*/ 0 h 130"/>
                <a:gd name="T12" fmla="*/ 0 w 92"/>
                <a:gd name="T13" fmla="*/ 0 h 130"/>
                <a:gd name="T14" fmla="*/ 0 w 92"/>
                <a:gd name="T15" fmla="*/ 0 h 130"/>
                <a:gd name="T16" fmla="*/ 0 w 92"/>
                <a:gd name="T17" fmla="*/ 0 h 130"/>
                <a:gd name="T18" fmla="*/ 0 w 92"/>
                <a:gd name="T19" fmla="*/ 0 h 130"/>
                <a:gd name="T20" fmla="*/ 0 w 92"/>
                <a:gd name="T21" fmla="*/ 0 h 130"/>
                <a:gd name="T22" fmla="*/ 0 w 92"/>
                <a:gd name="T23" fmla="*/ 0 h 130"/>
                <a:gd name="T24" fmla="*/ 0 w 9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30"/>
                <a:gd name="T41" fmla="*/ 92 w 9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30">
                  <a:moveTo>
                    <a:pt x="88" y="0"/>
                  </a:moveTo>
                  <a:lnTo>
                    <a:pt x="92" y="2"/>
                  </a:lnTo>
                  <a:lnTo>
                    <a:pt x="92" y="130"/>
                  </a:lnTo>
                  <a:lnTo>
                    <a:pt x="77" y="128"/>
                  </a:lnTo>
                  <a:lnTo>
                    <a:pt x="63" y="126"/>
                  </a:lnTo>
                  <a:lnTo>
                    <a:pt x="49" y="123"/>
                  </a:lnTo>
                  <a:lnTo>
                    <a:pt x="36" y="119"/>
                  </a:lnTo>
                  <a:lnTo>
                    <a:pt x="25" y="114"/>
                  </a:lnTo>
                  <a:lnTo>
                    <a:pt x="14" y="108"/>
                  </a:lnTo>
                  <a:lnTo>
                    <a:pt x="11" y="105"/>
                  </a:lnTo>
                  <a:lnTo>
                    <a:pt x="7" y="101"/>
                  </a:lnTo>
                  <a:lnTo>
                    <a:pt x="0" y="9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7" name="Freeform 6862"/>
            <p:cNvSpPr>
              <a:spLocks/>
            </p:cNvSpPr>
            <p:nvPr/>
          </p:nvSpPr>
          <p:spPr bwMode="auto">
            <a:xfrm>
              <a:off x="503" y="919"/>
              <a:ext cx="45" cy="64"/>
            </a:xfrm>
            <a:custGeom>
              <a:avLst/>
              <a:gdLst>
                <a:gd name="T0" fmla="*/ 1 w 90"/>
                <a:gd name="T1" fmla="*/ 0 h 130"/>
                <a:gd name="T2" fmla="*/ 1 w 90"/>
                <a:gd name="T3" fmla="*/ 0 h 130"/>
                <a:gd name="T4" fmla="*/ 1 w 90"/>
                <a:gd name="T5" fmla="*/ 0 h 130"/>
                <a:gd name="T6" fmla="*/ 1 w 90"/>
                <a:gd name="T7" fmla="*/ 0 h 130"/>
                <a:gd name="T8" fmla="*/ 1 w 90"/>
                <a:gd name="T9" fmla="*/ 0 h 130"/>
                <a:gd name="T10" fmla="*/ 1 w 90"/>
                <a:gd name="T11" fmla="*/ 0 h 130"/>
                <a:gd name="T12" fmla="*/ 1 w 90"/>
                <a:gd name="T13" fmla="*/ 0 h 130"/>
                <a:gd name="T14" fmla="*/ 1 w 90"/>
                <a:gd name="T15" fmla="*/ 0 h 130"/>
                <a:gd name="T16" fmla="*/ 1 w 90"/>
                <a:gd name="T17" fmla="*/ 0 h 130"/>
                <a:gd name="T18" fmla="*/ 0 w 90"/>
                <a:gd name="T19" fmla="*/ 1 h 130"/>
                <a:gd name="T20" fmla="*/ 0 w 90"/>
                <a:gd name="T21" fmla="*/ 0 h 130"/>
                <a:gd name="T22" fmla="*/ 1 w 90"/>
                <a:gd name="T23" fmla="*/ 0 h 130"/>
                <a:gd name="T24" fmla="*/ 1 w 90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30"/>
                <a:gd name="T41" fmla="*/ 90 w 90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30">
                  <a:moveTo>
                    <a:pt x="90" y="96"/>
                  </a:moveTo>
                  <a:lnTo>
                    <a:pt x="86" y="99"/>
                  </a:lnTo>
                  <a:lnTo>
                    <a:pt x="83" y="103"/>
                  </a:lnTo>
                  <a:lnTo>
                    <a:pt x="74" y="110"/>
                  </a:lnTo>
                  <a:lnTo>
                    <a:pt x="65" y="115"/>
                  </a:lnTo>
                  <a:lnTo>
                    <a:pt x="54" y="121"/>
                  </a:lnTo>
                  <a:lnTo>
                    <a:pt x="41" y="124"/>
                  </a:lnTo>
                  <a:lnTo>
                    <a:pt x="29" y="126"/>
                  </a:lnTo>
                  <a:lnTo>
                    <a:pt x="14" y="128"/>
                  </a:lnTo>
                  <a:lnTo>
                    <a:pt x="0" y="130"/>
                  </a:lnTo>
                  <a:lnTo>
                    <a:pt x="0" y="2"/>
                  </a:lnTo>
                  <a:lnTo>
                    <a:pt x="3" y="0"/>
                  </a:lnTo>
                  <a:lnTo>
                    <a:pt x="90" y="9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8" name="Line 6863"/>
            <p:cNvSpPr>
              <a:spLocks noChangeShapeType="1"/>
            </p:cNvSpPr>
            <p:nvPr/>
          </p:nvSpPr>
          <p:spPr bwMode="auto">
            <a:xfrm flipV="1">
              <a:off x="1141" y="855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59" name="Freeform 6864"/>
            <p:cNvSpPr>
              <a:spLocks/>
            </p:cNvSpPr>
            <p:nvPr/>
          </p:nvSpPr>
          <p:spPr bwMode="auto">
            <a:xfrm>
              <a:off x="1140" y="861"/>
              <a:ext cx="3" cy="3"/>
            </a:xfrm>
            <a:custGeom>
              <a:avLst/>
              <a:gdLst>
                <a:gd name="T0" fmla="*/ 0 w 8"/>
                <a:gd name="T1" fmla="*/ 1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1 h 5"/>
                <a:gd name="T8" fmla="*/ 0 w 8"/>
                <a:gd name="T9" fmla="*/ 0 h 5"/>
                <a:gd name="T10" fmla="*/ 0 w 8"/>
                <a:gd name="T11" fmla="*/ 0 h 5"/>
                <a:gd name="T12" fmla="*/ 0 w 8"/>
                <a:gd name="T13" fmla="*/ 0 h 5"/>
                <a:gd name="T14" fmla="*/ 0 w 8"/>
                <a:gd name="T15" fmla="*/ 1 h 5"/>
                <a:gd name="T16" fmla="*/ 0 w 8"/>
                <a:gd name="T17" fmla="*/ 1 h 5"/>
                <a:gd name="T18" fmla="*/ 0 w 8"/>
                <a:gd name="T19" fmla="*/ 1 h 5"/>
                <a:gd name="T20" fmla="*/ 0 w 8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5"/>
                <a:gd name="T35" fmla="*/ 8 w 8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5">
                  <a:moveTo>
                    <a:pt x="2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0" name="Freeform 6865"/>
            <p:cNvSpPr>
              <a:spLocks/>
            </p:cNvSpPr>
            <p:nvPr/>
          </p:nvSpPr>
          <p:spPr bwMode="auto">
            <a:xfrm>
              <a:off x="1141" y="861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1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w 6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5"/>
                <a:gd name="T29" fmla="*/ 6 w 6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5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1" name="Freeform 6866"/>
            <p:cNvSpPr>
              <a:spLocks/>
            </p:cNvSpPr>
            <p:nvPr/>
          </p:nvSpPr>
          <p:spPr bwMode="auto">
            <a:xfrm>
              <a:off x="1112" y="834"/>
              <a:ext cx="18" cy="31"/>
            </a:xfrm>
            <a:custGeom>
              <a:avLst/>
              <a:gdLst>
                <a:gd name="T0" fmla="*/ 1 w 36"/>
                <a:gd name="T1" fmla="*/ 1 h 61"/>
                <a:gd name="T2" fmla="*/ 0 w 36"/>
                <a:gd name="T3" fmla="*/ 0 h 61"/>
                <a:gd name="T4" fmla="*/ 0 w 36"/>
                <a:gd name="T5" fmla="*/ 1 h 61"/>
                <a:gd name="T6" fmla="*/ 1 w 36"/>
                <a:gd name="T7" fmla="*/ 1 h 61"/>
                <a:gd name="T8" fmla="*/ 1 w 36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1"/>
                <a:gd name="T17" fmla="*/ 36 w 3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1">
                  <a:moveTo>
                    <a:pt x="36" y="22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6" y="61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2" name="Freeform 6867"/>
            <p:cNvSpPr>
              <a:spLocks/>
            </p:cNvSpPr>
            <p:nvPr/>
          </p:nvSpPr>
          <p:spPr bwMode="auto">
            <a:xfrm>
              <a:off x="1180" y="829"/>
              <a:ext cx="8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0 w 17"/>
                <a:gd name="T5" fmla="*/ 1 h 16"/>
                <a:gd name="T6" fmla="*/ 0 w 17"/>
                <a:gd name="T7" fmla="*/ 1 h 16"/>
                <a:gd name="T8" fmla="*/ 0 w 17"/>
                <a:gd name="T9" fmla="*/ 1 h 16"/>
                <a:gd name="T10" fmla="*/ 0 w 17"/>
                <a:gd name="T11" fmla="*/ 1 h 16"/>
                <a:gd name="T12" fmla="*/ 0 w 17"/>
                <a:gd name="T13" fmla="*/ 0 h 16"/>
                <a:gd name="T14" fmla="*/ 0 w 17"/>
                <a:gd name="T15" fmla="*/ 0 h 16"/>
                <a:gd name="T16" fmla="*/ 0 w 17"/>
                <a:gd name="T17" fmla="*/ 0 h 16"/>
                <a:gd name="T18" fmla="*/ 0 w 17"/>
                <a:gd name="T19" fmla="*/ 1 h 16"/>
                <a:gd name="T20" fmla="*/ 0 w 17"/>
                <a:gd name="T21" fmla="*/ 1 h 16"/>
                <a:gd name="T22" fmla="*/ 0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w 1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6" y="16"/>
                  </a:move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3" name="Freeform 6868"/>
            <p:cNvSpPr>
              <a:spLocks/>
            </p:cNvSpPr>
            <p:nvPr/>
          </p:nvSpPr>
          <p:spPr bwMode="auto">
            <a:xfrm>
              <a:off x="1182" y="830"/>
              <a:ext cx="6" cy="8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w 13"/>
                <a:gd name="T31" fmla="*/ 1 h 14"/>
                <a:gd name="T32" fmla="*/ 0 w 1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11" y="9"/>
                  </a:moveTo>
                  <a:lnTo>
                    <a:pt x="13" y="7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4" name="Freeform 6869"/>
            <p:cNvSpPr>
              <a:spLocks/>
            </p:cNvSpPr>
            <p:nvPr/>
          </p:nvSpPr>
          <p:spPr bwMode="auto">
            <a:xfrm>
              <a:off x="1184" y="832"/>
              <a:ext cx="3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1 w 5"/>
                <a:gd name="T5" fmla="*/ 0 h 8"/>
                <a:gd name="T6" fmla="*/ 1 w 5"/>
                <a:gd name="T7" fmla="*/ 0 h 8"/>
                <a:gd name="T8" fmla="*/ 0 w 5"/>
                <a:gd name="T9" fmla="*/ 1 h 8"/>
                <a:gd name="T10" fmla="*/ 0 w 5"/>
                <a:gd name="T11" fmla="*/ 1 h 8"/>
                <a:gd name="T12" fmla="*/ 0 w 5"/>
                <a:gd name="T13" fmla="*/ 1 h 8"/>
                <a:gd name="T14" fmla="*/ 1 w 5"/>
                <a:gd name="T15" fmla="*/ 1 h 8"/>
                <a:gd name="T16" fmla="*/ 1 w 5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5" name="Freeform 6870"/>
            <p:cNvSpPr>
              <a:spLocks/>
            </p:cNvSpPr>
            <p:nvPr/>
          </p:nvSpPr>
          <p:spPr bwMode="auto">
            <a:xfrm>
              <a:off x="1174" y="833"/>
              <a:ext cx="7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1 h 18"/>
                <a:gd name="T10" fmla="*/ 1 w 14"/>
                <a:gd name="T11" fmla="*/ 1 h 18"/>
                <a:gd name="T12" fmla="*/ 1 w 14"/>
                <a:gd name="T13" fmla="*/ 0 h 18"/>
                <a:gd name="T14" fmla="*/ 1 w 14"/>
                <a:gd name="T15" fmla="*/ 0 h 18"/>
                <a:gd name="T16" fmla="*/ 1 w 14"/>
                <a:gd name="T17" fmla="*/ 0 h 18"/>
                <a:gd name="T18" fmla="*/ 1 w 14"/>
                <a:gd name="T19" fmla="*/ 1 h 18"/>
                <a:gd name="T20" fmla="*/ 1 w 14"/>
                <a:gd name="T21" fmla="*/ 1 h 18"/>
                <a:gd name="T22" fmla="*/ 1 w 14"/>
                <a:gd name="T23" fmla="*/ 1 h 18"/>
                <a:gd name="T24" fmla="*/ 1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5" y="16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6" name="Freeform 6871"/>
            <p:cNvSpPr>
              <a:spLocks/>
            </p:cNvSpPr>
            <p:nvPr/>
          </p:nvSpPr>
          <p:spPr bwMode="auto">
            <a:xfrm>
              <a:off x="1176" y="834"/>
              <a:ext cx="5" cy="8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w 11"/>
                <a:gd name="T31" fmla="*/ 1 h 16"/>
                <a:gd name="T32" fmla="*/ 0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9" y="11"/>
                  </a:moveTo>
                  <a:lnTo>
                    <a:pt x="11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7" name="Freeform 6872"/>
            <p:cNvSpPr>
              <a:spLocks/>
            </p:cNvSpPr>
            <p:nvPr/>
          </p:nvSpPr>
          <p:spPr bwMode="auto">
            <a:xfrm>
              <a:off x="1177" y="836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w 7"/>
                <a:gd name="T11" fmla="*/ 0 h 9"/>
                <a:gd name="T12" fmla="*/ 0 w 7"/>
                <a:gd name="T13" fmla="*/ 0 h 9"/>
                <a:gd name="T14" fmla="*/ 0 w 7"/>
                <a:gd name="T15" fmla="*/ 0 h 9"/>
                <a:gd name="T16" fmla="*/ 0 w 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5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8" name="Freeform 6873"/>
            <p:cNvSpPr>
              <a:spLocks/>
            </p:cNvSpPr>
            <p:nvPr/>
          </p:nvSpPr>
          <p:spPr bwMode="auto">
            <a:xfrm>
              <a:off x="1184" y="831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69" name="Freeform 6874"/>
            <p:cNvSpPr>
              <a:spLocks/>
            </p:cNvSpPr>
            <p:nvPr/>
          </p:nvSpPr>
          <p:spPr bwMode="auto">
            <a:xfrm>
              <a:off x="1186" y="8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0" name="Freeform 6875"/>
            <p:cNvSpPr>
              <a:spLocks/>
            </p:cNvSpPr>
            <p:nvPr/>
          </p:nvSpPr>
          <p:spPr bwMode="auto">
            <a:xfrm>
              <a:off x="1187" y="834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1" name="Freeform 6876"/>
            <p:cNvSpPr>
              <a:spLocks/>
            </p:cNvSpPr>
            <p:nvPr/>
          </p:nvSpPr>
          <p:spPr bwMode="auto">
            <a:xfrm>
              <a:off x="1177" y="83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6" y="16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2" name="Freeform 6877"/>
            <p:cNvSpPr>
              <a:spLocks/>
            </p:cNvSpPr>
            <p:nvPr/>
          </p:nvSpPr>
          <p:spPr bwMode="auto">
            <a:xfrm>
              <a:off x="1178" y="836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0 w 12"/>
                <a:gd name="T19" fmla="*/ 1 h 16"/>
                <a:gd name="T20" fmla="*/ 0 w 12"/>
                <a:gd name="T21" fmla="*/ 1 h 16"/>
                <a:gd name="T22" fmla="*/ 0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1" y="10"/>
                  </a:moveTo>
                  <a:lnTo>
                    <a:pt x="11" y="7"/>
                  </a:lnTo>
                  <a:lnTo>
                    <a:pt x="12" y="5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3" name="Freeform 6878"/>
            <p:cNvSpPr>
              <a:spLocks/>
            </p:cNvSpPr>
            <p:nvPr/>
          </p:nvSpPr>
          <p:spPr bwMode="auto">
            <a:xfrm>
              <a:off x="1180" y="838"/>
              <a:ext cx="3" cy="4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1 w 6"/>
                <a:gd name="T5" fmla="*/ 0 h 9"/>
                <a:gd name="T6" fmla="*/ 1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1 w 6"/>
                <a:gd name="T15" fmla="*/ 0 h 9"/>
                <a:gd name="T16" fmla="*/ 1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6" y="6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4" name="Freeform 6879"/>
            <p:cNvSpPr>
              <a:spLocks/>
            </p:cNvSpPr>
            <p:nvPr/>
          </p:nvSpPr>
          <p:spPr bwMode="auto">
            <a:xfrm>
              <a:off x="1112" y="794"/>
              <a:ext cx="86" cy="51"/>
            </a:xfrm>
            <a:custGeom>
              <a:avLst/>
              <a:gdLst>
                <a:gd name="T0" fmla="*/ 1 w 172"/>
                <a:gd name="T1" fmla="*/ 1 h 101"/>
                <a:gd name="T2" fmla="*/ 1 w 172"/>
                <a:gd name="T3" fmla="*/ 0 h 101"/>
                <a:gd name="T4" fmla="*/ 0 w 172"/>
                <a:gd name="T5" fmla="*/ 1 h 101"/>
                <a:gd name="T6" fmla="*/ 1 w 172"/>
                <a:gd name="T7" fmla="*/ 1 h 101"/>
                <a:gd name="T8" fmla="*/ 1 w 172"/>
                <a:gd name="T9" fmla="*/ 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01"/>
                <a:gd name="T17" fmla="*/ 172 w 172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01">
                  <a:moveTo>
                    <a:pt x="172" y="21"/>
                  </a:moveTo>
                  <a:lnTo>
                    <a:pt x="138" y="0"/>
                  </a:lnTo>
                  <a:lnTo>
                    <a:pt x="0" y="79"/>
                  </a:lnTo>
                  <a:lnTo>
                    <a:pt x="36" y="101"/>
                  </a:lnTo>
                  <a:lnTo>
                    <a:pt x="172" y="2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5" name="Freeform 6880"/>
            <p:cNvSpPr>
              <a:spLocks/>
            </p:cNvSpPr>
            <p:nvPr/>
          </p:nvSpPr>
          <p:spPr bwMode="auto">
            <a:xfrm>
              <a:off x="1130" y="804"/>
              <a:ext cx="68" cy="61"/>
            </a:xfrm>
            <a:custGeom>
              <a:avLst/>
              <a:gdLst>
                <a:gd name="T0" fmla="*/ 1 w 136"/>
                <a:gd name="T1" fmla="*/ 0 h 120"/>
                <a:gd name="T2" fmla="*/ 0 w 136"/>
                <a:gd name="T3" fmla="*/ 1 h 120"/>
                <a:gd name="T4" fmla="*/ 0 w 136"/>
                <a:gd name="T5" fmla="*/ 1 h 120"/>
                <a:gd name="T6" fmla="*/ 1 w 136"/>
                <a:gd name="T7" fmla="*/ 1 h 120"/>
                <a:gd name="T8" fmla="*/ 1 w 13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20"/>
                <a:gd name="T17" fmla="*/ 136 w 13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20">
                  <a:moveTo>
                    <a:pt x="136" y="0"/>
                  </a:moveTo>
                  <a:lnTo>
                    <a:pt x="0" y="81"/>
                  </a:lnTo>
                  <a:lnTo>
                    <a:pt x="0" y="120"/>
                  </a:lnTo>
                  <a:lnTo>
                    <a:pt x="136" y="4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6" name="Freeform 6881"/>
            <p:cNvSpPr>
              <a:spLocks/>
            </p:cNvSpPr>
            <p:nvPr/>
          </p:nvSpPr>
          <p:spPr bwMode="auto">
            <a:xfrm>
              <a:off x="891" y="705"/>
              <a:ext cx="95" cy="152"/>
            </a:xfrm>
            <a:custGeom>
              <a:avLst/>
              <a:gdLst>
                <a:gd name="T0" fmla="*/ 2 w 189"/>
                <a:gd name="T1" fmla="*/ 0 h 305"/>
                <a:gd name="T2" fmla="*/ 2 w 189"/>
                <a:gd name="T3" fmla="*/ 1 h 305"/>
                <a:gd name="T4" fmla="*/ 2 w 189"/>
                <a:gd name="T5" fmla="*/ 2 h 305"/>
                <a:gd name="T6" fmla="*/ 2 w 189"/>
                <a:gd name="T7" fmla="*/ 2 h 305"/>
                <a:gd name="T8" fmla="*/ 2 w 189"/>
                <a:gd name="T9" fmla="*/ 2 h 305"/>
                <a:gd name="T10" fmla="*/ 2 w 189"/>
                <a:gd name="T11" fmla="*/ 2 h 305"/>
                <a:gd name="T12" fmla="*/ 2 w 189"/>
                <a:gd name="T13" fmla="*/ 2 h 305"/>
                <a:gd name="T14" fmla="*/ 2 w 189"/>
                <a:gd name="T15" fmla="*/ 2 h 305"/>
                <a:gd name="T16" fmla="*/ 2 w 189"/>
                <a:gd name="T17" fmla="*/ 2 h 305"/>
                <a:gd name="T18" fmla="*/ 2 w 189"/>
                <a:gd name="T19" fmla="*/ 2 h 305"/>
                <a:gd name="T20" fmla="*/ 1 w 189"/>
                <a:gd name="T21" fmla="*/ 2 h 305"/>
                <a:gd name="T22" fmla="*/ 1 w 189"/>
                <a:gd name="T23" fmla="*/ 2 h 305"/>
                <a:gd name="T24" fmla="*/ 1 w 189"/>
                <a:gd name="T25" fmla="*/ 2 h 305"/>
                <a:gd name="T26" fmla="*/ 1 w 189"/>
                <a:gd name="T27" fmla="*/ 2 h 305"/>
                <a:gd name="T28" fmla="*/ 1 w 189"/>
                <a:gd name="T29" fmla="*/ 2 h 305"/>
                <a:gd name="T30" fmla="*/ 1 w 189"/>
                <a:gd name="T31" fmla="*/ 2 h 305"/>
                <a:gd name="T32" fmla="*/ 1 w 189"/>
                <a:gd name="T33" fmla="*/ 2 h 305"/>
                <a:gd name="T34" fmla="*/ 1 w 189"/>
                <a:gd name="T35" fmla="*/ 2 h 305"/>
                <a:gd name="T36" fmla="*/ 1 w 189"/>
                <a:gd name="T37" fmla="*/ 2 h 305"/>
                <a:gd name="T38" fmla="*/ 1 w 189"/>
                <a:gd name="T39" fmla="*/ 2 h 305"/>
                <a:gd name="T40" fmla="*/ 1 w 189"/>
                <a:gd name="T41" fmla="*/ 2 h 305"/>
                <a:gd name="T42" fmla="*/ 1 w 189"/>
                <a:gd name="T43" fmla="*/ 2 h 305"/>
                <a:gd name="T44" fmla="*/ 0 w 189"/>
                <a:gd name="T45" fmla="*/ 2 h 305"/>
                <a:gd name="T46" fmla="*/ 0 w 189"/>
                <a:gd name="T47" fmla="*/ 1 h 305"/>
                <a:gd name="T48" fmla="*/ 0 w 189"/>
                <a:gd name="T49" fmla="*/ 0 h 305"/>
                <a:gd name="T50" fmla="*/ 2 w 189"/>
                <a:gd name="T51" fmla="*/ 0 h 3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305"/>
                <a:gd name="T80" fmla="*/ 189 w 189"/>
                <a:gd name="T81" fmla="*/ 305 h 3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305">
                  <a:moveTo>
                    <a:pt x="189" y="0"/>
                  </a:moveTo>
                  <a:lnTo>
                    <a:pt x="189" y="253"/>
                  </a:lnTo>
                  <a:lnTo>
                    <a:pt x="189" y="258"/>
                  </a:lnTo>
                  <a:lnTo>
                    <a:pt x="187" y="263"/>
                  </a:lnTo>
                  <a:lnTo>
                    <a:pt x="181" y="272"/>
                  </a:lnTo>
                  <a:lnTo>
                    <a:pt x="178" y="276"/>
                  </a:lnTo>
                  <a:lnTo>
                    <a:pt x="174" y="281"/>
                  </a:lnTo>
                  <a:lnTo>
                    <a:pt x="162" y="289"/>
                  </a:lnTo>
                  <a:lnTo>
                    <a:pt x="147" y="296"/>
                  </a:lnTo>
                  <a:lnTo>
                    <a:pt x="131" y="301"/>
                  </a:lnTo>
                  <a:lnTo>
                    <a:pt x="122" y="303"/>
                  </a:lnTo>
                  <a:lnTo>
                    <a:pt x="113" y="305"/>
                  </a:lnTo>
                  <a:lnTo>
                    <a:pt x="93" y="305"/>
                  </a:lnTo>
                  <a:lnTo>
                    <a:pt x="73" y="305"/>
                  </a:lnTo>
                  <a:lnTo>
                    <a:pt x="64" y="303"/>
                  </a:lnTo>
                  <a:lnTo>
                    <a:pt x="55" y="301"/>
                  </a:lnTo>
                  <a:lnTo>
                    <a:pt x="46" y="298"/>
                  </a:lnTo>
                  <a:lnTo>
                    <a:pt x="39" y="296"/>
                  </a:lnTo>
                  <a:lnTo>
                    <a:pt x="27" y="289"/>
                  </a:lnTo>
                  <a:lnTo>
                    <a:pt x="14" y="280"/>
                  </a:lnTo>
                  <a:lnTo>
                    <a:pt x="7" y="271"/>
                  </a:lnTo>
                  <a:lnTo>
                    <a:pt x="1" y="262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7" name="Freeform 6882"/>
            <p:cNvSpPr>
              <a:spLocks/>
            </p:cNvSpPr>
            <p:nvPr/>
          </p:nvSpPr>
          <p:spPr bwMode="auto">
            <a:xfrm>
              <a:off x="959" y="705"/>
              <a:ext cx="27" cy="150"/>
            </a:xfrm>
            <a:custGeom>
              <a:avLst/>
              <a:gdLst>
                <a:gd name="T0" fmla="*/ 0 w 54"/>
                <a:gd name="T1" fmla="*/ 0 h 299"/>
                <a:gd name="T2" fmla="*/ 1 w 54"/>
                <a:gd name="T3" fmla="*/ 0 h 299"/>
                <a:gd name="T4" fmla="*/ 1 w 54"/>
                <a:gd name="T5" fmla="*/ 2 h 299"/>
                <a:gd name="T6" fmla="*/ 1 w 54"/>
                <a:gd name="T7" fmla="*/ 3 h 299"/>
                <a:gd name="T8" fmla="*/ 1 w 54"/>
                <a:gd name="T9" fmla="*/ 3 h 299"/>
                <a:gd name="T10" fmla="*/ 1 w 54"/>
                <a:gd name="T11" fmla="*/ 3 h 299"/>
                <a:gd name="T12" fmla="*/ 1 w 54"/>
                <a:gd name="T13" fmla="*/ 3 h 299"/>
                <a:gd name="T14" fmla="*/ 1 w 54"/>
                <a:gd name="T15" fmla="*/ 3 h 299"/>
                <a:gd name="T16" fmla="*/ 1 w 54"/>
                <a:gd name="T17" fmla="*/ 3 h 299"/>
                <a:gd name="T18" fmla="*/ 1 w 54"/>
                <a:gd name="T19" fmla="*/ 3 h 299"/>
                <a:gd name="T20" fmla="*/ 1 w 54"/>
                <a:gd name="T21" fmla="*/ 3 h 299"/>
                <a:gd name="T22" fmla="*/ 0 w 54"/>
                <a:gd name="T23" fmla="*/ 3 h 299"/>
                <a:gd name="T24" fmla="*/ 0 w 54"/>
                <a:gd name="T25" fmla="*/ 0 h 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99"/>
                <a:gd name="T41" fmla="*/ 54 w 54"/>
                <a:gd name="T42" fmla="*/ 299 h 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99">
                  <a:moveTo>
                    <a:pt x="0" y="0"/>
                  </a:moveTo>
                  <a:lnTo>
                    <a:pt x="54" y="0"/>
                  </a:lnTo>
                  <a:lnTo>
                    <a:pt x="54" y="253"/>
                  </a:lnTo>
                  <a:lnTo>
                    <a:pt x="54" y="260"/>
                  </a:lnTo>
                  <a:lnTo>
                    <a:pt x="50" y="267"/>
                  </a:lnTo>
                  <a:lnTo>
                    <a:pt x="46" y="274"/>
                  </a:lnTo>
                  <a:lnTo>
                    <a:pt x="39" y="280"/>
                  </a:lnTo>
                  <a:lnTo>
                    <a:pt x="32" y="287"/>
                  </a:lnTo>
                  <a:lnTo>
                    <a:pt x="23" y="292"/>
                  </a:lnTo>
                  <a:lnTo>
                    <a:pt x="12" y="296"/>
                  </a:lnTo>
                  <a:lnTo>
                    <a:pt x="1" y="299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8" name="Freeform 6883"/>
            <p:cNvSpPr>
              <a:spLocks/>
            </p:cNvSpPr>
            <p:nvPr/>
          </p:nvSpPr>
          <p:spPr bwMode="auto">
            <a:xfrm>
              <a:off x="989" y="901"/>
              <a:ext cx="24" cy="17"/>
            </a:xfrm>
            <a:custGeom>
              <a:avLst/>
              <a:gdLst>
                <a:gd name="T0" fmla="*/ 0 w 49"/>
                <a:gd name="T1" fmla="*/ 1 h 32"/>
                <a:gd name="T2" fmla="*/ 0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0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79" name="Freeform 6884"/>
            <p:cNvSpPr>
              <a:spLocks/>
            </p:cNvSpPr>
            <p:nvPr/>
          </p:nvSpPr>
          <p:spPr bwMode="auto">
            <a:xfrm>
              <a:off x="989" y="901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9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0" name="Freeform 6885"/>
            <p:cNvSpPr>
              <a:spLocks/>
            </p:cNvSpPr>
            <p:nvPr/>
          </p:nvSpPr>
          <p:spPr bwMode="auto">
            <a:xfrm>
              <a:off x="1065" y="728"/>
              <a:ext cx="95" cy="201"/>
            </a:xfrm>
            <a:custGeom>
              <a:avLst/>
              <a:gdLst>
                <a:gd name="T0" fmla="*/ 2 w 189"/>
                <a:gd name="T1" fmla="*/ 0 h 403"/>
                <a:gd name="T2" fmla="*/ 1 w 189"/>
                <a:gd name="T3" fmla="*/ 0 h 403"/>
                <a:gd name="T4" fmla="*/ 0 w 189"/>
                <a:gd name="T5" fmla="*/ 0 h 403"/>
                <a:gd name="T6" fmla="*/ 0 w 189"/>
                <a:gd name="T7" fmla="*/ 3 h 403"/>
                <a:gd name="T8" fmla="*/ 2 w 189"/>
                <a:gd name="T9" fmla="*/ 2 h 403"/>
                <a:gd name="T10" fmla="*/ 2 w 189"/>
                <a:gd name="T11" fmla="*/ 0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403"/>
                <a:gd name="T20" fmla="*/ 189 w 189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403">
                  <a:moveTo>
                    <a:pt x="189" y="0"/>
                  </a:moveTo>
                  <a:lnTo>
                    <a:pt x="86" y="3"/>
                  </a:lnTo>
                  <a:lnTo>
                    <a:pt x="0" y="108"/>
                  </a:lnTo>
                  <a:lnTo>
                    <a:pt x="0" y="403"/>
                  </a:lnTo>
                  <a:lnTo>
                    <a:pt x="189" y="29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1" name="Freeform 6886"/>
            <p:cNvSpPr>
              <a:spLocks/>
            </p:cNvSpPr>
            <p:nvPr/>
          </p:nvSpPr>
          <p:spPr bwMode="auto">
            <a:xfrm>
              <a:off x="972" y="729"/>
              <a:ext cx="93" cy="200"/>
            </a:xfrm>
            <a:custGeom>
              <a:avLst/>
              <a:gdLst>
                <a:gd name="T0" fmla="*/ 0 w 185"/>
                <a:gd name="T1" fmla="*/ 0 h 402"/>
                <a:gd name="T2" fmla="*/ 2 w 185"/>
                <a:gd name="T3" fmla="*/ 0 h 402"/>
                <a:gd name="T4" fmla="*/ 2 w 185"/>
                <a:gd name="T5" fmla="*/ 3 h 402"/>
                <a:gd name="T6" fmla="*/ 0 w 185"/>
                <a:gd name="T7" fmla="*/ 2 h 402"/>
                <a:gd name="T8" fmla="*/ 0 w 185"/>
                <a:gd name="T9" fmla="*/ 0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402"/>
                <a:gd name="T17" fmla="*/ 185 w 185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402">
                  <a:moveTo>
                    <a:pt x="0" y="0"/>
                  </a:moveTo>
                  <a:lnTo>
                    <a:pt x="185" y="107"/>
                  </a:lnTo>
                  <a:lnTo>
                    <a:pt x="185" y="402"/>
                  </a:lnTo>
                  <a:lnTo>
                    <a:pt x="0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2" name="Freeform 6887"/>
            <p:cNvSpPr>
              <a:spLocks/>
            </p:cNvSpPr>
            <p:nvPr/>
          </p:nvSpPr>
          <p:spPr bwMode="auto">
            <a:xfrm>
              <a:off x="993" y="828"/>
              <a:ext cx="45" cy="86"/>
            </a:xfrm>
            <a:custGeom>
              <a:avLst/>
              <a:gdLst>
                <a:gd name="T0" fmla="*/ 1 w 90"/>
                <a:gd name="T1" fmla="*/ 1 h 173"/>
                <a:gd name="T2" fmla="*/ 1 w 90"/>
                <a:gd name="T3" fmla="*/ 0 h 173"/>
                <a:gd name="T4" fmla="*/ 0 w 90"/>
                <a:gd name="T5" fmla="*/ 0 h 173"/>
                <a:gd name="T6" fmla="*/ 0 w 90"/>
                <a:gd name="T7" fmla="*/ 0 h 173"/>
                <a:gd name="T8" fmla="*/ 1 w 90"/>
                <a:gd name="T9" fmla="*/ 1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3"/>
                <a:gd name="T17" fmla="*/ 90 w 90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3">
                  <a:moveTo>
                    <a:pt x="90" y="173"/>
                  </a:moveTo>
                  <a:lnTo>
                    <a:pt x="90" y="53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9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3" name="Freeform 6888"/>
            <p:cNvSpPr>
              <a:spLocks/>
            </p:cNvSpPr>
            <p:nvPr/>
          </p:nvSpPr>
          <p:spPr bwMode="auto">
            <a:xfrm>
              <a:off x="993" y="828"/>
              <a:ext cx="8" cy="60"/>
            </a:xfrm>
            <a:custGeom>
              <a:avLst/>
              <a:gdLst>
                <a:gd name="T0" fmla="*/ 1 w 16"/>
                <a:gd name="T1" fmla="*/ 0 h 121"/>
                <a:gd name="T2" fmla="*/ 0 w 16"/>
                <a:gd name="T3" fmla="*/ 0 h 121"/>
                <a:gd name="T4" fmla="*/ 0 w 16"/>
                <a:gd name="T5" fmla="*/ 0 h 121"/>
                <a:gd name="T6" fmla="*/ 1 w 16"/>
                <a:gd name="T7" fmla="*/ 0 h 121"/>
                <a:gd name="T8" fmla="*/ 1 w 16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1"/>
                <a:gd name="T17" fmla="*/ 16 w 16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1">
                  <a:moveTo>
                    <a:pt x="16" y="9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16" y="112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4" name="Freeform 6889"/>
            <p:cNvSpPr>
              <a:spLocks/>
            </p:cNvSpPr>
            <p:nvPr/>
          </p:nvSpPr>
          <p:spPr bwMode="auto">
            <a:xfrm>
              <a:off x="993" y="883"/>
              <a:ext cx="45" cy="31"/>
            </a:xfrm>
            <a:custGeom>
              <a:avLst/>
              <a:gdLst>
                <a:gd name="T0" fmla="*/ 1 w 90"/>
                <a:gd name="T1" fmla="*/ 1 h 61"/>
                <a:gd name="T2" fmla="*/ 1 w 90"/>
                <a:gd name="T3" fmla="*/ 0 h 61"/>
                <a:gd name="T4" fmla="*/ 0 w 90"/>
                <a:gd name="T5" fmla="*/ 1 h 61"/>
                <a:gd name="T6" fmla="*/ 1 w 90"/>
                <a:gd name="T7" fmla="*/ 1 h 61"/>
                <a:gd name="T8" fmla="*/ 1 w 90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1"/>
                <a:gd name="T17" fmla="*/ 90 w 9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1">
                  <a:moveTo>
                    <a:pt x="90" y="41"/>
                  </a:moveTo>
                  <a:lnTo>
                    <a:pt x="16" y="0"/>
                  </a:lnTo>
                  <a:lnTo>
                    <a:pt x="0" y="9"/>
                  </a:lnTo>
                  <a:lnTo>
                    <a:pt x="90" y="61"/>
                  </a:lnTo>
                  <a:lnTo>
                    <a:pt x="90" y="4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5" name="Freeform 6890"/>
            <p:cNvSpPr>
              <a:spLocks/>
            </p:cNvSpPr>
            <p:nvPr/>
          </p:nvSpPr>
          <p:spPr bwMode="auto">
            <a:xfrm>
              <a:off x="894" y="956"/>
              <a:ext cx="24" cy="17"/>
            </a:xfrm>
            <a:custGeom>
              <a:avLst/>
              <a:gdLst>
                <a:gd name="T0" fmla="*/ 0 w 49"/>
                <a:gd name="T1" fmla="*/ 1 h 32"/>
                <a:gd name="T2" fmla="*/ 0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0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6" name="Freeform 6891"/>
            <p:cNvSpPr>
              <a:spLocks/>
            </p:cNvSpPr>
            <p:nvPr/>
          </p:nvSpPr>
          <p:spPr bwMode="auto">
            <a:xfrm>
              <a:off x="894" y="955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9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7" name="Freeform 6892"/>
            <p:cNvSpPr>
              <a:spLocks/>
            </p:cNvSpPr>
            <p:nvPr/>
          </p:nvSpPr>
          <p:spPr bwMode="auto">
            <a:xfrm>
              <a:off x="918" y="969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8" name="Freeform 6893"/>
            <p:cNvSpPr>
              <a:spLocks/>
            </p:cNvSpPr>
            <p:nvPr/>
          </p:nvSpPr>
          <p:spPr bwMode="auto">
            <a:xfrm>
              <a:off x="902" y="952"/>
              <a:ext cx="24" cy="15"/>
            </a:xfrm>
            <a:custGeom>
              <a:avLst/>
              <a:gdLst>
                <a:gd name="T0" fmla="*/ 0 w 49"/>
                <a:gd name="T1" fmla="*/ 1 h 30"/>
                <a:gd name="T2" fmla="*/ 0 w 49"/>
                <a:gd name="T3" fmla="*/ 1 h 30"/>
                <a:gd name="T4" fmla="*/ 0 w 49"/>
                <a:gd name="T5" fmla="*/ 0 h 30"/>
                <a:gd name="T6" fmla="*/ 0 w 49"/>
                <a:gd name="T7" fmla="*/ 1 h 30"/>
                <a:gd name="T8" fmla="*/ 0 w 4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0"/>
                <a:gd name="T17" fmla="*/ 49 w 4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0">
                  <a:moveTo>
                    <a:pt x="49" y="30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89" name="Freeform 6894"/>
            <p:cNvSpPr>
              <a:spLocks/>
            </p:cNvSpPr>
            <p:nvPr/>
          </p:nvSpPr>
          <p:spPr bwMode="auto">
            <a:xfrm>
              <a:off x="902" y="950"/>
              <a:ext cx="26" cy="15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0 h 31"/>
                <a:gd name="T4" fmla="*/ 0 w 52"/>
                <a:gd name="T5" fmla="*/ 0 h 31"/>
                <a:gd name="T6" fmla="*/ 1 w 52"/>
                <a:gd name="T7" fmla="*/ 0 h 31"/>
                <a:gd name="T8" fmla="*/ 1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9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9" y="31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0" name="Freeform 6895"/>
            <p:cNvSpPr>
              <a:spLocks/>
            </p:cNvSpPr>
            <p:nvPr/>
          </p:nvSpPr>
          <p:spPr bwMode="auto">
            <a:xfrm>
              <a:off x="926" y="964"/>
              <a:ext cx="2" cy="3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0 h 5"/>
                <a:gd name="T4" fmla="*/ 0 w 3"/>
                <a:gd name="T5" fmla="*/ 1 h 5"/>
                <a:gd name="T6" fmla="*/ 0 w 3"/>
                <a:gd name="T7" fmla="*/ 1 h 5"/>
                <a:gd name="T8" fmla="*/ 1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1" name="Freeform 6896"/>
            <p:cNvSpPr>
              <a:spLocks/>
            </p:cNvSpPr>
            <p:nvPr/>
          </p:nvSpPr>
          <p:spPr bwMode="auto">
            <a:xfrm>
              <a:off x="909" y="947"/>
              <a:ext cx="25" cy="16"/>
            </a:xfrm>
            <a:custGeom>
              <a:avLst/>
              <a:gdLst>
                <a:gd name="T0" fmla="*/ 1 w 48"/>
                <a:gd name="T1" fmla="*/ 1 h 30"/>
                <a:gd name="T2" fmla="*/ 1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1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2" name="Freeform 6897"/>
            <p:cNvSpPr>
              <a:spLocks/>
            </p:cNvSpPr>
            <p:nvPr/>
          </p:nvSpPr>
          <p:spPr bwMode="auto">
            <a:xfrm>
              <a:off x="909" y="946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9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3" name="Freeform 6898"/>
            <p:cNvSpPr>
              <a:spLocks/>
            </p:cNvSpPr>
            <p:nvPr/>
          </p:nvSpPr>
          <p:spPr bwMode="auto">
            <a:xfrm>
              <a:off x="934" y="960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0 h 5"/>
                <a:gd name="T4" fmla="*/ 0 w 6"/>
                <a:gd name="T5" fmla="*/ 1 h 5"/>
                <a:gd name="T6" fmla="*/ 0 w 6"/>
                <a:gd name="T7" fmla="*/ 1 h 5"/>
                <a:gd name="T8" fmla="*/ 0 w 6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4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4" name="Freeform 6899"/>
            <p:cNvSpPr>
              <a:spLocks/>
            </p:cNvSpPr>
            <p:nvPr/>
          </p:nvSpPr>
          <p:spPr bwMode="auto">
            <a:xfrm>
              <a:off x="917" y="943"/>
              <a:ext cx="25" cy="15"/>
            </a:xfrm>
            <a:custGeom>
              <a:avLst/>
              <a:gdLst>
                <a:gd name="T0" fmla="*/ 1 w 48"/>
                <a:gd name="T1" fmla="*/ 1 h 30"/>
                <a:gd name="T2" fmla="*/ 1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1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5" name="Freeform 6900"/>
            <p:cNvSpPr>
              <a:spLocks/>
            </p:cNvSpPr>
            <p:nvPr/>
          </p:nvSpPr>
          <p:spPr bwMode="auto">
            <a:xfrm>
              <a:off x="917" y="941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6" name="Freeform 6901"/>
            <p:cNvSpPr>
              <a:spLocks/>
            </p:cNvSpPr>
            <p:nvPr/>
          </p:nvSpPr>
          <p:spPr bwMode="auto">
            <a:xfrm>
              <a:off x="942" y="955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6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7" name="Freeform 6902"/>
            <p:cNvSpPr>
              <a:spLocks/>
            </p:cNvSpPr>
            <p:nvPr/>
          </p:nvSpPr>
          <p:spPr bwMode="auto">
            <a:xfrm>
              <a:off x="926" y="938"/>
              <a:ext cx="24" cy="16"/>
            </a:xfrm>
            <a:custGeom>
              <a:avLst/>
              <a:gdLst>
                <a:gd name="T0" fmla="*/ 0 w 49"/>
                <a:gd name="T1" fmla="*/ 1 h 30"/>
                <a:gd name="T2" fmla="*/ 0 w 49"/>
                <a:gd name="T3" fmla="*/ 1 h 30"/>
                <a:gd name="T4" fmla="*/ 0 w 49"/>
                <a:gd name="T5" fmla="*/ 0 h 30"/>
                <a:gd name="T6" fmla="*/ 0 w 49"/>
                <a:gd name="T7" fmla="*/ 1 h 30"/>
                <a:gd name="T8" fmla="*/ 0 w 4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0"/>
                <a:gd name="T17" fmla="*/ 49 w 4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0">
                  <a:moveTo>
                    <a:pt x="49" y="30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8" name="Freeform 6903"/>
            <p:cNvSpPr>
              <a:spLocks/>
            </p:cNvSpPr>
            <p:nvPr/>
          </p:nvSpPr>
          <p:spPr bwMode="auto">
            <a:xfrm>
              <a:off x="926" y="937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9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99" name="Freeform 6904"/>
            <p:cNvSpPr>
              <a:spLocks/>
            </p:cNvSpPr>
            <p:nvPr/>
          </p:nvSpPr>
          <p:spPr bwMode="auto">
            <a:xfrm>
              <a:off x="950" y="950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0" name="Freeform 6905"/>
            <p:cNvSpPr>
              <a:spLocks/>
            </p:cNvSpPr>
            <p:nvPr/>
          </p:nvSpPr>
          <p:spPr bwMode="auto">
            <a:xfrm>
              <a:off x="934" y="934"/>
              <a:ext cx="23" cy="15"/>
            </a:xfrm>
            <a:custGeom>
              <a:avLst/>
              <a:gdLst>
                <a:gd name="T0" fmla="*/ 0 w 47"/>
                <a:gd name="T1" fmla="*/ 1 h 30"/>
                <a:gd name="T2" fmla="*/ 0 w 47"/>
                <a:gd name="T3" fmla="*/ 1 h 30"/>
                <a:gd name="T4" fmla="*/ 0 w 47"/>
                <a:gd name="T5" fmla="*/ 0 h 30"/>
                <a:gd name="T6" fmla="*/ 0 w 47"/>
                <a:gd name="T7" fmla="*/ 1 h 30"/>
                <a:gd name="T8" fmla="*/ 0 w 47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0"/>
                <a:gd name="T17" fmla="*/ 47 w 4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0">
                  <a:moveTo>
                    <a:pt x="47" y="30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1" name="Freeform 6906"/>
            <p:cNvSpPr>
              <a:spLocks/>
            </p:cNvSpPr>
            <p:nvPr/>
          </p:nvSpPr>
          <p:spPr bwMode="auto">
            <a:xfrm>
              <a:off x="934" y="932"/>
              <a:ext cx="26" cy="15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0 h 31"/>
                <a:gd name="T4" fmla="*/ 0 w 52"/>
                <a:gd name="T5" fmla="*/ 0 h 31"/>
                <a:gd name="T6" fmla="*/ 1 w 52"/>
                <a:gd name="T7" fmla="*/ 0 h 31"/>
                <a:gd name="T8" fmla="*/ 1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7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7" y="31"/>
                  </a:lnTo>
                  <a:lnTo>
                    <a:pt x="52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2" name="Freeform 6907"/>
            <p:cNvSpPr>
              <a:spLocks/>
            </p:cNvSpPr>
            <p:nvPr/>
          </p:nvSpPr>
          <p:spPr bwMode="auto">
            <a:xfrm>
              <a:off x="957" y="946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3" name="Freeform 6908"/>
            <p:cNvSpPr>
              <a:spLocks/>
            </p:cNvSpPr>
            <p:nvPr/>
          </p:nvSpPr>
          <p:spPr bwMode="auto">
            <a:xfrm>
              <a:off x="941" y="929"/>
              <a:ext cx="24" cy="16"/>
            </a:xfrm>
            <a:custGeom>
              <a:avLst/>
              <a:gdLst>
                <a:gd name="T0" fmla="*/ 1 w 48"/>
                <a:gd name="T1" fmla="*/ 1 h 30"/>
                <a:gd name="T2" fmla="*/ 1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1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4" name="Freeform 6909"/>
            <p:cNvSpPr>
              <a:spLocks/>
            </p:cNvSpPr>
            <p:nvPr/>
          </p:nvSpPr>
          <p:spPr bwMode="auto">
            <a:xfrm>
              <a:off x="941" y="928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5" name="Freeform 6910"/>
            <p:cNvSpPr>
              <a:spLocks/>
            </p:cNvSpPr>
            <p:nvPr/>
          </p:nvSpPr>
          <p:spPr bwMode="auto">
            <a:xfrm>
              <a:off x="965" y="941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1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6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6" name="Freeform 6911"/>
            <p:cNvSpPr>
              <a:spLocks/>
            </p:cNvSpPr>
            <p:nvPr/>
          </p:nvSpPr>
          <p:spPr bwMode="auto">
            <a:xfrm>
              <a:off x="949" y="924"/>
              <a:ext cx="24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7" name="Freeform 6912"/>
            <p:cNvSpPr>
              <a:spLocks/>
            </p:cNvSpPr>
            <p:nvPr/>
          </p:nvSpPr>
          <p:spPr bwMode="auto">
            <a:xfrm>
              <a:off x="949" y="923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8" name="Freeform 6913"/>
            <p:cNvSpPr>
              <a:spLocks/>
            </p:cNvSpPr>
            <p:nvPr/>
          </p:nvSpPr>
          <p:spPr bwMode="auto">
            <a:xfrm>
              <a:off x="973" y="93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1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6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09" name="Freeform 6914"/>
            <p:cNvSpPr>
              <a:spLocks/>
            </p:cNvSpPr>
            <p:nvPr/>
          </p:nvSpPr>
          <p:spPr bwMode="auto">
            <a:xfrm>
              <a:off x="957" y="919"/>
              <a:ext cx="24" cy="17"/>
            </a:xfrm>
            <a:custGeom>
              <a:avLst/>
              <a:gdLst>
                <a:gd name="T0" fmla="*/ 0 w 49"/>
                <a:gd name="T1" fmla="*/ 1 h 32"/>
                <a:gd name="T2" fmla="*/ 0 w 49"/>
                <a:gd name="T3" fmla="*/ 1 h 32"/>
                <a:gd name="T4" fmla="*/ 0 w 49"/>
                <a:gd name="T5" fmla="*/ 0 h 32"/>
                <a:gd name="T6" fmla="*/ 0 w 49"/>
                <a:gd name="T7" fmla="*/ 1 h 32"/>
                <a:gd name="T8" fmla="*/ 0 w 49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49" y="32"/>
                  </a:moveTo>
                  <a:lnTo>
                    <a:pt x="49" y="29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0" name="Freeform 6915"/>
            <p:cNvSpPr>
              <a:spLocks/>
            </p:cNvSpPr>
            <p:nvPr/>
          </p:nvSpPr>
          <p:spPr bwMode="auto">
            <a:xfrm>
              <a:off x="957" y="919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9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1" name="Freeform 6916"/>
            <p:cNvSpPr>
              <a:spLocks/>
            </p:cNvSpPr>
            <p:nvPr/>
          </p:nvSpPr>
          <p:spPr bwMode="auto">
            <a:xfrm>
              <a:off x="981" y="932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2" name="Freeform 6917"/>
            <p:cNvSpPr>
              <a:spLocks/>
            </p:cNvSpPr>
            <p:nvPr/>
          </p:nvSpPr>
          <p:spPr bwMode="auto">
            <a:xfrm>
              <a:off x="965" y="915"/>
              <a:ext cx="24" cy="16"/>
            </a:xfrm>
            <a:custGeom>
              <a:avLst/>
              <a:gdLst>
                <a:gd name="T0" fmla="*/ 1 w 47"/>
                <a:gd name="T1" fmla="*/ 1 h 32"/>
                <a:gd name="T2" fmla="*/ 1 w 47"/>
                <a:gd name="T3" fmla="*/ 1 h 32"/>
                <a:gd name="T4" fmla="*/ 0 w 47"/>
                <a:gd name="T5" fmla="*/ 0 h 32"/>
                <a:gd name="T6" fmla="*/ 0 w 47"/>
                <a:gd name="T7" fmla="*/ 1 h 32"/>
                <a:gd name="T8" fmla="*/ 1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32"/>
                  </a:moveTo>
                  <a:lnTo>
                    <a:pt x="47" y="29"/>
                  </a:lnTo>
                  <a:lnTo>
                    <a:pt x="0" y="0"/>
                  </a:lnTo>
                  <a:lnTo>
                    <a:pt x="0" y="5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3" name="Freeform 6918"/>
            <p:cNvSpPr>
              <a:spLocks/>
            </p:cNvSpPr>
            <p:nvPr/>
          </p:nvSpPr>
          <p:spPr bwMode="auto">
            <a:xfrm>
              <a:off x="965" y="914"/>
              <a:ext cx="26" cy="15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0 h 31"/>
                <a:gd name="T4" fmla="*/ 0 w 52"/>
                <a:gd name="T5" fmla="*/ 0 h 31"/>
                <a:gd name="T6" fmla="*/ 1 w 52"/>
                <a:gd name="T7" fmla="*/ 0 h 31"/>
                <a:gd name="T8" fmla="*/ 1 w 5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1"/>
                <a:gd name="T17" fmla="*/ 52 w 5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1">
                  <a:moveTo>
                    <a:pt x="52" y="27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47" y="31"/>
                  </a:lnTo>
                  <a:lnTo>
                    <a:pt x="52" y="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4" name="Freeform 6919"/>
            <p:cNvSpPr>
              <a:spLocks/>
            </p:cNvSpPr>
            <p:nvPr/>
          </p:nvSpPr>
          <p:spPr bwMode="auto">
            <a:xfrm>
              <a:off x="989" y="928"/>
              <a:ext cx="2" cy="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5" name="Freeform 6920"/>
            <p:cNvSpPr>
              <a:spLocks/>
            </p:cNvSpPr>
            <p:nvPr/>
          </p:nvSpPr>
          <p:spPr bwMode="auto">
            <a:xfrm>
              <a:off x="972" y="910"/>
              <a:ext cx="25" cy="17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6" name="Freeform 6921"/>
            <p:cNvSpPr>
              <a:spLocks/>
            </p:cNvSpPr>
            <p:nvPr/>
          </p:nvSpPr>
          <p:spPr bwMode="auto">
            <a:xfrm>
              <a:off x="972" y="910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7" name="Freeform 6922"/>
            <p:cNvSpPr>
              <a:spLocks/>
            </p:cNvSpPr>
            <p:nvPr/>
          </p:nvSpPr>
          <p:spPr bwMode="auto">
            <a:xfrm>
              <a:off x="997" y="923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8" name="Freeform 6923"/>
            <p:cNvSpPr>
              <a:spLocks/>
            </p:cNvSpPr>
            <p:nvPr/>
          </p:nvSpPr>
          <p:spPr bwMode="auto">
            <a:xfrm>
              <a:off x="980" y="906"/>
              <a:ext cx="25" cy="16"/>
            </a:xfrm>
            <a:custGeom>
              <a:avLst/>
              <a:gdLst>
                <a:gd name="T0" fmla="*/ 1 w 48"/>
                <a:gd name="T1" fmla="*/ 1 h 32"/>
                <a:gd name="T2" fmla="*/ 1 w 48"/>
                <a:gd name="T3" fmla="*/ 1 h 32"/>
                <a:gd name="T4" fmla="*/ 0 w 48"/>
                <a:gd name="T5" fmla="*/ 0 h 32"/>
                <a:gd name="T6" fmla="*/ 0 w 48"/>
                <a:gd name="T7" fmla="*/ 1 h 32"/>
                <a:gd name="T8" fmla="*/ 1 w 48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32"/>
                  </a:moveTo>
                  <a:lnTo>
                    <a:pt x="48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19" name="Freeform 6924"/>
            <p:cNvSpPr>
              <a:spLocks/>
            </p:cNvSpPr>
            <p:nvPr/>
          </p:nvSpPr>
          <p:spPr bwMode="auto">
            <a:xfrm>
              <a:off x="980" y="905"/>
              <a:ext cx="27" cy="15"/>
            </a:xfrm>
            <a:custGeom>
              <a:avLst/>
              <a:gdLst>
                <a:gd name="T0" fmla="*/ 1 w 54"/>
                <a:gd name="T1" fmla="*/ 0 h 31"/>
                <a:gd name="T2" fmla="*/ 1 w 54"/>
                <a:gd name="T3" fmla="*/ 0 h 31"/>
                <a:gd name="T4" fmla="*/ 0 w 54"/>
                <a:gd name="T5" fmla="*/ 0 h 31"/>
                <a:gd name="T6" fmla="*/ 1 w 54"/>
                <a:gd name="T7" fmla="*/ 0 h 31"/>
                <a:gd name="T8" fmla="*/ 1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54" y="27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8" y="31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0" name="Freeform 6925"/>
            <p:cNvSpPr>
              <a:spLocks/>
            </p:cNvSpPr>
            <p:nvPr/>
          </p:nvSpPr>
          <p:spPr bwMode="auto">
            <a:xfrm>
              <a:off x="1005" y="919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1" name="Freeform 6926"/>
            <p:cNvSpPr>
              <a:spLocks/>
            </p:cNvSpPr>
            <p:nvPr/>
          </p:nvSpPr>
          <p:spPr bwMode="auto">
            <a:xfrm>
              <a:off x="1013" y="914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0 h 7"/>
                <a:gd name="T4" fmla="*/ 0 w 5"/>
                <a:gd name="T5" fmla="*/ 1 h 7"/>
                <a:gd name="T6" fmla="*/ 0 w 5"/>
                <a:gd name="T7" fmla="*/ 1 h 7"/>
                <a:gd name="T8" fmla="*/ 1 w 5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2" name="Freeform 6927"/>
            <p:cNvSpPr>
              <a:spLocks/>
            </p:cNvSpPr>
            <p:nvPr/>
          </p:nvSpPr>
          <p:spPr bwMode="auto">
            <a:xfrm>
              <a:off x="997" y="897"/>
              <a:ext cx="23" cy="16"/>
            </a:xfrm>
            <a:custGeom>
              <a:avLst/>
              <a:gdLst>
                <a:gd name="T0" fmla="*/ 0 w 47"/>
                <a:gd name="T1" fmla="*/ 1 h 32"/>
                <a:gd name="T2" fmla="*/ 0 w 47"/>
                <a:gd name="T3" fmla="*/ 1 h 32"/>
                <a:gd name="T4" fmla="*/ 0 w 47"/>
                <a:gd name="T5" fmla="*/ 0 h 32"/>
                <a:gd name="T6" fmla="*/ 0 w 47"/>
                <a:gd name="T7" fmla="*/ 1 h 32"/>
                <a:gd name="T8" fmla="*/ 0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32"/>
                  </a:moveTo>
                  <a:lnTo>
                    <a:pt x="47" y="29"/>
                  </a:lnTo>
                  <a:lnTo>
                    <a:pt x="0" y="0"/>
                  </a:lnTo>
                  <a:lnTo>
                    <a:pt x="0" y="4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3" name="Freeform 6928"/>
            <p:cNvSpPr>
              <a:spLocks/>
            </p:cNvSpPr>
            <p:nvPr/>
          </p:nvSpPr>
          <p:spPr bwMode="auto">
            <a:xfrm>
              <a:off x="997" y="895"/>
              <a:ext cx="26" cy="16"/>
            </a:xfrm>
            <a:custGeom>
              <a:avLst/>
              <a:gdLst>
                <a:gd name="T0" fmla="*/ 1 w 52"/>
                <a:gd name="T1" fmla="*/ 0 h 33"/>
                <a:gd name="T2" fmla="*/ 1 w 52"/>
                <a:gd name="T3" fmla="*/ 0 h 33"/>
                <a:gd name="T4" fmla="*/ 0 w 52"/>
                <a:gd name="T5" fmla="*/ 0 h 33"/>
                <a:gd name="T6" fmla="*/ 1 w 52"/>
                <a:gd name="T7" fmla="*/ 0 h 33"/>
                <a:gd name="T8" fmla="*/ 1 w 5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3"/>
                <a:gd name="T17" fmla="*/ 52 w 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3">
                  <a:moveTo>
                    <a:pt x="52" y="29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47" y="33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4" name="Freeform 6929"/>
            <p:cNvSpPr>
              <a:spLocks/>
            </p:cNvSpPr>
            <p:nvPr/>
          </p:nvSpPr>
          <p:spPr bwMode="auto">
            <a:xfrm>
              <a:off x="1020" y="910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" name="Freeform 6930"/>
            <p:cNvSpPr>
              <a:spLocks/>
            </p:cNvSpPr>
            <p:nvPr/>
          </p:nvSpPr>
          <p:spPr bwMode="auto">
            <a:xfrm>
              <a:off x="894" y="959"/>
              <a:ext cx="1" cy="2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0 h 4"/>
                <a:gd name="T4" fmla="*/ 0 w 2"/>
                <a:gd name="T5" fmla="*/ 0 h 4"/>
                <a:gd name="T6" fmla="*/ 0 w 2"/>
                <a:gd name="T7" fmla="*/ 1 h 4"/>
                <a:gd name="T8" fmla="*/ 1 w 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6" name="Freeform 6931"/>
            <p:cNvSpPr>
              <a:spLocks/>
            </p:cNvSpPr>
            <p:nvPr/>
          </p:nvSpPr>
          <p:spPr bwMode="auto">
            <a:xfrm>
              <a:off x="894" y="894"/>
              <a:ext cx="113" cy="65"/>
            </a:xfrm>
            <a:custGeom>
              <a:avLst/>
              <a:gdLst>
                <a:gd name="T0" fmla="*/ 1 w 227"/>
                <a:gd name="T1" fmla="*/ 0 h 129"/>
                <a:gd name="T2" fmla="*/ 1 w 227"/>
                <a:gd name="T3" fmla="*/ 0 h 129"/>
                <a:gd name="T4" fmla="*/ 0 w 227"/>
                <a:gd name="T5" fmla="*/ 2 h 129"/>
                <a:gd name="T6" fmla="*/ 0 w 227"/>
                <a:gd name="T7" fmla="*/ 2 h 129"/>
                <a:gd name="T8" fmla="*/ 1 w 227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29"/>
                <a:gd name="T17" fmla="*/ 227 w 22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29">
                  <a:moveTo>
                    <a:pt x="227" y="0"/>
                  </a:moveTo>
                  <a:lnTo>
                    <a:pt x="225" y="0"/>
                  </a:lnTo>
                  <a:lnTo>
                    <a:pt x="0" y="129"/>
                  </a:lnTo>
                  <a:lnTo>
                    <a:pt x="2" y="1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7" name="Freeform 6932"/>
            <p:cNvSpPr>
              <a:spLocks/>
            </p:cNvSpPr>
            <p:nvPr/>
          </p:nvSpPr>
          <p:spPr bwMode="auto">
            <a:xfrm>
              <a:off x="895" y="894"/>
              <a:ext cx="112" cy="67"/>
            </a:xfrm>
            <a:custGeom>
              <a:avLst/>
              <a:gdLst>
                <a:gd name="T0" fmla="*/ 1 w 225"/>
                <a:gd name="T1" fmla="*/ 1 h 133"/>
                <a:gd name="T2" fmla="*/ 1 w 225"/>
                <a:gd name="T3" fmla="*/ 0 h 133"/>
                <a:gd name="T4" fmla="*/ 0 w 225"/>
                <a:gd name="T5" fmla="*/ 2 h 133"/>
                <a:gd name="T6" fmla="*/ 0 w 225"/>
                <a:gd name="T7" fmla="*/ 2 h 133"/>
                <a:gd name="T8" fmla="*/ 1 w 225"/>
                <a:gd name="T9" fmla="*/ 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33"/>
                <a:gd name="T17" fmla="*/ 225 w 225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33">
                  <a:moveTo>
                    <a:pt x="225" y="3"/>
                  </a:moveTo>
                  <a:lnTo>
                    <a:pt x="225" y="0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25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8" name="Freeform 6933"/>
            <p:cNvSpPr>
              <a:spLocks/>
            </p:cNvSpPr>
            <p:nvPr/>
          </p:nvSpPr>
          <p:spPr bwMode="auto">
            <a:xfrm>
              <a:off x="910" y="968"/>
              <a:ext cx="1" cy="2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0 h 4"/>
                <a:gd name="T4" fmla="*/ 0 w 2"/>
                <a:gd name="T5" fmla="*/ 0 h 4"/>
                <a:gd name="T6" fmla="*/ 0 w 2"/>
                <a:gd name="T7" fmla="*/ 1 h 4"/>
                <a:gd name="T8" fmla="*/ 1 w 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9" name="Freeform 6934"/>
            <p:cNvSpPr>
              <a:spLocks/>
            </p:cNvSpPr>
            <p:nvPr/>
          </p:nvSpPr>
          <p:spPr bwMode="auto">
            <a:xfrm>
              <a:off x="910" y="903"/>
              <a:ext cx="113" cy="65"/>
            </a:xfrm>
            <a:custGeom>
              <a:avLst/>
              <a:gdLst>
                <a:gd name="T0" fmla="*/ 2 w 225"/>
                <a:gd name="T1" fmla="*/ 0 h 129"/>
                <a:gd name="T2" fmla="*/ 2 w 225"/>
                <a:gd name="T3" fmla="*/ 0 h 129"/>
                <a:gd name="T4" fmla="*/ 0 w 225"/>
                <a:gd name="T5" fmla="*/ 2 h 129"/>
                <a:gd name="T6" fmla="*/ 1 w 225"/>
                <a:gd name="T7" fmla="*/ 2 h 129"/>
                <a:gd name="T8" fmla="*/ 2 w 225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29"/>
                <a:gd name="T17" fmla="*/ 225 w 22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29">
                  <a:moveTo>
                    <a:pt x="225" y="0"/>
                  </a:moveTo>
                  <a:lnTo>
                    <a:pt x="224" y="0"/>
                  </a:lnTo>
                  <a:lnTo>
                    <a:pt x="0" y="129"/>
                  </a:lnTo>
                  <a:lnTo>
                    <a:pt x="2" y="12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0" name="Freeform 6935"/>
            <p:cNvSpPr>
              <a:spLocks/>
            </p:cNvSpPr>
            <p:nvPr/>
          </p:nvSpPr>
          <p:spPr bwMode="auto">
            <a:xfrm>
              <a:off x="911" y="903"/>
              <a:ext cx="112" cy="67"/>
            </a:xfrm>
            <a:custGeom>
              <a:avLst/>
              <a:gdLst>
                <a:gd name="T0" fmla="*/ 2 w 223"/>
                <a:gd name="T1" fmla="*/ 1 h 133"/>
                <a:gd name="T2" fmla="*/ 2 w 223"/>
                <a:gd name="T3" fmla="*/ 0 h 133"/>
                <a:gd name="T4" fmla="*/ 0 w 223"/>
                <a:gd name="T5" fmla="*/ 2 h 133"/>
                <a:gd name="T6" fmla="*/ 0 w 223"/>
                <a:gd name="T7" fmla="*/ 2 h 133"/>
                <a:gd name="T8" fmla="*/ 2 w 223"/>
                <a:gd name="T9" fmla="*/ 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133"/>
                <a:gd name="T17" fmla="*/ 223 w 223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133">
                  <a:moveTo>
                    <a:pt x="223" y="3"/>
                  </a:moveTo>
                  <a:lnTo>
                    <a:pt x="223" y="0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23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1" name="Freeform 6936"/>
            <p:cNvSpPr>
              <a:spLocks/>
            </p:cNvSpPr>
            <p:nvPr/>
          </p:nvSpPr>
          <p:spPr bwMode="auto">
            <a:xfrm>
              <a:off x="908" y="94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0 w 11"/>
                <a:gd name="T9" fmla="*/ 1 h 14"/>
                <a:gd name="T10" fmla="*/ 1 w 11"/>
                <a:gd name="T11" fmla="*/ 1 h 14"/>
                <a:gd name="T12" fmla="*/ 1 w 11"/>
                <a:gd name="T13" fmla="*/ 0 h 14"/>
                <a:gd name="T14" fmla="*/ 1 w 11"/>
                <a:gd name="T15" fmla="*/ 0 h 14"/>
                <a:gd name="T16" fmla="*/ 1 w 11"/>
                <a:gd name="T17" fmla="*/ 0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2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9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2" name="Freeform 6937"/>
            <p:cNvSpPr>
              <a:spLocks/>
            </p:cNvSpPr>
            <p:nvPr/>
          </p:nvSpPr>
          <p:spPr bwMode="auto">
            <a:xfrm>
              <a:off x="908" y="94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1 h 14"/>
                <a:gd name="T12" fmla="*/ 1 w 11"/>
                <a:gd name="T13" fmla="*/ 1 h 14"/>
                <a:gd name="T14" fmla="*/ 0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3" name="Freeform 6938"/>
            <p:cNvSpPr>
              <a:spLocks/>
            </p:cNvSpPr>
            <p:nvPr/>
          </p:nvSpPr>
          <p:spPr bwMode="auto">
            <a:xfrm>
              <a:off x="909" y="945"/>
              <a:ext cx="5" cy="5"/>
            </a:xfrm>
            <a:custGeom>
              <a:avLst/>
              <a:gdLst>
                <a:gd name="T0" fmla="*/ 1 w 9"/>
                <a:gd name="T1" fmla="*/ 0 h 11"/>
                <a:gd name="T2" fmla="*/ 1 w 9"/>
                <a:gd name="T3" fmla="*/ 0 h 11"/>
                <a:gd name="T4" fmla="*/ 1 w 9"/>
                <a:gd name="T5" fmla="*/ 0 h 11"/>
                <a:gd name="T6" fmla="*/ 1 w 9"/>
                <a:gd name="T7" fmla="*/ 0 h 11"/>
                <a:gd name="T8" fmla="*/ 1 w 9"/>
                <a:gd name="T9" fmla="*/ 0 h 11"/>
                <a:gd name="T10" fmla="*/ 1 w 9"/>
                <a:gd name="T11" fmla="*/ 0 h 11"/>
                <a:gd name="T12" fmla="*/ 1 w 9"/>
                <a:gd name="T13" fmla="*/ 0 h 11"/>
                <a:gd name="T14" fmla="*/ 1 w 9"/>
                <a:gd name="T15" fmla="*/ 0 h 11"/>
                <a:gd name="T16" fmla="*/ 0 w 9"/>
                <a:gd name="T17" fmla="*/ 0 h 11"/>
                <a:gd name="T18" fmla="*/ 0 w 9"/>
                <a:gd name="T19" fmla="*/ 0 h 11"/>
                <a:gd name="T20" fmla="*/ 1 w 9"/>
                <a:gd name="T21" fmla="*/ 0 h 11"/>
                <a:gd name="T22" fmla="*/ 1 w 9"/>
                <a:gd name="T23" fmla="*/ 0 h 11"/>
                <a:gd name="T24" fmla="*/ 1 w 9"/>
                <a:gd name="T25" fmla="*/ 0 h 11"/>
                <a:gd name="T26" fmla="*/ 1 w 9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1"/>
                <a:gd name="T44" fmla="*/ 9 w 9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1">
                  <a:moveTo>
                    <a:pt x="7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4" name="Freeform 6939"/>
            <p:cNvSpPr>
              <a:spLocks/>
            </p:cNvSpPr>
            <p:nvPr/>
          </p:nvSpPr>
          <p:spPr bwMode="auto">
            <a:xfrm>
              <a:off x="924" y="953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0 h 14"/>
                <a:gd name="T14" fmla="*/ 0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w 11"/>
                <a:gd name="T31" fmla="*/ 1 h 14"/>
                <a:gd name="T32" fmla="*/ 0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4" y="12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5" name="Freeform 6940"/>
            <p:cNvSpPr>
              <a:spLocks/>
            </p:cNvSpPr>
            <p:nvPr/>
          </p:nvSpPr>
          <p:spPr bwMode="auto">
            <a:xfrm>
              <a:off x="925" y="953"/>
              <a:ext cx="4" cy="7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0 w 9"/>
                <a:gd name="T5" fmla="*/ 1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1 h 14"/>
                <a:gd name="T12" fmla="*/ 0 w 9"/>
                <a:gd name="T13" fmla="*/ 1 h 14"/>
                <a:gd name="T14" fmla="*/ 0 w 9"/>
                <a:gd name="T15" fmla="*/ 1 h 14"/>
                <a:gd name="T16" fmla="*/ 0 w 9"/>
                <a:gd name="T17" fmla="*/ 1 h 14"/>
                <a:gd name="T18" fmla="*/ 0 w 9"/>
                <a:gd name="T19" fmla="*/ 1 h 14"/>
                <a:gd name="T20" fmla="*/ 0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4"/>
                <a:gd name="T41" fmla="*/ 9 w 9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4">
                  <a:moveTo>
                    <a:pt x="9" y="9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6" name="Freeform 6941"/>
            <p:cNvSpPr>
              <a:spLocks/>
            </p:cNvSpPr>
            <p:nvPr/>
          </p:nvSpPr>
          <p:spPr bwMode="auto">
            <a:xfrm>
              <a:off x="925" y="954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w 9"/>
                <a:gd name="T7" fmla="*/ 0 h 11"/>
                <a:gd name="T8" fmla="*/ 0 w 9"/>
                <a:gd name="T9" fmla="*/ 0 h 11"/>
                <a:gd name="T10" fmla="*/ 0 w 9"/>
                <a:gd name="T11" fmla="*/ 0 h 11"/>
                <a:gd name="T12" fmla="*/ 0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0 h 11"/>
                <a:gd name="T20" fmla="*/ 0 w 9"/>
                <a:gd name="T21" fmla="*/ 0 h 11"/>
                <a:gd name="T22" fmla="*/ 0 w 9"/>
                <a:gd name="T23" fmla="*/ 0 h 11"/>
                <a:gd name="T24" fmla="*/ 0 w 9"/>
                <a:gd name="T25" fmla="*/ 0 h 11"/>
                <a:gd name="T26" fmla="*/ 0 w 9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1"/>
                <a:gd name="T44" fmla="*/ 9 w 9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1">
                  <a:moveTo>
                    <a:pt x="7" y="8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7" name="Freeform 6942"/>
            <p:cNvSpPr>
              <a:spLocks/>
            </p:cNvSpPr>
            <p:nvPr/>
          </p:nvSpPr>
          <p:spPr bwMode="auto">
            <a:xfrm>
              <a:off x="933" y="947"/>
              <a:ext cx="5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1 h 14"/>
                <a:gd name="T8" fmla="*/ 0 w 11"/>
                <a:gd name="T9" fmla="*/ 1 h 14"/>
                <a:gd name="T10" fmla="*/ 0 w 11"/>
                <a:gd name="T11" fmla="*/ 1 h 14"/>
                <a:gd name="T12" fmla="*/ 0 w 11"/>
                <a:gd name="T13" fmla="*/ 0 h 14"/>
                <a:gd name="T14" fmla="*/ 0 w 11"/>
                <a:gd name="T15" fmla="*/ 0 h 14"/>
                <a:gd name="T16" fmla="*/ 0 w 11"/>
                <a:gd name="T17" fmla="*/ 0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w 1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4" y="14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8" name="Freeform 6943"/>
            <p:cNvSpPr>
              <a:spLocks/>
            </p:cNvSpPr>
            <p:nvPr/>
          </p:nvSpPr>
          <p:spPr bwMode="auto">
            <a:xfrm>
              <a:off x="934" y="948"/>
              <a:ext cx="4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1 h 12"/>
                <a:gd name="T12" fmla="*/ 0 w 9"/>
                <a:gd name="T13" fmla="*/ 1 h 12"/>
                <a:gd name="T14" fmla="*/ 0 w 9"/>
                <a:gd name="T15" fmla="*/ 1 h 12"/>
                <a:gd name="T16" fmla="*/ 0 w 9"/>
                <a:gd name="T17" fmla="*/ 1 h 12"/>
                <a:gd name="T18" fmla="*/ 0 w 9"/>
                <a:gd name="T19" fmla="*/ 1 h 12"/>
                <a:gd name="T20" fmla="*/ 0 w 9"/>
                <a:gd name="T21" fmla="*/ 1 h 12"/>
                <a:gd name="T22" fmla="*/ 0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9" y="7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39" name="Freeform 6944"/>
            <p:cNvSpPr>
              <a:spLocks/>
            </p:cNvSpPr>
            <p:nvPr/>
          </p:nvSpPr>
          <p:spPr bwMode="auto">
            <a:xfrm>
              <a:off x="934" y="948"/>
              <a:ext cx="4" cy="6"/>
            </a:xfrm>
            <a:custGeom>
              <a:avLst/>
              <a:gdLst>
                <a:gd name="T0" fmla="*/ 0 w 9"/>
                <a:gd name="T1" fmla="*/ 1 h 10"/>
                <a:gd name="T2" fmla="*/ 0 w 9"/>
                <a:gd name="T3" fmla="*/ 1 h 10"/>
                <a:gd name="T4" fmla="*/ 0 w 9"/>
                <a:gd name="T5" fmla="*/ 1 h 10"/>
                <a:gd name="T6" fmla="*/ 0 w 9"/>
                <a:gd name="T7" fmla="*/ 0 h 10"/>
                <a:gd name="T8" fmla="*/ 0 w 9"/>
                <a:gd name="T9" fmla="*/ 1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0 w 9"/>
                <a:gd name="T25" fmla="*/ 1 h 10"/>
                <a:gd name="T26" fmla="*/ 0 w 9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7" y="7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0" name="Freeform 6945"/>
            <p:cNvSpPr>
              <a:spLocks/>
            </p:cNvSpPr>
            <p:nvPr/>
          </p:nvSpPr>
          <p:spPr bwMode="auto">
            <a:xfrm>
              <a:off x="926" y="946"/>
              <a:ext cx="12" cy="10"/>
            </a:xfrm>
            <a:custGeom>
              <a:avLst/>
              <a:gdLst>
                <a:gd name="T0" fmla="*/ 0 w 25"/>
                <a:gd name="T1" fmla="*/ 1 h 20"/>
                <a:gd name="T2" fmla="*/ 0 w 25"/>
                <a:gd name="T3" fmla="*/ 0 h 20"/>
                <a:gd name="T4" fmla="*/ 0 w 25"/>
                <a:gd name="T5" fmla="*/ 1 h 20"/>
                <a:gd name="T6" fmla="*/ 0 w 25"/>
                <a:gd name="T7" fmla="*/ 1 h 20"/>
                <a:gd name="T8" fmla="*/ 0 w 25"/>
                <a:gd name="T9" fmla="*/ 1 h 20"/>
                <a:gd name="T10" fmla="*/ 0 w 25"/>
                <a:gd name="T11" fmla="*/ 1 h 20"/>
                <a:gd name="T12" fmla="*/ 0 w 25"/>
                <a:gd name="T13" fmla="*/ 1 h 20"/>
                <a:gd name="T14" fmla="*/ 0 w 25"/>
                <a:gd name="T15" fmla="*/ 1 h 20"/>
                <a:gd name="T16" fmla="*/ 0 w 25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0"/>
                <a:gd name="T29" fmla="*/ 25 w 2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0">
                  <a:moveTo>
                    <a:pt x="0" y="14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9" y="20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1" name="Freeform 6946"/>
            <p:cNvSpPr>
              <a:spLocks/>
            </p:cNvSpPr>
            <p:nvPr/>
          </p:nvSpPr>
          <p:spPr bwMode="auto">
            <a:xfrm>
              <a:off x="930" y="952"/>
              <a:ext cx="1" cy="3"/>
            </a:xfrm>
            <a:custGeom>
              <a:avLst/>
              <a:gdLst>
                <a:gd name="T0" fmla="*/ 1 w 2"/>
                <a:gd name="T1" fmla="*/ 0 h 7"/>
                <a:gd name="T2" fmla="*/ 1 w 2"/>
                <a:gd name="T3" fmla="*/ 0 h 7"/>
                <a:gd name="T4" fmla="*/ 0 w 2"/>
                <a:gd name="T5" fmla="*/ 0 h 7"/>
                <a:gd name="T6" fmla="*/ 0 w 2"/>
                <a:gd name="T7" fmla="*/ 0 h 7"/>
                <a:gd name="T8" fmla="*/ 1 w 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2" name="Freeform 6947"/>
            <p:cNvSpPr>
              <a:spLocks/>
            </p:cNvSpPr>
            <p:nvPr/>
          </p:nvSpPr>
          <p:spPr bwMode="auto">
            <a:xfrm>
              <a:off x="926" y="946"/>
              <a:ext cx="12" cy="8"/>
            </a:xfrm>
            <a:custGeom>
              <a:avLst/>
              <a:gdLst>
                <a:gd name="T0" fmla="*/ 0 w 25"/>
                <a:gd name="T1" fmla="*/ 0 h 14"/>
                <a:gd name="T2" fmla="*/ 0 w 25"/>
                <a:gd name="T3" fmla="*/ 0 h 14"/>
                <a:gd name="T4" fmla="*/ 0 w 25"/>
                <a:gd name="T5" fmla="*/ 1 h 14"/>
                <a:gd name="T6" fmla="*/ 0 w 25"/>
                <a:gd name="T7" fmla="*/ 1 h 14"/>
                <a:gd name="T8" fmla="*/ 0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0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3" name="Freeform 6948"/>
            <p:cNvSpPr>
              <a:spLocks/>
            </p:cNvSpPr>
            <p:nvPr/>
          </p:nvSpPr>
          <p:spPr bwMode="auto">
            <a:xfrm>
              <a:off x="931" y="951"/>
              <a:ext cx="2" cy="4"/>
            </a:xfrm>
            <a:custGeom>
              <a:avLst/>
              <a:gdLst>
                <a:gd name="T0" fmla="*/ 1 w 3"/>
                <a:gd name="T1" fmla="*/ 1 h 7"/>
                <a:gd name="T2" fmla="*/ 1 w 3"/>
                <a:gd name="T3" fmla="*/ 0 h 7"/>
                <a:gd name="T4" fmla="*/ 0 w 3"/>
                <a:gd name="T5" fmla="*/ 1 h 7"/>
                <a:gd name="T6" fmla="*/ 0 w 3"/>
                <a:gd name="T7" fmla="*/ 1 h 7"/>
                <a:gd name="T8" fmla="*/ 1 w 3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4" name="Freeform 6949"/>
            <p:cNvSpPr>
              <a:spLocks/>
            </p:cNvSpPr>
            <p:nvPr/>
          </p:nvSpPr>
          <p:spPr bwMode="auto">
            <a:xfrm>
              <a:off x="933" y="950"/>
              <a:ext cx="1" cy="4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1 h 7"/>
                <a:gd name="T6" fmla="*/ 0 w 2"/>
                <a:gd name="T7" fmla="*/ 1 h 7"/>
                <a:gd name="T8" fmla="*/ 1 w 2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6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5" name="Freeform 6950"/>
            <p:cNvSpPr>
              <a:spLocks/>
            </p:cNvSpPr>
            <p:nvPr/>
          </p:nvSpPr>
          <p:spPr bwMode="auto">
            <a:xfrm>
              <a:off x="976" y="922"/>
              <a:ext cx="6" cy="7"/>
            </a:xfrm>
            <a:custGeom>
              <a:avLst/>
              <a:gdLst>
                <a:gd name="T0" fmla="*/ 1 w 12"/>
                <a:gd name="T1" fmla="*/ 0 h 15"/>
                <a:gd name="T2" fmla="*/ 1 w 12"/>
                <a:gd name="T3" fmla="*/ 0 h 15"/>
                <a:gd name="T4" fmla="*/ 1 w 12"/>
                <a:gd name="T5" fmla="*/ 0 h 15"/>
                <a:gd name="T6" fmla="*/ 0 w 12"/>
                <a:gd name="T7" fmla="*/ 0 h 15"/>
                <a:gd name="T8" fmla="*/ 1 w 12"/>
                <a:gd name="T9" fmla="*/ 0 h 15"/>
                <a:gd name="T10" fmla="*/ 1 w 12"/>
                <a:gd name="T11" fmla="*/ 0 h 15"/>
                <a:gd name="T12" fmla="*/ 1 w 12"/>
                <a:gd name="T13" fmla="*/ 0 h 15"/>
                <a:gd name="T14" fmla="*/ 1 w 12"/>
                <a:gd name="T15" fmla="*/ 0 h 15"/>
                <a:gd name="T16" fmla="*/ 1 w 12"/>
                <a:gd name="T17" fmla="*/ 0 h 15"/>
                <a:gd name="T18" fmla="*/ 1 w 12"/>
                <a:gd name="T19" fmla="*/ 0 h 15"/>
                <a:gd name="T20" fmla="*/ 1 w 12"/>
                <a:gd name="T21" fmla="*/ 0 h 15"/>
                <a:gd name="T22" fmla="*/ 1 w 12"/>
                <a:gd name="T23" fmla="*/ 0 h 15"/>
                <a:gd name="T24" fmla="*/ 1 w 12"/>
                <a:gd name="T25" fmla="*/ 0 h 15"/>
                <a:gd name="T26" fmla="*/ 1 w 12"/>
                <a:gd name="T27" fmla="*/ 0 h 15"/>
                <a:gd name="T28" fmla="*/ 1 w 12"/>
                <a:gd name="T29" fmla="*/ 0 h 15"/>
                <a:gd name="T30" fmla="*/ 1 w 12"/>
                <a:gd name="T31" fmla="*/ 0 h 15"/>
                <a:gd name="T32" fmla="*/ 1 w 12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5"/>
                <a:gd name="T53" fmla="*/ 12 w 1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5">
                  <a:moveTo>
                    <a:pt x="3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6" name="Freeform 6951"/>
            <p:cNvSpPr>
              <a:spLocks/>
            </p:cNvSpPr>
            <p:nvPr/>
          </p:nvSpPr>
          <p:spPr bwMode="auto">
            <a:xfrm>
              <a:off x="977" y="923"/>
              <a:ext cx="5" cy="6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0 h 13"/>
                <a:gd name="T4" fmla="*/ 1 w 10"/>
                <a:gd name="T5" fmla="*/ 0 h 13"/>
                <a:gd name="T6" fmla="*/ 1 w 10"/>
                <a:gd name="T7" fmla="*/ 0 h 13"/>
                <a:gd name="T8" fmla="*/ 1 w 10"/>
                <a:gd name="T9" fmla="*/ 0 h 13"/>
                <a:gd name="T10" fmla="*/ 1 w 10"/>
                <a:gd name="T11" fmla="*/ 0 h 13"/>
                <a:gd name="T12" fmla="*/ 1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1 w 10"/>
                <a:gd name="T19" fmla="*/ 0 h 13"/>
                <a:gd name="T20" fmla="*/ 1 w 10"/>
                <a:gd name="T21" fmla="*/ 0 h 13"/>
                <a:gd name="T22" fmla="*/ 1 w 10"/>
                <a:gd name="T23" fmla="*/ 0 h 13"/>
                <a:gd name="T24" fmla="*/ 1 w 10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3"/>
                <a:gd name="T41" fmla="*/ 10 w 10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3">
                  <a:moveTo>
                    <a:pt x="9" y="7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7" name="Freeform 6952"/>
            <p:cNvSpPr>
              <a:spLocks/>
            </p:cNvSpPr>
            <p:nvPr/>
          </p:nvSpPr>
          <p:spPr bwMode="auto">
            <a:xfrm>
              <a:off x="978" y="923"/>
              <a:ext cx="3" cy="5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0 w 8"/>
                <a:gd name="T5" fmla="*/ 0 h 11"/>
                <a:gd name="T6" fmla="*/ 0 w 8"/>
                <a:gd name="T7" fmla="*/ 0 h 11"/>
                <a:gd name="T8" fmla="*/ 0 w 8"/>
                <a:gd name="T9" fmla="*/ 0 h 11"/>
                <a:gd name="T10" fmla="*/ 0 w 8"/>
                <a:gd name="T11" fmla="*/ 0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0 h 11"/>
                <a:gd name="T18" fmla="*/ 0 w 8"/>
                <a:gd name="T19" fmla="*/ 0 h 11"/>
                <a:gd name="T20" fmla="*/ 0 w 8"/>
                <a:gd name="T21" fmla="*/ 0 h 11"/>
                <a:gd name="T22" fmla="*/ 0 w 8"/>
                <a:gd name="T23" fmla="*/ 0 h 11"/>
                <a:gd name="T24" fmla="*/ 0 w 8"/>
                <a:gd name="T25" fmla="*/ 0 h 11"/>
                <a:gd name="T26" fmla="*/ 0 w 8"/>
                <a:gd name="T27" fmla="*/ 0 h 11"/>
                <a:gd name="T28" fmla="*/ 0 w 8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1"/>
                <a:gd name="T47" fmla="*/ 8 w 8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1">
                  <a:moveTo>
                    <a:pt x="8" y="7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8" name="Freeform 6953"/>
            <p:cNvSpPr>
              <a:spLocks/>
            </p:cNvSpPr>
            <p:nvPr/>
          </p:nvSpPr>
          <p:spPr bwMode="auto">
            <a:xfrm>
              <a:off x="985" y="917"/>
              <a:ext cx="6" cy="7"/>
            </a:xfrm>
            <a:custGeom>
              <a:avLst/>
              <a:gdLst>
                <a:gd name="T0" fmla="*/ 1 w 12"/>
                <a:gd name="T1" fmla="*/ 1 h 14"/>
                <a:gd name="T2" fmla="*/ 1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0 h 14"/>
                <a:gd name="T14" fmla="*/ 1 w 12"/>
                <a:gd name="T15" fmla="*/ 0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1 w 12"/>
                <a:gd name="T23" fmla="*/ 1 h 14"/>
                <a:gd name="T24" fmla="*/ 1 w 12"/>
                <a:gd name="T25" fmla="*/ 1 h 14"/>
                <a:gd name="T26" fmla="*/ 1 w 12"/>
                <a:gd name="T27" fmla="*/ 1 h 14"/>
                <a:gd name="T28" fmla="*/ 1 w 12"/>
                <a:gd name="T29" fmla="*/ 1 h 14"/>
                <a:gd name="T30" fmla="*/ 1 w 12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4"/>
                <a:gd name="T50" fmla="*/ 12 w 12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4">
                  <a:moveTo>
                    <a:pt x="3" y="14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49" name="Freeform 6954"/>
            <p:cNvSpPr>
              <a:spLocks/>
            </p:cNvSpPr>
            <p:nvPr/>
          </p:nvSpPr>
          <p:spPr bwMode="auto">
            <a:xfrm>
              <a:off x="986" y="918"/>
              <a:ext cx="5" cy="6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0 h 13"/>
                <a:gd name="T4" fmla="*/ 1 w 10"/>
                <a:gd name="T5" fmla="*/ 0 h 13"/>
                <a:gd name="T6" fmla="*/ 1 w 10"/>
                <a:gd name="T7" fmla="*/ 0 h 13"/>
                <a:gd name="T8" fmla="*/ 1 w 10"/>
                <a:gd name="T9" fmla="*/ 0 h 13"/>
                <a:gd name="T10" fmla="*/ 1 w 10"/>
                <a:gd name="T11" fmla="*/ 0 h 13"/>
                <a:gd name="T12" fmla="*/ 1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1 w 10"/>
                <a:gd name="T19" fmla="*/ 0 h 13"/>
                <a:gd name="T20" fmla="*/ 1 w 10"/>
                <a:gd name="T21" fmla="*/ 0 h 13"/>
                <a:gd name="T22" fmla="*/ 1 w 10"/>
                <a:gd name="T23" fmla="*/ 0 h 13"/>
                <a:gd name="T24" fmla="*/ 1 w 10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3"/>
                <a:gd name="T41" fmla="*/ 10 w 10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3">
                  <a:moveTo>
                    <a:pt x="9" y="9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0" name="Freeform 6955"/>
            <p:cNvSpPr>
              <a:spLocks/>
            </p:cNvSpPr>
            <p:nvPr/>
          </p:nvSpPr>
          <p:spPr bwMode="auto">
            <a:xfrm>
              <a:off x="987" y="919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w 8"/>
                <a:gd name="T21" fmla="*/ 0 h 9"/>
                <a:gd name="T22" fmla="*/ 0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8" y="6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1" name="Freeform 6956"/>
            <p:cNvSpPr>
              <a:spLocks/>
            </p:cNvSpPr>
            <p:nvPr/>
          </p:nvSpPr>
          <p:spPr bwMode="auto">
            <a:xfrm>
              <a:off x="979" y="916"/>
              <a:ext cx="11" cy="10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0 h 20"/>
                <a:gd name="T4" fmla="*/ 0 w 24"/>
                <a:gd name="T5" fmla="*/ 1 h 20"/>
                <a:gd name="T6" fmla="*/ 0 w 24"/>
                <a:gd name="T7" fmla="*/ 1 h 20"/>
                <a:gd name="T8" fmla="*/ 0 w 24"/>
                <a:gd name="T9" fmla="*/ 1 h 20"/>
                <a:gd name="T10" fmla="*/ 0 w 24"/>
                <a:gd name="T11" fmla="*/ 1 h 20"/>
                <a:gd name="T12" fmla="*/ 0 w 24"/>
                <a:gd name="T13" fmla="*/ 1 h 20"/>
                <a:gd name="T14" fmla="*/ 0 w 24"/>
                <a:gd name="T15" fmla="*/ 1 h 20"/>
                <a:gd name="T16" fmla="*/ 0 w 24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0"/>
                <a:gd name="T29" fmla="*/ 24 w 2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0">
                  <a:moveTo>
                    <a:pt x="0" y="14"/>
                  </a:moveTo>
                  <a:lnTo>
                    <a:pt x="24" y="0"/>
                  </a:lnTo>
                  <a:lnTo>
                    <a:pt x="24" y="5"/>
                  </a:lnTo>
                  <a:lnTo>
                    <a:pt x="18" y="9"/>
                  </a:lnTo>
                  <a:lnTo>
                    <a:pt x="16" y="14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2" name="Freeform 6957"/>
            <p:cNvSpPr>
              <a:spLocks/>
            </p:cNvSpPr>
            <p:nvPr/>
          </p:nvSpPr>
          <p:spPr bwMode="auto">
            <a:xfrm>
              <a:off x="982" y="921"/>
              <a:ext cx="1" cy="4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1 h 7"/>
                <a:gd name="T6" fmla="*/ 0 w 2"/>
                <a:gd name="T7" fmla="*/ 1 h 7"/>
                <a:gd name="T8" fmla="*/ 1 w 2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5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3" name="Freeform 6958"/>
            <p:cNvSpPr>
              <a:spLocks/>
            </p:cNvSpPr>
            <p:nvPr/>
          </p:nvSpPr>
          <p:spPr bwMode="auto">
            <a:xfrm>
              <a:off x="978" y="916"/>
              <a:ext cx="12" cy="7"/>
            </a:xfrm>
            <a:custGeom>
              <a:avLst/>
              <a:gdLst>
                <a:gd name="T0" fmla="*/ 0 w 26"/>
                <a:gd name="T1" fmla="*/ 0 h 14"/>
                <a:gd name="T2" fmla="*/ 0 w 26"/>
                <a:gd name="T3" fmla="*/ 1 h 14"/>
                <a:gd name="T4" fmla="*/ 0 w 26"/>
                <a:gd name="T5" fmla="*/ 1 h 14"/>
                <a:gd name="T6" fmla="*/ 0 w 2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4"/>
                <a:gd name="T14" fmla="*/ 26 w 2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4">
                  <a:moveTo>
                    <a:pt x="26" y="0"/>
                  </a:moveTo>
                  <a:lnTo>
                    <a:pt x="0" y="14"/>
                  </a:lnTo>
                  <a:lnTo>
                    <a:pt x="2" y="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4" name="Freeform 6959"/>
            <p:cNvSpPr>
              <a:spLocks/>
            </p:cNvSpPr>
            <p:nvPr/>
          </p:nvSpPr>
          <p:spPr bwMode="auto">
            <a:xfrm>
              <a:off x="984" y="920"/>
              <a:ext cx="1" cy="4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1 h 7"/>
                <a:gd name="T6" fmla="*/ 0 w 2"/>
                <a:gd name="T7" fmla="*/ 1 h 7"/>
                <a:gd name="T8" fmla="*/ 1 w 2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5" name="Freeform 6960"/>
            <p:cNvSpPr>
              <a:spLocks/>
            </p:cNvSpPr>
            <p:nvPr/>
          </p:nvSpPr>
          <p:spPr bwMode="auto">
            <a:xfrm>
              <a:off x="986" y="919"/>
              <a:ext cx="1" cy="4"/>
            </a:xfrm>
            <a:custGeom>
              <a:avLst/>
              <a:gdLst>
                <a:gd name="T0" fmla="*/ 1 w 1"/>
                <a:gd name="T1" fmla="*/ 1 h 7"/>
                <a:gd name="T2" fmla="*/ 1 w 1"/>
                <a:gd name="T3" fmla="*/ 0 h 7"/>
                <a:gd name="T4" fmla="*/ 0 w 1"/>
                <a:gd name="T5" fmla="*/ 1 h 7"/>
                <a:gd name="T6" fmla="*/ 0 w 1"/>
                <a:gd name="T7" fmla="*/ 1 h 7"/>
                <a:gd name="T8" fmla="*/ 1 w 1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7"/>
                <a:gd name="T17" fmla="*/ 1 w 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7">
                  <a:moveTo>
                    <a:pt x="1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6" name="Freeform 6961"/>
            <p:cNvSpPr>
              <a:spLocks/>
            </p:cNvSpPr>
            <p:nvPr/>
          </p:nvSpPr>
          <p:spPr bwMode="auto">
            <a:xfrm>
              <a:off x="907" y="920"/>
              <a:ext cx="18" cy="35"/>
            </a:xfrm>
            <a:custGeom>
              <a:avLst/>
              <a:gdLst>
                <a:gd name="T0" fmla="*/ 0 w 36"/>
                <a:gd name="T1" fmla="*/ 1 h 70"/>
                <a:gd name="T2" fmla="*/ 1 w 36"/>
                <a:gd name="T3" fmla="*/ 1 h 70"/>
                <a:gd name="T4" fmla="*/ 1 w 36"/>
                <a:gd name="T5" fmla="*/ 1 h 70"/>
                <a:gd name="T6" fmla="*/ 0 w 36"/>
                <a:gd name="T7" fmla="*/ 0 h 70"/>
                <a:gd name="T8" fmla="*/ 0 w 36"/>
                <a:gd name="T9" fmla="*/ 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0"/>
                <a:gd name="T17" fmla="*/ 36 w 3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0">
                  <a:moveTo>
                    <a:pt x="0" y="50"/>
                  </a:moveTo>
                  <a:lnTo>
                    <a:pt x="36" y="7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167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7" name="Freeform 6962"/>
            <p:cNvSpPr>
              <a:spLocks/>
            </p:cNvSpPr>
            <p:nvPr/>
          </p:nvSpPr>
          <p:spPr bwMode="auto">
            <a:xfrm>
              <a:off x="907" y="881"/>
              <a:ext cx="87" cy="49"/>
            </a:xfrm>
            <a:custGeom>
              <a:avLst/>
              <a:gdLst>
                <a:gd name="T0" fmla="*/ 1 w 175"/>
                <a:gd name="T1" fmla="*/ 0 h 99"/>
                <a:gd name="T2" fmla="*/ 0 w 175"/>
                <a:gd name="T3" fmla="*/ 0 h 99"/>
                <a:gd name="T4" fmla="*/ 0 w 175"/>
                <a:gd name="T5" fmla="*/ 0 h 99"/>
                <a:gd name="T6" fmla="*/ 1 w 175"/>
                <a:gd name="T7" fmla="*/ 0 h 99"/>
                <a:gd name="T8" fmla="*/ 1 w 175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99"/>
                <a:gd name="T17" fmla="*/ 175 w 175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99">
                  <a:moveTo>
                    <a:pt x="139" y="0"/>
                  </a:moveTo>
                  <a:lnTo>
                    <a:pt x="0" y="79"/>
                  </a:lnTo>
                  <a:lnTo>
                    <a:pt x="36" y="99"/>
                  </a:lnTo>
                  <a:lnTo>
                    <a:pt x="175" y="1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8" name="Freeform 6963"/>
            <p:cNvSpPr>
              <a:spLocks/>
            </p:cNvSpPr>
            <p:nvPr/>
          </p:nvSpPr>
          <p:spPr bwMode="auto">
            <a:xfrm>
              <a:off x="925" y="891"/>
              <a:ext cx="69" cy="64"/>
            </a:xfrm>
            <a:custGeom>
              <a:avLst/>
              <a:gdLst>
                <a:gd name="T0" fmla="*/ 1 w 139"/>
                <a:gd name="T1" fmla="*/ 0 h 130"/>
                <a:gd name="T2" fmla="*/ 0 w 139"/>
                <a:gd name="T3" fmla="*/ 1 h 130"/>
                <a:gd name="T4" fmla="*/ 0 w 139"/>
                <a:gd name="T5" fmla="*/ 0 h 130"/>
                <a:gd name="T6" fmla="*/ 1 w 139"/>
                <a:gd name="T7" fmla="*/ 0 h 130"/>
                <a:gd name="T8" fmla="*/ 1 w 139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30"/>
                <a:gd name="T17" fmla="*/ 139 w 139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30">
                  <a:moveTo>
                    <a:pt x="139" y="51"/>
                  </a:moveTo>
                  <a:lnTo>
                    <a:pt x="0" y="130"/>
                  </a:lnTo>
                  <a:lnTo>
                    <a:pt x="0" y="80"/>
                  </a:lnTo>
                  <a:lnTo>
                    <a:pt x="139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59" name="Freeform 6964"/>
            <p:cNvSpPr>
              <a:spLocks/>
            </p:cNvSpPr>
            <p:nvPr/>
          </p:nvSpPr>
          <p:spPr bwMode="auto">
            <a:xfrm>
              <a:off x="925" y="929"/>
              <a:ext cx="1" cy="26"/>
            </a:xfrm>
            <a:custGeom>
              <a:avLst/>
              <a:gdLst>
                <a:gd name="T0" fmla="*/ 0 w 4"/>
                <a:gd name="T1" fmla="*/ 1 h 52"/>
                <a:gd name="T2" fmla="*/ 0 w 4"/>
                <a:gd name="T3" fmla="*/ 1 h 52"/>
                <a:gd name="T4" fmla="*/ 0 w 4"/>
                <a:gd name="T5" fmla="*/ 1 h 52"/>
                <a:gd name="T6" fmla="*/ 0 w 4"/>
                <a:gd name="T7" fmla="*/ 0 h 52"/>
                <a:gd name="T8" fmla="*/ 0 w 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50"/>
                  </a:moveTo>
                  <a:lnTo>
                    <a:pt x="0" y="5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0" name="Freeform 6965"/>
            <p:cNvSpPr>
              <a:spLocks/>
            </p:cNvSpPr>
            <p:nvPr/>
          </p:nvSpPr>
          <p:spPr bwMode="auto">
            <a:xfrm>
              <a:off x="936" y="923"/>
              <a:ext cx="1" cy="26"/>
            </a:xfrm>
            <a:custGeom>
              <a:avLst/>
              <a:gdLst>
                <a:gd name="T0" fmla="*/ 1 w 1"/>
                <a:gd name="T1" fmla="*/ 0 h 52"/>
                <a:gd name="T2" fmla="*/ 1 w 1"/>
                <a:gd name="T3" fmla="*/ 1 h 52"/>
                <a:gd name="T4" fmla="*/ 0 w 1"/>
                <a:gd name="T5" fmla="*/ 1 h 52"/>
                <a:gd name="T6" fmla="*/ 0 w 1"/>
                <a:gd name="T7" fmla="*/ 1 h 52"/>
                <a:gd name="T8" fmla="*/ 1 w 1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2"/>
                <a:gd name="T17" fmla="*/ 1 w 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2">
                  <a:moveTo>
                    <a:pt x="1" y="0"/>
                  </a:moveTo>
                  <a:lnTo>
                    <a:pt x="1" y="51"/>
                  </a:lnTo>
                  <a:lnTo>
                    <a:pt x="0" y="5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1" name="Freeform 6966"/>
            <p:cNvSpPr>
              <a:spLocks/>
            </p:cNvSpPr>
            <p:nvPr/>
          </p:nvSpPr>
          <p:spPr bwMode="auto">
            <a:xfrm>
              <a:off x="947" y="917"/>
              <a:ext cx="2" cy="26"/>
            </a:xfrm>
            <a:custGeom>
              <a:avLst/>
              <a:gdLst>
                <a:gd name="T0" fmla="*/ 1 w 4"/>
                <a:gd name="T1" fmla="*/ 0 h 52"/>
                <a:gd name="T2" fmla="*/ 1 w 4"/>
                <a:gd name="T3" fmla="*/ 1 h 52"/>
                <a:gd name="T4" fmla="*/ 0 w 4"/>
                <a:gd name="T5" fmla="*/ 1 h 52"/>
                <a:gd name="T6" fmla="*/ 0 w 4"/>
                <a:gd name="T7" fmla="*/ 1 h 52"/>
                <a:gd name="T8" fmla="*/ 1 w 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0"/>
                  </a:moveTo>
                  <a:lnTo>
                    <a:pt x="4" y="50"/>
                  </a:lnTo>
                  <a:lnTo>
                    <a:pt x="0" y="52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2" name="Freeform 6967"/>
            <p:cNvSpPr>
              <a:spLocks/>
            </p:cNvSpPr>
            <p:nvPr/>
          </p:nvSpPr>
          <p:spPr bwMode="auto">
            <a:xfrm>
              <a:off x="959" y="910"/>
              <a:ext cx="1" cy="27"/>
            </a:xfrm>
            <a:custGeom>
              <a:avLst/>
              <a:gdLst>
                <a:gd name="T0" fmla="*/ 1 w 1"/>
                <a:gd name="T1" fmla="*/ 0 h 52"/>
                <a:gd name="T2" fmla="*/ 1 w 1"/>
                <a:gd name="T3" fmla="*/ 1 h 52"/>
                <a:gd name="T4" fmla="*/ 0 w 1"/>
                <a:gd name="T5" fmla="*/ 1 h 52"/>
                <a:gd name="T6" fmla="*/ 0 w 1"/>
                <a:gd name="T7" fmla="*/ 1 h 52"/>
                <a:gd name="T8" fmla="*/ 1 w 1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2"/>
                <a:gd name="T17" fmla="*/ 1 w 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2">
                  <a:moveTo>
                    <a:pt x="1" y="0"/>
                  </a:moveTo>
                  <a:lnTo>
                    <a:pt x="1" y="50"/>
                  </a:lnTo>
                  <a:lnTo>
                    <a:pt x="0" y="5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3" name="Freeform 6968"/>
            <p:cNvSpPr>
              <a:spLocks/>
            </p:cNvSpPr>
            <p:nvPr/>
          </p:nvSpPr>
          <p:spPr bwMode="auto">
            <a:xfrm>
              <a:off x="970" y="903"/>
              <a:ext cx="1" cy="26"/>
            </a:xfrm>
            <a:custGeom>
              <a:avLst/>
              <a:gdLst>
                <a:gd name="T0" fmla="*/ 0 w 4"/>
                <a:gd name="T1" fmla="*/ 0 h 52"/>
                <a:gd name="T2" fmla="*/ 0 w 4"/>
                <a:gd name="T3" fmla="*/ 1 h 52"/>
                <a:gd name="T4" fmla="*/ 0 w 4"/>
                <a:gd name="T5" fmla="*/ 1 h 52"/>
                <a:gd name="T6" fmla="*/ 0 w 4"/>
                <a:gd name="T7" fmla="*/ 1 h 52"/>
                <a:gd name="T8" fmla="*/ 0 w 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4" y="0"/>
                  </a:moveTo>
                  <a:lnTo>
                    <a:pt x="4" y="52"/>
                  </a:lnTo>
                  <a:lnTo>
                    <a:pt x="0" y="52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4" name="Freeform 6969"/>
            <p:cNvSpPr>
              <a:spLocks/>
            </p:cNvSpPr>
            <p:nvPr/>
          </p:nvSpPr>
          <p:spPr bwMode="auto">
            <a:xfrm>
              <a:off x="981" y="897"/>
              <a:ext cx="1" cy="26"/>
            </a:xfrm>
            <a:custGeom>
              <a:avLst/>
              <a:gdLst>
                <a:gd name="T0" fmla="*/ 1 w 1"/>
                <a:gd name="T1" fmla="*/ 0 h 52"/>
                <a:gd name="T2" fmla="*/ 1 w 1"/>
                <a:gd name="T3" fmla="*/ 1 h 52"/>
                <a:gd name="T4" fmla="*/ 0 w 1"/>
                <a:gd name="T5" fmla="*/ 1 h 52"/>
                <a:gd name="T6" fmla="*/ 0 w 1"/>
                <a:gd name="T7" fmla="*/ 1 h 52"/>
                <a:gd name="T8" fmla="*/ 1 w 1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2"/>
                <a:gd name="T17" fmla="*/ 1 w 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2">
                  <a:moveTo>
                    <a:pt x="1" y="0"/>
                  </a:moveTo>
                  <a:lnTo>
                    <a:pt x="1" y="50"/>
                  </a:lnTo>
                  <a:lnTo>
                    <a:pt x="0" y="5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5" name="Freeform 6970"/>
            <p:cNvSpPr>
              <a:spLocks/>
            </p:cNvSpPr>
            <p:nvPr/>
          </p:nvSpPr>
          <p:spPr bwMode="auto">
            <a:xfrm>
              <a:off x="992" y="891"/>
              <a:ext cx="2" cy="26"/>
            </a:xfrm>
            <a:custGeom>
              <a:avLst/>
              <a:gdLst>
                <a:gd name="T0" fmla="*/ 1 w 4"/>
                <a:gd name="T1" fmla="*/ 0 h 53"/>
                <a:gd name="T2" fmla="*/ 0 w 4"/>
                <a:gd name="T3" fmla="*/ 0 h 53"/>
                <a:gd name="T4" fmla="*/ 0 w 4"/>
                <a:gd name="T5" fmla="*/ 0 h 53"/>
                <a:gd name="T6" fmla="*/ 1 w 4"/>
                <a:gd name="T7" fmla="*/ 0 h 53"/>
                <a:gd name="T8" fmla="*/ 1 w 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3"/>
                <a:gd name="T17" fmla="*/ 4 w 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3">
                  <a:moveTo>
                    <a:pt x="4" y="51"/>
                  </a:moveTo>
                  <a:lnTo>
                    <a:pt x="0" y="5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6" name="Freeform 6971"/>
            <p:cNvSpPr>
              <a:spLocks/>
            </p:cNvSpPr>
            <p:nvPr/>
          </p:nvSpPr>
          <p:spPr bwMode="auto">
            <a:xfrm>
              <a:off x="923" y="929"/>
              <a:ext cx="2" cy="26"/>
            </a:xfrm>
            <a:custGeom>
              <a:avLst/>
              <a:gdLst>
                <a:gd name="T0" fmla="*/ 0 w 3"/>
                <a:gd name="T1" fmla="*/ 1 h 52"/>
                <a:gd name="T2" fmla="*/ 1 w 3"/>
                <a:gd name="T3" fmla="*/ 1 h 52"/>
                <a:gd name="T4" fmla="*/ 1 w 3"/>
                <a:gd name="T5" fmla="*/ 1 h 52"/>
                <a:gd name="T6" fmla="*/ 0 w 3"/>
                <a:gd name="T7" fmla="*/ 0 h 52"/>
                <a:gd name="T8" fmla="*/ 0 w 3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2"/>
                <a:gd name="T17" fmla="*/ 3 w 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2">
                  <a:moveTo>
                    <a:pt x="0" y="50"/>
                  </a:moveTo>
                  <a:lnTo>
                    <a:pt x="3" y="5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7" name="Freeform 6972"/>
            <p:cNvSpPr>
              <a:spLocks/>
            </p:cNvSpPr>
            <p:nvPr/>
          </p:nvSpPr>
          <p:spPr bwMode="auto">
            <a:xfrm>
              <a:off x="907" y="920"/>
              <a:ext cx="1" cy="26"/>
            </a:xfrm>
            <a:custGeom>
              <a:avLst/>
              <a:gdLst>
                <a:gd name="T0" fmla="*/ 0 w 4"/>
                <a:gd name="T1" fmla="*/ 1 h 52"/>
                <a:gd name="T2" fmla="*/ 0 w 4"/>
                <a:gd name="T3" fmla="*/ 1 h 52"/>
                <a:gd name="T4" fmla="*/ 0 w 4"/>
                <a:gd name="T5" fmla="*/ 1 h 52"/>
                <a:gd name="T6" fmla="*/ 0 w 4"/>
                <a:gd name="T7" fmla="*/ 0 h 52"/>
                <a:gd name="T8" fmla="*/ 0 w 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2"/>
                <a:gd name="T17" fmla="*/ 4 w 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2">
                  <a:moveTo>
                    <a:pt x="0" y="50"/>
                  </a:moveTo>
                  <a:lnTo>
                    <a:pt x="4" y="5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8" name="Freeform 6973"/>
            <p:cNvSpPr>
              <a:spLocks/>
            </p:cNvSpPr>
            <p:nvPr/>
          </p:nvSpPr>
          <p:spPr bwMode="auto">
            <a:xfrm>
              <a:off x="911" y="915"/>
              <a:ext cx="15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31" y="0"/>
                  </a:moveTo>
                  <a:lnTo>
                    <a:pt x="0" y="9"/>
                  </a:lnTo>
                  <a:lnTo>
                    <a:pt x="29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69" name="Freeform 6974"/>
            <p:cNvSpPr>
              <a:spLocks/>
            </p:cNvSpPr>
            <p:nvPr/>
          </p:nvSpPr>
          <p:spPr bwMode="auto">
            <a:xfrm>
              <a:off x="926" y="915"/>
              <a:ext cx="15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2" y="0"/>
                  </a:moveTo>
                  <a:lnTo>
                    <a:pt x="31" y="7"/>
                  </a:lnTo>
                  <a:lnTo>
                    <a:pt x="0" y="2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0" name="Freeform 6975"/>
            <p:cNvSpPr>
              <a:spLocks/>
            </p:cNvSpPr>
            <p:nvPr/>
          </p:nvSpPr>
          <p:spPr bwMode="auto">
            <a:xfrm>
              <a:off x="911" y="910"/>
              <a:ext cx="15" cy="9"/>
            </a:xfrm>
            <a:custGeom>
              <a:avLst/>
              <a:gdLst>
                <a:gd name="T0" fmla="*/ 0 w 31"/>
                <a:gd name="T1" fmla="*/ 1 h 18"/>
                <a:gd name="T2" fmla="*/ 0 w 31"/>
                <a:gd name="T3" fmla="*/ 1 h 18"/>
                <a:gd name="T4" fmla="*/ 0 w 31"/>
                <a:gd name="T5" fmla="*/ 0 h 18"/>
                <a:gd name="T6" fmla="*/ 0 w 31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8"/>
                <a:gd name="T14" fmla="*/ 31 w 3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8">
                  <a:moveTo>
                    <a:pt x="31" y="9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1" name="Freeform 6976"/>
            <p:cNvSpPr>
              <a:spLocks/>
            </p:cNvSpPr>
            <p:nvPr/>
          </p:nvSpPr>
          <p:spPr bwMode="auto">
            <a:xfrm>
              <a:off x="926" y="910"/>
              <a:ext cx="15" cy="9"/>
            </a:xfrm>
            <a:custGeom>
              <a:avLst/>
              <a:gdLst>
                <a:gd name="T0" fmla="*/ 0 w 29"/>
                <a:gd name="T1" fmla="*/ 1 h 16"/>
                <a:gd name="T2" fmla="*/ 0 w 29"/>
                <a:gd name="T3" fmla="*/ 0 h 16"/>
                <a:gd name="T4" fmla="*/ 1 w 29"/>
                <a:gd name="T5" fmla="*/ 1 h 16"/>
                <a:gd name="T6" fmla="*/ 0 w 29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6"/>
                <a:gd name="T14" fmla="*/ 29 w 2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6">
                  <a:moveTo>
                    <a:pt x="0" y="9"/>
                  </a:moveTo>
                  <a:lnTo>
                    <a:pt x="0" y="0"/>
                  </a:lnTo>
                  <a:lnTo>
                    <a:pt x="29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2" name="Freeform 6977"/>
            <p:cNvSpPr>
              <a:spLocks/>
            </p:cNvSpPr>
            <p:nvPr/>
          </p:nvSpPr>
          <p:spPr bwMode="auto">
            <a:xfrm>
              <a:off x="960" y="887"/>
              <a:ext cx="15" cy="13"/>
            </a:xfrm>
            <a:custGeom>
              <a:avLst/>
              <a:gdLst>
                <a:gd name="T0" fmla="*/ 0 w 31"/>
                <a:gd name="T1" fmla="*/ 0 h 25"/>
                <a:gd name="T2" fmla="*/ 0 w 31"/>
                <a:gd name="T3" fmla="*/ 1 h 25"/>
                <a:gd name="T4" fmla="*/ 0 w 31"/>
                <a:gd name="T5" fmla="*/ 1 h 25"/>
                <a:gd name="T6" fmla="*/ 0 w 3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31" y="0"/>
                  </a:moveTo>
                  <a:lnTo>
                    <a:pt x="0" y="9"/>
                  </a:lnTo>
                  <a:lnTo>
                    <a:pt x="29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3" name="Freeform 6978"/>
            <p:cNvSpPr>
              <a:spLocks/>
            </p:cNvSpPr>
            <p:nvPr/>
          </p:nvSpPr>
          <p:spPr bwMode="auto">
            <a:xfrm>
              <a:off x="974" y="887"/>
              <a:ext cx="16" cy="13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1 h 25"/>
                <a:gd name="T4" fmla="*/ 0 w 33"/>
                <a:gd name="T5" fmla="*/ 1 h 25"/>
                <a:gd name="T6" fmla="*/ 0 w 3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2" y="0"/>
                  </a:moveTo>
                  <a:lnTo>
                    <a:pt x="33" y="7"/>
                  </a:lnTo>
                  <a:lnTo>
                    <a:pt x="0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4" name="Freeform 6979"/>
            <p:cNvSpPr>
              <a:spLocks/>
            </p:cNvSpPr>
            <p:nvPr/>
          </p:nvSpPr>
          <p:spPr bwMode="auto">
            <a:xfrm>
              <a:off x="960" y="883"/>
              <a:ext cx="15" cy="9"/>
            </a:xfrm>
            <a:custGeom>
              <a:avLst/>
              <a:gdLst>
                <a:gd name="T0" fmla="*/ 0 w 31"/>
                <a:gd name="T1" fmla="*/ 1 h 18"/>
                <a:gd name="T2" fmla="*/ 0 w 31"/>
                <a:gd name="T3" fmla="*/ 1 h 18"/>
                <a:gd name="T4" fmla="*/ 0 w 31"/>
                <a:gd name="T5" fmla="*/ 0 h 18"/>
                <a:gd name="T6" fmla="*/ 0 w 31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8"/>
                <a:gd name="T14" fmla="*/ 31 w 3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8">
                  <a:moveTo>
                    <a:pt x="31" y="9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5" name="Freeform 6980"/>
            <p:cNvSpPr>
              <a:spLocks/>
            </p:cNvSpPr>
            <p:nvPr/>
          </p:nvSpPr>
          <p:spPr bwMode="auto">
            <a:xfrm>
              <a:off x="975" y="883"/>
              <a:ext cx="15" cy="8"/>
            </a:xfrm>
            <a:custGeom>
              <a:avLst/>
              <a:gdLst>
                <a:gd name="T0" fmla="*/ 0 w 31"/>
                <a:gd name="T1" fmla="*/ 1 h 16"/>
                <a:gd name="T2" fmla="*/ 0 w 31"/>
                <a:gd name="T3" fmla="*/ 0 h 16"/>
                <a:gd name="T4" fmla="*/ 0 w 31"/>
                <a:gd name="T5" fmla="*/ 1 h 16"/>
                <a:gd name="T6" fmla="*/ 0 w 3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6"/>
                <a:gd name="T14" fmla="*/ 31 w 3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6">
                  <a:moveTo>
                    <a:pt x="0" y="9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6" name="Freeform 6981"/>
            <p:cNvSpPr>
              <a:spLocks/>
            </p:cNvSpPr>
            <p:nvPr/>
          </p:nvSpPr>
          <p:spPr bwMode="auto">
            <a:xfrm>
              <a:off x="935" y="901"/>
              <a:ext cx="16" cy="13"/>
            </a:xfrm>
            <a:custGeom>
              <a:avLst/>
              <a:gdLst>
                <a:gd name="T0" fmla="*/ 1 w 30"/>
                <a:gd name="T1" fmla="*/ 0 h 27"/>
                <a:gd name="T2" fmla="*/ 0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7"/>
                <a:gd name="T14" fmla="*/ 30 w 3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7">
                  <a:moveTo>
                    <a:pt x="30" y="0"/>
                  </a:moveTo>
                  <a:lnTo>
                    <a:pt x="0" y="9"/>
                  </a:lnTo>
                  <a:lnTo>
                    <a:pt x="30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7" name="Freeform 6982"/>
            <p:cNvSpPr>
              <a:spLocks/>
            </p:cNvSpPr>
            <p:nvPr/>
          </p:nvSpPr>
          <p:spPr bwMode="auto">
            <a:xfrm>
              <a:off x="951" y="901"/>
              <a:ext cx="15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0"/>
                  </a:moveTo>
                  <a:lnTo>
                    <a:pt x="31" y="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8" name="Freeform 6983"/>
            <p:cNvSpPr>
              <a:spLocks/>
            </p:cNvSpPr>
            <p:nvPr/>
          </p:nvSpPr>
          <p:spPr bwMode="auto">
            <a:xfrm>
              <a:off x="935" y="896"/>
              <a:ext cx="17" cy="9"/>
            </a:xfrm>
            <a:custGeom>
              <a:avLst/>
              <a:gdLst>
                <a:gd name="T0" fmla="*/ 1 w 32"/>
                <a:gd name="T1" fmla="*/ 1 h 18"/>
                <a:gd name="T2" fmla="*/ 0 w 32"/>
                <a:gd name="T3" fmla="*/ 1 h 18"/>
                <a:gd name="T4" fmla="*/ 1 w 32"/>
                <a:gd name="T5" fmla="*/ 0 h 18"/>
                <a:gd name="T6" fmla="*/ 1 w 32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8"/>
                <a:gd name="T14" fmla="*/ 32 w 3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8">
                  <a:moveTo>
                    <a:pt x="30" y="9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79" name="Freeform 6984"/>
            <p:cNvSpPr>
              <a:spLocks/>
            </p:cNvSpPr>
            <p:nvPr/>
          </p:nvSpPr>
          <p:spPr bwMode="auto">
            <a:xfrm>
              <a:off x="951" y="896"/>
              <a:ext cx="15" cy="8"/>
            </a:xfrm>
            <a:custGeom>
              <a:avLst/>
              <a:gdLst>
                <a:gd name="T0" fmla="*/ 0 w 31"/>
                <a:gd name="T1" fmla="*/ 1 h 16"/>
                <a:gd name="T2" fmla="*/ 0 w 31"/>
                <a:gd name="T3" fmla="*/ 0 h 16"/>
                <a:gd name="T4" fmla="*/ 0 w 31"/>
                <a:gd name="T5" fmla="*/ 1 h 16"/>
                <a:gd name="T6" fmla="*/ 0 w 3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6"/>
                <a:gd name="T14" fmla="*/ 31 w 3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6">
                  <a:moveTo>
                    <a:pt x="0" y="9"/>
                  </a:moveTo>
                  <a:lnTo>
                    <a:pt x="2" y="0"/>
                  </a:lnTo>
                  <a:lnTo>
                    <a:pt x="31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0" name="Freeform 6985"/>
            <p:cNvSpPr>
              <a:spLocks/>
            </p:cNvSpPr>
            <p:nvPr/>
          </p:nvSpPr>
          <p:spPr bwMode="auto">
            <a:xfrm>
              <a:off x="911" y="947"/>
              <a:ext cx="3" cy="6"/>
            </a:xfrm>
            <a:custGeom>
              <a:avLst/>
              <a:gdLst>
                <a:gd name="T0" fmla="*/ 0 w 6"/>
                <a:gd name="T1" fmla="*/ 1 h 11"/>
                <a:gd name="T2" fmla="*/ 1 w 6"/>
                <a:gd name="T3" fmla="*/ 1 h 11"/>
                <a:gd name="T4" fmla="*/ 1 w 6"/>
                <a:gd name="T5" fmla="*/ 1 h 11"/>
                <a:gd name="T6" fmla="*/ 0 w 6"/>
                <a:gd name="T7" fmla="*/ 0 h 11"/>
                <a:gd name="T8" fmla="*/ 0 w 6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0" y="7"/>
                  </a:move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1" name="Freeform 6986"/>
            <p:cNvSpPr>
              <a:spLocks/>
            </p:cNvSpPr>
            <p:nvPr/>
          </p:nvSpPr>
          <p:spPr bwMode="auto">
            <a:xfrm>
              <a:off x="911" y="946"/>
              <a:ext cx="6" cy="3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7" y="0"/>
                  </a:moveTo>
                  <a:lnTo>
                    <a:pt x="0" y="4"/>
                  </a:lnTo>
                  <a:lnTo>
                    <a:pt x="6" y="7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2" name="Freeform 6987"/>
            <p:cNvSpPr>
              <a:spLocks/>
            </p:cNvSpPr>
            <p:nvPr/>
          </p:nvSpPr>
          <p:spPr bwMode="auto">
            <a:xfrm>
              <a:off x="914" y="947"/>
              <a:ext cx="3" cy="6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0 w 7"/>
                <a:gd name="T5" fmla="*/ 1 h 11"/>
                <a:gd name="T6" fmla="*/ 0 w 7"/>
                <a:gd name="T7" fmla="*/ 0 h 11"/>
                <a:gd name="T8" fmla="*/ 0 w 7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7" y="7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3" name="Freeform 6988"/>
            <p:cNvSpPr>
              <a:spLocks/>
            </p:cNvSpPr>
            <p:nvPr/>
          </p:nvSpPr>
          <p:spPr bwMode="auto">
            <a:xfrm>
              <a:off x="980" y="896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0 h 4"/>
                <a:gd name="T4" fmla="*/ 0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4" name="Freeform 6989"/>
            <p:cNvSpPr>
              <a:spLocks/>
            </p:cNvSpPr>
            <p:nvPr/>
          </p:nvSpPr>
          <p:spPr bwMode="auto">
            <a:xfrm>
              <a:off x="979" y="944"/>
              <a:ext cx="19" cy="17"/>
            </a:xfrm>
            <a:custGeom>
              <a:avLst/>
              <a:gdLst>
                <a:gd name="T0" fmla="*/ 0 w 38"/>
                <a:gd name="T1" fmla="*/ 1 h 34"/>
                <a:gd name="T2" fmla="*/ 1 w 38"/>
                <a:gd name="T3" fmla="*/ 0 h 34"/>
                <a:gd name="T4" fmla="*/ 1 w 38"/>
                <a:gd name="T5" fmla="*/ 1 h 34"/>
                <a:gd name="T6" fmla="*/ 1 w 38"/>
                <a:gd name="T7" fmla="*/ 1 h 34"/>
                <a:gd name="T8" fmla="*/ 0 w 38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0" y="21"/>
                  </a:moveTo>
                  <a:lnTo>
                    <a:pt x="38" y="0"/>
                  </a:lnTo>
                  <a:lnTo>
                    <a:pt x="22" y="23"/>
                  </a:lnTo>
                  <a:lnTo>
                    <a:pt x="2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5" name="Freeform 6990"/>
            <p:cNvSpPr>
              <a:spLocks/>
            </p:cNvSpPr>
            <p:nvPr/>
          </p:nvSpPr>
          <p:spPr bwMode="auto">
            <a:xfrm>
              <a:off x="963" y="946"/>
              <a:ext cx="17" cy="15"/>
            </a:xfrm>
            <a:custGeom>
              <a:avLst/>
              <a:gdLst>
                <a:gd name="T0" fmla="*/ 0 w 32"/>
                <a:gd name="T1" fmla="*/ 0 h 31"/>
                <a:gd name="T2" fmla="*/ 1 w 32"/>
                <a:gd name="T3" fmla="*/ 0 h 31"/>
                <a:gd name="T4" fmla="*/ 1 w 32"/>
                <a:gd name="T5" fmla="*/ 0 h 31"/>
                <a:gd name="T6" fmla="*/ 1 w 32"/>
                <a:gd name="T7" fmla="*/ 0 h 31"/>
                <a:gd name="T8" fmla="*/ 0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0"/>
                  </a:moveTo>
                  <a:lnTo>
                    <a:pt x="30" y="18"/>
                  </a:lnTo>
                  <a:lnTo>
                    <a:pt x="32" y="31"/>
                  </a:lnTo>
                  <a:lnTo>
                    <a:pt x="1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6" name="Freeform 6991"/>
            <p:cNvSpPr>
              <a:spLocks/>
            </p:cNvSpPr>
            <p:nvPr/>
          </p:nvSpPr>
          <p:spPr bwMode="auto">
            <a:xfrm>
              <a:off x="963" y="907"/>
              <a:ext cx="16" cy="48"/>
            </a:xfrm>
            <a:custGeom>
              <a:avLst/>
              <a:gdLst>
                <a:gd name="T0" fmla="*/ 1 w 30"/>
                <a:gd name="T1" fmla="*/ 1 h 95"/>
                <a:gd name="T2" fmla="*/ 1 w 30"/>
                <a:gd name="T3" fmla="*/ 1 h 95"/>
                <a:gd name="T4" fmla="*/ 0 w 30"/>
                <a:gd name="T5" fmla="*/ 0 h 95"/>
                <a:gd name="T6" fmla="*/ 0 w 30"/>
                <a:gd name="T7" fmla="*/ 1 h 95"/>
                <a:gd name="T8" fmla="*/ 1 w 30"/>
                <a:gd name="T9" fmla="*/ 1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5"/>
                <a:gd name="T17" fmla="*/ 30 w 3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5">
                  <a:moveTo>
                    <a:pt x="30" y="95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7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7" name="Freeform 6992"/>
            <p:cNvSpPr>
              <a:spLocks/>
            </p:cNvSpPr>
            <p:nvPr/>
          </p:nvSpPr>
          <p:spPr bwMode="auto">
            <a:xfrm>
              <a:off x="963" y="896"/>
              <a:ext cx="35" cy="20"/>
            </a:xfrm>
            <a:custGeom>
              <a:avLst/>
              <a:gdLst>
                <a:gd name="T0" fmla="*/ 1 w 68"/>
                <a:gd name="T1" fmla="*/ 1 h 40"/>
                <a:gd name="T2" fmla="*/ 1 w 68"/>
                <a:gd name="T3" fmla="*/ 0 h 40"/>
                <a:gd name="T4" fmla="*/ 0 w 68"/>
                <a:gd name="T5" fmla="*/ 1 h 40"/>
                <a:gd name="T6" fmla="*/ 1 w 68"/>
                <a:gd name="T7" fmla="*/ 1 h 40"/>
                <a:gd name="T8" fmla="*/ 1 w 68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0"/>
                <a:gd name="T17" fmla="*/ 68 w 6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0">
                  <a:moveTo>
                    <a:pt x="68" y="18"/>
                  </a:moveTo>
                  <a:lnTo>
                    <a:pt x="37" y="0"/>
                  </a:lnTo>
                  <a:lnTo>
                    <a:pt x="0" y="22"/>
                  </a:lnTo>
                  <a:lnTo>
                    <a:pt x="30" y="40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8" name="Freeform 6993"/>
            <p:cNvSpPr>
              <a:spLocks/>
            </p:cNvSpPr>
            <p:nvPr/>
          </p:nvSpPr>
          <p:spPr bwMode="auto">
            <a:xfrm>
              <a:off x="979" y="905"/>
              <a:ext cx="19" cy="50"/>
            </a:xfrm>
            <a:custGeom>
              <a:avLst/>
              <a:gdLst>
                <a:gd name="T0" fmla="*/ 1 w 38"/>
                <a:gd name="T1" fmla="*/ 1 h 99"/>
                <a:gd name="T2" fmla="*/ 1 w 38"/>
                <a:gd name="T3" fmla="*/ 0 h 99"/>
                <a:gd name="T4" fmla="*/ 0 w 38"/>
                <a:gd name="T5" fmla="*/ 1 h 99"/>
                <a:gd name="T6" fmla="*/ 0 w 38"/>
                <a:gd name="T7" fmla="*/ 1 h 99"/>
                <a:gd name="T8" fmla="*/ 1 w 38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99"/>
                <a:gd name="T17" fmla="*/ 38 w 3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99">
                  <a:moveTo>
                    <a:pt x="38" y="78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0" y="99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89" name="Freeform 6994"/>
            <p:cNvSpPr>
              <a:spLocks/>
            </p:cNvSpPr>
            <p:nvPr/>
          </p:nvSpPr>
          <p:spPr bwMode="auto">
            <a:xfrm>
              <a:off x="978" y="914"/>
              <a:ext cx="2" cy="2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0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6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0" name="Freeform 6995"/>
            <p:cNvSpPr>
              <a:spLocks/>
            </p:cNvSpPr>
            <p:nvPr/>
          </p:nvSpPr>
          <p:spPr bwMode="auto">
            <a:xfrm>
              <a:off x="963" y="907"/>
              <a:ext cx="1" cy="57"/>
            </a:xfrm>
            <a:custGeom>
              <a:avLst/>
              <a:gdLst>
                <a:gd name="T0" fmla="*/ 1 w 1"/>
                <a:gd name="T1" fmla="*/ 0 h 115"/>
                <a:gd name="T2" fmla="*/ 1 w 1"/>
                <a:gd name="T3" fmla="*/ 0 h 115"/>
                <a:gd name="T4" fmla="*/ 0 w 1"/>
                <a:gd name="T5" fmla="*/ 0 h 115"/>
                <a:gd name="T6" fmla="*/ 0 w 1"/>
                <a:gd name="T7" fmla="*/ 0 h 115"/>
                <a:gd name="T8" fmla="*/ 1 w 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5"/>
                <a:gd name="T17" fmla="*/ 1 w 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5">
                  <a:moveTo>
                    <a:pt x="1" y="11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1" name="Freeform 6996"/>
            <p:cNvSpPr>
              <a:spLocks/>
            </p:cNvSpPr>
            <p:nvPr/>
          </p:nvSpPr>
          <p:spPr bwMode="auto">
            <a:xfrm>
              <a:off x="996" y="905"/>
              <a:ext cx="2" cy="58"/>
            </a:xfrm>
            <a:custGeom>
              <a:avLst/>
              <a:gdLst>
                <a:gd name="T0" fmla="*/ 1 w 4"/>
                <a:gd name="T1" fmla="*/ 1 h 115"/>
                <a:gd name="T2" fmla="*/ 1 w 4"/>
                <a:gd name="T3" fmla="*/ 0 h 115"/>
                <a:gd name="T4" fmla="*/ 0 w 4"/>
                <a:gd name="T5" fmla="*/ 1 h 115"/>
                <a:gd name="T6" fmla="*/ 0 w 4"/>
                <a:gd name="T7" fmla="*/ 1 h 115"/>
                <a:gd name="T8" fmla="*/ 1 w 4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5"/>
                <a:gd name="T17" fmla="*/ 4 w 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5">
                  <a:moveTo>
                    <a:pt x="4" y="11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15"/>
                  </a:lnTo>
                  <a:lnTo>
                    <a:pt x="4" y="1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2" name="Freeform 6997"/>
            <p:cNvSpPr>
              <a:spLocks/>
            </p:cNvSpPr>
            <p:nvPr/>
          </p:nvSpPr>
          <p:spPr bwMode="auto">
            <a:xfrm>
              <a:off x="979" y="915"/>
              <a:ext cx="1" cy="58"/>
            </a:xfrm>
            <a:custGeom>
              <a:avLst/>
              <a:gdLst>
                <a:gd name="T0" fmla="*/ 0 w 4"/>
                <a:gd name="T1" fmla="*/ 1 h 115"/>
                <a:gd name="T2" fmla="*/ 0 w 4"/>
                <a:gd name="T3" fmla="*/ 0 h 115"/>
                <a:gd name="T4" fmla="*/ 0 w 4"/>
                <a:gd name="T5" fmla="*/ 1 h 115"/>
                <a:gd name="T6" fmla="*/ 0 w 4"/>
                <a:gd name="T7" fmla="*/ 1 h 115"/>
                <a:gd name="T8" fmla="*/ 0 w 4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5"/>
                <a:gd name="T17" fmla="*/ 4 w 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5">
                  <a:moveTo>
                    <a:pt x="4" y="115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15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3" name="Freeform 6998"/>
            <p:cNvSpPr>
              <a:spLocks/>
            </p:cNvSpPr>
            <p:nvPr/>
          </p:nvSpPr>
          <p:spPr bwMode="auto">
            <a:xfrm>
              <a:off x="978" y="915"/>
              <a:ext cx="1" cy="58"/>
            </a:xfrm>
            <a:custGeom>
              <a:avLst/>
              <a:gdLst>
                <a:gd name="T0" fmla="*/ 1 w 2"/>
                <a:gd name="T1" fmla="*/ 1 h 115"/>
                <a:gd name="T2" fmla="*/ 1 w 2"/>
                <a:gd name="T3" fmla="*/ 1 h 115"/>
                <a:gd name="T4" fmla="*/ 0 w 2"/>
                <a:gd name="T5" fmla="*/ 0 h 115"/>
                <a:gd name="T6" fmla="*/ 0 w 2"/>
                <a:gd name="T7" fmla="*/ 1 h 115"/>
                <a:gd name="T8" fmla="*/ 1 w 2"/>
                <a:gd name="T9" fmla="*/ 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15"/>
                <a:gd name="T17" fmla="*/ 2 w 2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15">
                  <a:moveTo>
                    <a:pt x="2" y="115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2" y="11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4" name="Freeform 6999"/>
            <p:cNvSpPr>
              <a:spLocks/>
            </p:cNvSpPr>
            <p:nvPr/>
          </p:nvSpPr>
          <p:spPr bwMode="auto">
            <a:xfrm>
              <a:off x="963" y="906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0 h 4"/>
                <a:gd name="T4" fmla="*/ 0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5" name="Freeform 7000"/>
            <p:cNvSpPr>
              <a:spLocks/>
            </p:cNvSpPr>
            <p:nvPr/>
          </p:nvSpPr>
          <p:spPr bwMode="auto">
            <a:xfrm>
              <a:off x="995" y="904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0 h 4"/>
                <a:gd name="T4" fmla="*/ 0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6" name="Rectangle 7001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7" name="Freeform 7002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8" name="Oval 7003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99" name="Rectangle 7004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0" name="Oval 7005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1" name="Oval 7006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2" name="Oval 7007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3" name="Rectangle 7008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4" name="Freeform 7009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5" name="Oval 7010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6" name="Rectangle 7011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7" name="Oval 7012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8" name="Oval 7013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09" name="Oval 7014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0" name="Rectangle 7015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1" name="Freeform 7016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2" name="Oval 7017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3" name="Rectangle 7018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4" name="Oval 7019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5" name="Oval 7020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6" name="Oval 7021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7" name="Rectangle 7022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8" name="Freeform 7023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19" name="Oval 7024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0" name="Rectangle 7025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1" name="Oval 7026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2" name="Oval 7027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3" name="Oval 7028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4" name="Rectangle 7029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5" name="Freeform 7030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6" name="Oval 7031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" name="Rectangle 7032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8" name="Oval 7033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9" name="Oval 7034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0" name="Oval 7035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1" name="Rectangle 7036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2" name="Freeform 7037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3" name="Oval 7038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4" name="Rectangle 7039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5" name="Oval 7040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6" name="Oval 7041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7" name="Oval 7042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8" name="Rectangle 7043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39" name="Freeform 7044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0" name="Oval 7045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1" name="Rectangle 7046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2" name="Oval 7047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3" name="Oval 7048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4" name="Oval 7049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5" name="Rectangle 7050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6" name="Freeform 7051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7" name="Oval 7052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8" name="Rectangle 7053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49" name="Oval 7054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0" name="Oval 7055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1" name="Oval 7056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2" name="Rectangle 7057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3" name="Freeform 7058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4" name="Oval 7059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5" name="Rectangle 7060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6" name="Oval 7061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7" name="Oval 7062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8" name="Oval 7063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59" name="Rectangle 7064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0" name="Freeform 7065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1" name="Oval 7066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2" name="Rectangle 7067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3" name="Oval 7068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4" name="Oval 7069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5" name="Oval 7070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6" name="Rectangle 7071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7" name="Freeform 7072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8" name="Oval 7073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69" name="Rectangle 7074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0" name="Oval 7075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1" name="Oval 7076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2" name="Oval 7077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3" name="Rectangle 7078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4" name="Freeform 7079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5" name="Oval 7080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6" name="Rectangle 7081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7" name="Oval 7082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8" name="Oval 7083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79" name="Oval 7084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0" name="Rectangle 7085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1" name="Freeform 7086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2" name="Oval 7087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3" name="Rectangle 7088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4" name="Oval 7089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5" name="Oval 7090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6" name="Oval 7091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7" name="Rectangle 7092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8" name="Freeform 7093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89" name="Oval 7094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0" name="Rectangle 7095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1" name="Oval 7096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2" name="Oval 7097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3" name="Oval 7098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4" name="Rectangle 7099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5" name="Freeform 7100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6" name="Oval 7101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7" name="Rectangle 7102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8" name="Oval 7103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99" name="Oval 7104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0" name="Oval 7105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1" name="Rectangle 7106"/>
            <p:cNvSpPr>
              <a:spLocks noChangeArrowheads="1"/>
            </p:cNvSpPr>
            <p:nvPr/>
          </p:nvSpPr>
          <p:spPr bwMode="auto">
            <a:xfrm>
              <a:off x="978" y="897"/>
              <a:ext cx="5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2" name="Freeform 7107"/>
            <p:cNvSpPr>
              <a:spLocks/>
            </p:cNvSpPr>
            <p:nvPr/>
          </p:nvSpPr>
          <p:spPr bwMode="auto">
            <a:xfrm>
              <a:off x="952" y="876"/>
              <a:ext cx="30" cy="23"/>
            </a:xfrm>
            <a:custGeom>
              <a:avLst/>
              <a:gdLst>
                <a:gd name="T0" fmla="*/ 0 w 61"/>
                <a:gd name="T1" fmla="*/ 1 h 45"/>
                <a:gd name="T2" fmla="*/ 0 w 61"/>
                <a:gd name="T3" fmla="*/ 1 h 45"/>
                <a:gd name="T4" fmla="*/ 0 w 61"/>
                <a:gd name="T5" fmla="*/ 0 h 45"/>
                <a:gd name="T6" fmla="*/ 0 w 61"/>
                <a:gd name="T7" fmla="*/ 1 h 45"/>
                <a:gd name="T8" fmla="*/ 0 w 61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5"/>
                <a:gd name="T17" fmla="*/ 61 w 6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5">
                  <a:moveTo>
                    <a:pt x="54" y="45"/>
                  </a:moveTo>
                  <a:lnTo>
                    <a:pt x="61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3" name="Oval 7108"/>
            <p:cNvSpPr>
              <a:spLocks noChangeArrowheads="1"/>
            </p:cNvSpPr>
            <p:nvPr/>
          </p:nvSpPr>
          <p:spPr bwMode="auto">
            <a:xfrm>
              <a:off x="978" y="894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4" name="Rectangle 7109"/>
            <p:cNvSpPr>
              <a:spLocks noChangeArrowheads="1"/>
            </p:cNvSpPr>
            <p:nvPr/>
          </p:nvSpPr>
          <p:spPr bwMode="auto">
            <a:xfrm>
              <a:off x="951" y="878"/>
              <a:ext cx="5" cy="2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5" name="Oval 7110"/>
            <p:cNvSpPr>
              <a:spLocks noChangeArrowheads="1"/>
            </p:cNvSpPr>
            <p:nvPr/>
          </p:nvSpPr>
          <p:spPr bwMode="auto">
            <a:xfrm>
              <a:off x="951" y="875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6" name="Oval 7111"/>
            <p:cNvSpPr>
              <a:spLocks noChangeArrowheads="1"/>
            </p:cNvSpPr>
            <p:nvPr/>
          </p:nvSpPr>
          <p:spPr bwMode="auto">
            <a:xfrm>
              <a:off x="951" y="898"/>
              <a:ext cx="5" cy="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7" name="Oval 7112"/>
            <p:cNvSpPr>
              <a:spLocks noChangeArrowheads="1"/>
            </p:cNvSpPr>
            <p:nvPr/>
          </p:nvSpPr>
          <p:spPr bwMode="auto">
            <a:xfrm>
              <a:off x="978" y="902"/>
              <a:ext cx="5" cy="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8" name="Freeform 7113"/>
            <p:cNvSpPr>
              <a:spLocks/>
            </p:cNvSpPr>
            <p:nvPr/>
          </p:nvSpPr>
          <p:spPr bwMode="auto">
            <a:xfrm>
              <a:off x="1020" y="674"/>
              <a:ext cx="140" cy="56"/>
            </a:xfrm>
            <a:custGeom>
              <a:avLst/>
              <a:gdLst>
                <a:gd name="T0" fmla="*/ 2 w 279"/>
                <a:gd name="T1" fmla="*/ 1 h 112"/>
                <a:gd name="T2" fmla="*/ 3 w 279"/>
                <a:gd name="T3" fmla="*/ 1 h 112"/>
                <a:gd name="T4" fmla="*/ 1 w 279"/>
                <a:gd name="T5" fmla="*/ 0 h 112"/>
                <a:gd name="T6" fmla="*/ 0 w 279"/>
                <a:gd name="T7" fmla="*/ 1 h 112"/>
                <a:gd name="T8" fmla="*/ 2 w 279"/>
                <a:gd name="T9" fmla="*/ 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112"/>
                <a:gd name="T17" fmla="*/ 279 w 279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112">
                  <a:moveTo>
                    <a:pt x="176" y="112"/>
                  </a:moveTo>
                  <a:lnTo>
                    <a:pt x="279" y="109"/>
                  </a:lnTo>
                  <a:lnTo>
                    <a:pt x="95" y="0"/>
                  </a:lnTo>
                  <a:lnTo>
                    <a:pt x="0" y="9"/>
                  </a:lnTo>
                  <a:lnTo>
                    <a:pt x="176" y="112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09" name="Freeform 7114"/>
            <p:cNvSpPr>
              <a:spLocks/>
            </p:cNvSpPr>
            <p:nvPr/>
          </p:nvSpPr>
          <p:spPr bwMode="auto">
            <a:xfrm>
              <a:off x="972" y="678"/>
              <a:ext cx="136" cy="104"/>
            </a:xfrm>
            <a:custGeom>
              <a:avLst/>
              <a:gdLst>
                <a:gd name="T0" fmla="*/ 3 w 271"/>
                <a:gd name="T1" fmla="*/ 1 h 208"/>
                <a:gd name="T2" fmla="*/ 2 w 271"/>
                <a:gd name="T3" fmla="*/ 2 h 208"/>
                <a:gd name="T4" fmla="*/ 0 w 271"/>
                <a:gd name="T5" fmla="*/ 1 h 208"/>
                <a:gd name="T6" fmla="*/ 1 w 271"/>
                <a:gd name="T7" fmla="*/ 0 h 208"/>
                <a:gd name="T8" fmla="*/ 3 w 271"/>
                <a:gd name="T9" fmla="*/ 1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208"/>
                <a:gd name="T17" fmla="*/ 271 w 271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208">
                  <a:moveTo>
                    <a:pt x="271" y="103"/>
                  </a:moveTo>
                  <a:lnTo>
                    <a:pt x="185" y="208"/>
                  </a:lnTo>
                  <a:lnTo>
                    <a:pt x="0" y="101"/>
                  </a:lnTo>
                  <a:lnTo>
                    <a:pt x="95" y="0"/>
                  </a:lnTo>
                  <a:lnTo>
                    <a:pt x="271" y="103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0" name="Freeform 7115"/>
            <p:cNvSpPr>
              <a:spLocks/>
            </p:cNvSpPr>
            <p:nvPr/>
          </p:nvSpPr>
          <p:spPr bwMode="auto">
            <a:xfrm>
              <a:off x="1047" y="783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1" name="Freeform 7116"/>
            <p:cNvSpPr>
              <a:spLocks/>
            </p:cNvSpPr>
            <p:nvPr/>
          </p:nvSpPr>
          <p:spPr bwMode="auto">
            <a:xfrm>
              <a:off x="1045" y="782"/>
              <a:ext cx="2" cy="11"/>
            </a:xfrm>
            <a:custGeom>
              <a:avLst/>
              <a:gdLst>
                <a:gd name="T0" fmla="*/ 0 w 4"/>
                <a:gd name="T1" fmla="*/ 0 h 23"/>
                <a:gd name="T2" fmla="*/ 1 w 4"/>
                <a:gd name="T3" fmla="*/ 0 h 23"/>
                <a:gd name="T4" fmla="*/ 1 w 4"/>
                <a:gd name="T5" fmla="*/ 0 h 23"/>
                <a:gd name="T6" fmla="*/ 0 w 4"/>
                <a:gd name="T7" fmla="*/ 0 h 23"/>
                <a:gd name="T8" fmla="*/ 0 w 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2" name="Freeform 7117"/>
            <p:cNvSpPr>
              <a:spLocks/>
            </p:cNvSpPr>
            <p:nvPr/>
          </p:nvSpPr>
          <p:spPr bwMode="auto">
            <a:xfrm>
              <a:off x="1045" y="793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3" name="Freeform 7118"/>
            <p:cNvSpPr>
              <a:spLocks/>
            </p:cNvSpPr>
            <p:nvPr/>
          </p:nvSpPr>
          <p:spPr bwMode="auto">
            <a:xfrm>
              <a:off x="1047" y="787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4" name="Freeform 7119"/>
            <p:cNvSpPr>
              <a:spLocks/>
            </p:cNvSpPr>
            <p:nvPr/>
          </p:nvSpPr>
          <p:spPr bwMode="auto">
            <a:xfrm>
              <a:off x="1034" y="775"/>
              <a:ext cx="6" cy="13"/>
            </a:xfrm>
            <a:custGeom>
              <a:avLst/>
              <a:gdLst>
                <a:gd name="T0" fmla="*/ 1 w 11"/>
                <a:gd name="T1" fmla="*/ 1 h 25"/>
                <a:gd name="T2" fmla="*/ 0 w 11"/>
                <a:gd name="T3" fmla="*/ 1 h 25"/>
                <a:gd name="T4" fmla="*/ 0 w 11"/>
                <a:gd name="T5" fmla="*/ 0 h 25"/>
                <a:gd name="T6" fmla="*/ 1 w 11"/>
                <a:gd name="T7" fmla="*/ 1 h 25"/>
                <a:gd name="T8" fmla="*/ 1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5" name="Freeform 7120"/>
            <p:cNvSpPr>
              <a:spLocks/>
            </p:cNvSpPr>
            <p:nvPr/>
          </p:nvSpPr>
          <p:spPr bwMode="auto">
            <a:xfrm>
              <a:off x="1033" y="775"/>
              <a:ext cx="1" cy="11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0 h 24"/>
                <a:gd name="T4" fmla="*/ 0 w 4"/>
                <a:gd name="T5" fmla="*/ 0 h 24"/>
                <a:gd name="T6" fmla="*/ 0 w 4"/>
                <a:gd name="T7" fmla="*/ 0 h 24"/>
                <a:gd name="T8" fmla="*/ 0 w 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6" name="Freeform 7121"/>
            <p:cNvSpPr>
              <a:spLocks/>
            </p:cNvSpPr>
            <p:nvPr/>
          </p:nvSpPr>
          <p:spPr bwMode="auto">
            <a:xfrm>
              <a:off x="1033" y="785"/>
              <a:ext cx="7" cy="6"/>
            </a:xfrm>
            <a:custGeom>
              <a:avLst/>
              <a:gdLst>
                <a:gd name="T0" fmla="*/ 0 w 15"/>
                <a:gd name="T1" fmla="*/ 1 h 11"/>
                <a:gd name="T2" fmla="*/ 0 w 15"/>
                <a:gd name="T3" fmla="*/ 0 h 11"/>
                <a:gd name="T4" fmla="*/ 0 w 15"/>
                <a:gd name="T5" fmla="*/ 1 h 11"/>
                <a:gd name="T6" fmla="*/ 0 w 15"/>
                <a:gd name="T7" fmla="*/ 1 h 11"/>
                <a:gd name="T8" fmla="*/ 0 w 15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7" name="Freeform 7122"/>
            <p:cNvSpPr>
              <a:spLocks/>
            </p:cNvSpPr>
            <p:nvPr/>
          </p:nvSpPr>
          <p:spPr bwMode="auto">
            <a:xfrm>
              <a:off x="1034" y="780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8" name="Freeform 7123"/>
            <p:cNvSpPr>
              <a:spLocks/>
            </p:cNvSpPr>
            <p:nvPr/>
          </p:nvSpPr>
          <p:spPr bwMode="auto">
            <a:xfrm>
              <a:off x="1022" y="768"/>
              <a:ext cx="5" cy="13"/>
            </a:xfrm>
            <a:custGeom>
              <a:avLst/>
              <a:gdLst>
                <a:gd name="T0" fmla="*/ 1 w 10"/>
                <a:gd name="T1" fmla="*/ 1 h 25"/>
                <a:gd name="T2" fmla="*/ 0 w 10"/>
                <a:gd name="T3" fmla="*/ 1 h 25"/>
                <a:gd name="T4" fmla="*/ 0 w 10"/>
                <a:gd name="T5" fmla="*/ 0 h 25"/>
                <a:gd name="T6" fmla="*/ 1 w 10"/>
                <a:gd name="T7" fmla="*/ 1 h 25"/>
                <a:gd name="T8" fmla="*/ 1 w 1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5"/>
                <a:gd name="T17" fmla="*/ 10 w 1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5">
                  <a:moveTo>
                    <a:pt x="10" y="2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19" name="Freeform 7124"/>
            <p:cNvSpPr>
              <a:spLocks/>
            </p:cNvSpPr>
            <p:nvPr/>
          </p:nvSpPr>
          <p:spPr bwMode="auto">
            <a:xfrm>
              <a:off x="1020" y="767"/>
              <a:ext cx="2" cy="12"/>
            </a:xfrm>
            <a:custGeom>
              <a:avLst/>
              <a:gdLst>
                <a:gd name="T0" fmla="*/ 0 w 4"/>
                <a:gd name="T1" fmla="*/ 1 h 23"/>
                <a:gd name="T2" fmla="*/ 1 w 4"/>
                <a:gd name="T3" fmla="*/ 1 h 23"/>
                <a:gd name="T4" fmla="*/ 1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0" name="Freeform 7125"/>
            <p:cNvSpPr>
              <a:spLocks/>
            </p:cNvSpPr>
            <p:nvPr/>
          </p:nvSpPr>
          <p:spPr bwMode="auto">
            <a:xfrm>
              <a:off x="1020" y="778"/>
              <a:ext cx="7" cy="5"/>
            </a:xfrm>
            <a:custGeom>
              <a:avLst/>
              <a:gdLst>
                <a:gd name="T0" fmla="*/ 0 w 14"/>
                <a:gd name="T1" fmla="*/ 1 h 9"/>
                <a:gd name="T2" fmla="*/ 1 w 14"/>
                <a:gd name="T3" fmla="*/ 0 h 9"/>
                <a:gd name="T4" fmla="*/ 1 w 14"/>
                <a:gd name="T5" fmla="*/ 1 h 9"/>
                <a:gd name="T6" fmla="*/ 1 w 14"/>
                <a:gd name="T7" fmla="*/ 1 h 9"/>
                <a:gd name="T8" fmla="*/ 0 w 1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2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1" name="Freeform 7126"/>
            <p:cNvSpPr>
              <a:spLocks/>
            </p:cNvSpPr>
            <p:nvPr/>
          </p:nvSpPr>
          <p:spPr bwMode="auto">
            <a:xfrm>
              <a:off x="1022" y="773"/>
              <a:ext cx="5" cy="4"/>
            </a:xfrm>
            <a:custGeom>
              <a:avLst/>
              <a:gdLst>
                <a:gd name="T0" fmla="*/ 1 w 10"/>
                <a:gd name="T1" fmla="*/ 0 h 9"/>
                <a:gd name="T2" fmla="*/ 0 w 10"/>
                <a:gd name="T3" fmla="*/ 0 h 9"/>
                <a:gd name="T4" fmla="*/ 0 w 10"/>
                <a:gd name="T5" fmla="*/ 0 h 9"/>
                <a:gd name="T6" fmla="*/ 1 w 10"/>
                <a:gd name="T7" fmla="*/ 0 h 9"/>
                <a:gd name="T8" fmla="*/ 1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2" name="Freeform 7127"/>
            <p:cNvSpPr>
              <a:spLocks/>
            </p:cNvSpPr>
            <p:nvPr/>
          </p:nvSpPr>
          <p:spPr bwMode="auto">
            <a:xfrm>
              <a:off x="1025" y="770"/>
              <a:ext cx="1" cy="10"/>
            </a:xfrm>
            <a:custGeom>
              <a:avLst/>
              <a:gdLst>
                <a:gd name="T0" fmla="*/ 1 w 2"/>
                <a:gd name="T1" fmla="*/ 1 h 20"/>
                <a:gd name="T2" fmla="*/ 0 w 2"/>
                <a:gd name="T3" fmla="*/ 1 h 20"/>
                <a:gd name="T4" fmla="*/ 0 w 2"/>
                <a:gd name="T5" fmla="*/ 0 h 20"/>
                <a:gd name="T6" fmla="*/ 1 w 2"/>
                <a:gd name="T7" fmla="*/ 0 h 20"/>
                <a:gd name="T8" fmla="*/ 1 w 2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2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3" name="Freeform 7128"/>
            <p:cNvSpPr>
              <a:spLocks/>
            </p:cNvSpPr>
            <p:nvPr/>
          </p:nvSpPr>
          <p:spPr bwMode="auto">
            <a:xfrm>
              <a:off x="1009" y="761"/>
              <a:ext cx="6" cy="13"/>
            </a:xfrm>
            <a:custGeom>
              <a:avLst/>
              <a:gdLst>
                <a:gd name="T0" fmla="*/ 1 w 11"/>
                <a:gd name="T1" fmla="*/ 1 h 25"/>
                <a:gd name="T2" fmla="*/ 0 w 11"/>
                <a:gd name="T3" fmla="*/ 1 h 25"/>
                <a:gd name="T4" fmla="*/ 0 w 11"/>
                <a:gd name="T5" fmla="*/ 0 h 25"/>
                <a:gd name="T6" fmla="*/ 1 w 11"/>
                <a:gd name="T7" fmla="*/ 1 h 25"/>
                <a:gd name="T8" fmla="*/ 1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4" name="Freeform 7129"/>
            <p:cNvSpPr>
              <a:spLocks/>
            </p:cNvSpPr>
            <p:nvPr/>
          </p:nvSpPr>
          <p:spPr bwMode="auto">
            <a:xfrm>
              <a:off x="1007" y="760"/>
              <a:ext cx="2" cy="12"/>
            </a:xfrm>
            <a:custGeom>
              <a:avLst/>
              <a:gdLst>
                <a:gd name="T0" fmla="*/ 0 w 3"/>
                <a:gd name="T1" fmla="*/ 1 h 24"/>
                <a:gd name="T2" fmla="*/ 1 w 3"/>
                <a:gd name="T3" fmla="*/ 1 h 24"/>
                <a:gd name="T4" fmla="*/ 1 w 3"/>
                <a:gd name="T5" fmla="*/ 1 h 24"/>
                <a:gd name="T6" fmla="*/ 0 w 3"/>
                <a:gd name="T7" fmla="*/ 0 h 24"/>
                <a:gd name="T8" fmla="*/ 0 w 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0" y="24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5" name="Freeform 7130"/>
            <p:cNvSpPr>
              <a:spLocks/>
            </p:cNvSpPr>
            <p:nvPr/>
          </p:nvSpPr>
          <p:spPr bwMode="auto">
            <a:xfrm>
              <a:off x="1007" y="771"/>
              <a:ext cx="8" cy="4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1 w 14"/>
                <a:gd name="T5" fmla="*/ 0 h 9"/>
                <a:gd name="T6" fmla="*/ 1 w 14"/>
                <a:gd name="T7" fmla="*/ 0 h 9"/>
                <a:gd name="T8" fmla="*/ 0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2"/>
                  </a:moveTo>
                  <a:lnTo>
                    <a:pt x="3" y="0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6" name="Freeform 7131"/>
            <p:cNvSpPr>
              <a:spLocks/>
            </p:cNvSpPr>
            <p:nvPr/>
          </p:nvSpPr>
          <p:spPr bwMode="auto">
            <a:xfrm>
              <a:off x="1009" y="766"/>
              <a:ext cx="6" cy="3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1 w 1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1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7" name="Freeform 7132"/>
            <p:cNvSpPr>
              <a:spLocks/>
            </p:cNvSpPr>
            <p:nvPr/>
          </p:nvSpPr>
          <p:spPr bwMode="auto">
            <a:xfrm>
              <a:off x="1012" y="762"/>
              <a:ext cx="1" cy="11"/>
            </a:xfrm>
            <a:custGeom>
              <a:avLst/>
              <a:gdLst>
                <a:gd name="T0" fmla="*/ 1 w 2"/>
                <a:gd name="T1" fmla="*/ 1 h 22"/>
                <a:gd name="T2" fmla="*/ 0 w 2"/>
                <a:gd name="T3" fmla="*/ 1 h 22"/>
                <a:gd name="T4" fmla="*/ 0 w 2"/>
                <a:gd name="T5" fmla="*/ 0 h 22"/>
                <a:gd name="T6" fmla="*/ 1 w 2"/>
                <a:gd name="T7" fmla="*/ 1 h 22"/>
                <a:gd name="T8" fmla="*/ 1 w 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8" name="Freeform 7133"/>
            <p:cNvSpPr>
              <a:spLocks/>
            </p:cNvSpPr>
            <p:nvPr/>
          </p:nvSpPr>
          <p:spPr bwMode="auto">
            <a:xfrm>
              <a:off x="997" y="754"/>
              <a:ext cx="5" cy="12"/>
            </a:xfrm>
            <a:custGeom>
              <a:avLst/>
              <a:gdLst>
                <a:gd name="T0" fmla="*/ 0 w 11"/>
                <a:gd name="T1" fmla="*/ 0 h 25"/>
                <a:gd name="T2" fmla="*/ 0 w 11"/>
                <a:gd name="T3" fmla="*/ 0 h 25"/>
                <a:gd name="T4" fmla="*/ 0 w 11"/>
                <a:gd name="T5" fmla="*/ 0 h 25"/>
                <a:gd name="T6" fmla="*/ 0 w 11"/>
                <a:gd name="T7" fmla="*/ 0 h 25"/>
                <a:gd name="T8" fmla="*/ 0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29" name="Freeform 7134"/>
            <p:cNvSpPr>
              <a:spLocks/>
            </p:cNvSpPr>
            <p:nvPr/>
          </p:nvSpPr>
          <p:spPr bwMode="auto">
            <a:xfrm>
              <a:off x="995" y="752"/>
              <a:ext cx="2" cy="12"/>
            </a:xfrm>
            <a:custGeom>
              <a:avLst/>
              <a:gdLst>
                <a:gd name="T0" fmla="*/ 0 w 3"/>
                <a:gd name="T1" fmla="*/ 1 h 24"/>
                <a:gd name="T2" fmla="*/ 1 w 3"/>
                <a:gd name="T3" fmla="*/ 1 h 24"/>
                <a:gd name="T4" fmla="*/ 1 w 3"/>
                <a:gd name="T5" fmla="*/ 1 h 24"/>
                <a:gd name="T6" fmla="*/ 0 w 3"/>
                <a:gd name="T7" fmla="*/ 0 h 24"/>
                <a:gd name="T8" fmla="*/ 0 w 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0" y="24"/>
                  </a:moveTo>
                  <a:lnTo>
                    <a:pt x="3" y="22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0" name="Freeform 7135"/>
            <p:cNvSpPr>
              <a:spLocks/>
            </p:cNvSpPr>
            <p:nvPr/>
          </p:nvSpPr>
          <p:spPr bwMode="auto">
            <a:xfrm>
              <a:off x="995" y="763"/>
              <a:ext cx="7" cy="5"/>
            </a:xfrm>
            <a:custGeom>
              <a:avLst/>
              <a:gdLst>
                <a:gd name="T0" fmla="*/ 0 w 14"/>
                <a:gd name="T1" fmla="*/ 0 h 11"/>
                <a:gd name="T2" fmla="*/ 1 w 14"/>
                <a:gd name="T3" fmla="*/ 0 h 11"/>
                <a:gd name="T4" fmla="*/ 1 w 14"/>
                <a:gd name="T5" fmla="*/ 0 h 11"/>
                <a:gd name="T6" fmla="*/ 1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3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1" name="Freeform 7136"/>
            <p:cNvSpPr>
              <a:spLocks/>
            </p:cNvSpPr>
            <p:nvPr/>
          </p:nvSpPr>
          <p:spPr bwMode="auto">
            <a:xfrm>
              <a:off x="997" y="758"/>
              <a:ext cx="5" cy="4"/>
            </a:xfrm>
            <a:custGeom>
              <a:avLst/>
              <a:gdLst>
                <a:gd name="T0" fmla="*/ 0 w 11"/>
                <a:gd name="T1" fmla="*/ 1 h 7"/>
                <a:gd name="T2" fmla="*/ 0 w 11"/>
                <a:gd name="T3" fmla="*/ 0 h 7"/>
                <a:gd name="T4" fmla="*/ 0 w 11"/>
                <a:gd name="T5" fmla="*/ 1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1" y="7"/>
                  </a:moveTo>
                  <a:lnTo>
                    <a:pt x="0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2" name="Freeform 7137"/>
            <p:cNvSpPr>
              <a:spLocks/>
            </p:cNvSpPr>
            <p:nvPr/>
          </p:nvSpPr>
          <p:spPr bwMode="auto">
            <a:xfrm>
              <a:off x="999" y="755"/>
              <a:ext cx="1" cy="11"/>
            </a:xfrm>
            <a:custGeom>
              <a:avLst/>
              <a:gdLst>
                <a:gd name="T0" fmla="*/ 1 w 1"/>
                <a:gd name="T1" fmla="*/ 1 h 21"/>
                <a:gd name="T2" fmla="*/ 0 w 1"/>
                <a:gd name="T3" fmla="*/ 1 h 21"/>
                <a:gd name="T4" fmla="*/ 0 w 1"/>
                <a:gd name="T5" fmla="*/ 0 h 21"/>
                <a:gd name="T6" fmla="*/ 1 w 1"/>
                <a:gd name="T7" fmla="*/ 1 h 21"/>
                <a:gd name="T8" fmla="*/ 1 w 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1" y="21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3" name="Freeform 7138"/>
            <p:cNvSpPr>
              <a:spLocks/>
            </p:cNvSpPr>
            <p:nvPr/>
          </p:nvSpPr>
          <p:spPr bwMode="auto">
            <a:xfrm>
              <a:off x="984" y="746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4" name="Freeform 7139"/>
            <p:cNvSpPr>
              <a:spLocks/>
            </p:cNvSpPr>
            <p:nvPr/>
          </p:nvSpPr>
          <p:spPr bwMode="auto">
            <a:xfrm>
              <a:off x="982" y="745"/>
              <a:ext cx="2" cy="12"/>
            </a:xfrm>
            <a:custGeom>
              <a:avLst/>
              <a:gdLst>
                <a:gd name="T0" fmla="*/ 0 w 4"/>
                <a:gd name="T1" fmla="*/ 1 h 23"/>
                <a:gd name="T2" fmla="*/ 1 w 4"/>
                <a:gd name="T3" fmla="*/ 1 h 23"/>
                <a:gd name="T4" fmla="*/ 1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5" name="Freeform 7140"/>
            <p:cNvSpPr>
              <a:spLocks/>
            </p:cNvSpPr>
            <p:nvPr/>
          </p:nvSpPr>
          <p:spPr bwMode="auto">
            <a:xfrm>
              <a:off x="982" y="756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" name="Freeform 7141"/>
            <p:cNvSpPr>
              <a:spLocks/>
            </p:cNvSpPr>
            <p:nvPr/>
          </p:nvSpPr>
          <p:spPr bwMode="auto">
            <a:xfrm>
              <a:off x="984" y="751"/>
              <a:ext cx="5" cy="4"/>
            </a:xfrm>
            <a:custGeom>
              <a:avLst/>
              <a:gdLst>
                <a:gd name="T0" fmla="*/ 0 w 11"/>
                <a:gd name="T1" fmla="*/ 1 h 8"/>
                <a:gd name="T2" fmla="*/ 0 w 11"/>
                <a:gd name="T3" fmla="*/ 0 h 8"/>
                <a:gd name="T4" fmla="*/ 0 w 11"/>
                <a:gd name="T5" fmla="*/ 1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8"/>
                  </a:move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" name="Freeform 7142"/>
            <p:cNvSpPr>
              <a:spLocks/>
            </p:cNvSpPr>
            <p:nvPr/>
          </p:nvSpPr>
          <p:spPr bwMode="auto">
            <a:xfrm>
              <a:off x="987" y="748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" name="Freeform 7143"/>
            <p:cNvSpPr>
              <a:spLocks/>
            </p:cNvSpPr>
            <p:nvPr/>
          </p:nvSpPr>
          <p:spPr bwMode="auto">
            <a:xfrm>
              <a:off x="1047" y="810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" name="Freeform 7144"/>
            <p:cNvSpPr>
              <a:spLocks/>
            </p:cNvSpPr>
            <p:nvPr/>
          </p:nvSpPr>
          <p:spPr bwMode="auto">
            <a:xfrm>
              <a:off x="1045" y="809"/>
              <a:ext cx="2" cy="11"/>
            </a:xfrm>
            <a:custGeom>
              <a:avLst/>
              <a:gdLst>
                <a:gd name="T0" fmla="*/ 0 w 4"/>
                <a:gd name="T1" fmla="*/ 0 h 23"/>
                <a:gd name="T2" fmla="*/ 1 w 4"/>
                <a:gd name="T3" fmla="*/ 0 h 23"/>
                <a:gd name="T4" fmla="*/ 1 w 4"/>
                <a:gd name="T5" fmla="*/ 0 h 23"/>
                <a:gd name="T6" fmla="*/ 0 w 4"/>
                <a:gd name="T7" fmla="*/ 0 h 23"/>
                <a:gd name="T8" fmla="*/ 0 w 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0" name="Freeform 7145"/>
            <p:cNvSpPr>
              <a:spLocks/>
            </p:cNvSpPr>
            <p:nvPr/>
          </p:nvSpPr>
          <p:spPr bwMode="auto">
            <a:xfrm>
              <a:off x="1045" y="820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1" name="Freeform 7146"/>
            <p:cNvSpPr>
              <a:spLocks/>
            </p:cNvSpPr>
            <p:nvPr/>
          </p:nvSpPr>
          <p:spPr bwMode="auto">
            <a:xfrm>
              <a:off x="1047" y="814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2" name="Freeform 7147"/>
            <p:cNvSpPr>
              <a:spLocks/>
            </p:cNvSpPr>
            <p:nvPr/>
          </p:nvSpPr>
          <p:spPr bwMode="auto">
            <a:xfrm>
              <a:off x="1034" y="802"/>
              <a:ext cx="6" cy="14"/>
            </a:xfrm>
            <a:custGeom>
              <a:avLst/>
              <a:gdLst>
                <a:gd name="T0" fmla="*/ 1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1 w 11"/>
                <a:gd name="T7" fmla="*/ 1 h 27"/>
                <a:gd name="T8" fmla="*/ 1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3" name="Freeform 7148"/>
            <p:cNvSpPr>
              <a:spLocks/>
            </p:cNvSpPr>
            <p:nvPr/>
          </p:nvSpPr>
          <p:spPr bwMode="auto">
            <a:xfrm>
              <a:off x="1033" y="802"/>
              <a:ext cx="1" cy="11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0 h 24"/>
                <a:gd name="T4" fmla="*/ 0 w 4"/>
                <a:gd name="T5" fmla="*/ 0 h 24"/>
                <a:gd name="T6" fmla="*/ 0 w 4"/>
                <a:gd name="T7" fmla="*/ 0 h 24"/>
                <a:gd name="T8" fmla="*/ 0 w 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4" name="Freeform 7149"/>
            <p:cNvSpPr>
              <a:spLocks/>
            </p:cNvSpPr>
            <p:nvPr/>
          </p:nvSpPr>
          <p:spPr bwMode="auto">
            <a:xfrm>
              <a:off x="1033" y="812"/>
              <a:ext cx="7" cy="6"/>
            </a:xfrm>
            <a:custGeom>
              <a:avLst/>
              <a:gdLst>
                <a:gd name="T0" fmla="*/ 0 w 15"/>
                <a:gd name="T1" fmla="*/ 1 h 11"/>
                <a:gd name="T2" fmla="*/ 0 w 15"/>
                <a:gd name="T3" fmla="*/ 0 h 11"/>
                <a:gd name="T4" fmla="*/ 0 w 15"/>
                <a:gd name="T5" fmla="*/ 1 h 11"/>
                <a:gd name="T6" fmla="*/ 0 w 15"/>
                <a:gd name="T7" fmla="*/ 1 h 11"/>
                <a:gd name="T8" fmla="*/ 0 w 15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5" name="Freeform 7150"/>
            <p:cNvSpPr>
              <a:spLocks/>
            </p:cNvSpPr>
            <p:nvPr/>
          </p:nvSpPr>
          <p:spPr bwMode="auto">
            <a:xfrm>
              <a:off x="1034" y="807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6" name="Freeform 7151"/>
            <p:cNvSpPr>
              <a:spLocks/>
            </p:cNvSpPr>
            <p:nvPr/>
          </p:nvSpPr>
          <p:spPr bwMode="auto">
            <a:xfrm>
              <a:off x="1022" y="795"/>
              <a:ext cx="5" cy="13"/>
            </a:xfrm>
            <a:custGeom>
              <a:avLst/>
              <a:gdLst>
                <a:gd name="T0" fmla="*/ 1 w 10"/>
                <a:gd name="T1" fmla="*/ 1 h 25"/>
                <a:gd name="T2" fmla="*/ 0 w 10"/>
                <a:gd name="T3" fmla="*/ 1 h 25"/>
                <a:gd name="T4" fmla="*/ 0 w 10"/>
                <a:gd name="T5" fmla="*/ 0 h 25"/>
                <a:gd name="T6" fmla="*/ 1 w 10"/>
                <a:gd name="T7" fmla="*/ 1 h 25"/>
                <a:gd name="T8" fmla="*/ 1 w 1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5"/>
                <a:gd name="T17" fmla="*/ 10 w 1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5">
                  <a:moveTo>
                    <a:pt x="10" y="2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7" name="Freeform 7152"/>
            <p:cNvSpPr>
              <a:spLocks/>
            </p:cNvSpPr>
            <p:nvPr/>
          </p:nvSpPr>
          <p:spPr bwMode="auto">
            <a:xfrm>
              <a:off x="1020" y="794"/>
              <a:ext cx="2" cy="12"/>
            </a:xfrm>
            <a:custGeom>
              <a:avLst/>
              <a:gdLst>
                <a:gd name="T0" fmla="*/ 0 w 4"/>
                <a:gd name="T1" fmla="*/ 1 h 23"/>
                <a:gd name="T2" fmla="*/ 1 w 4"/>
                <a:gd name="T3" fmla="*/ 1 h 23"/>
                <a:gd name="T4" fmla="*/ 1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8" name="Freeform 7153"/>
            <p:cNvSpPr>
              <a:spLocks/>
            </p:cNvSpPr>
            <p:nvPr/>
          </p:nvSpPr>
          <p:spPr bwMode="auto">
            <a:xfrm>
              <a:off x="1020" y="805"/>
              <a:ext cx="7" cy="6"/>
            </a:xfrm>
            <a:custGeom>
              <a:avLst/>
              <a:gdLst>
                <a:gd name="T0" fmla="*/ 0 w 14"/>
                <a:gd name="T1" fmla="*/ 1 h 11"/>
                <a:gd name="T2" fmla="*/ 1 w 14"/>
                <a:gd name="T3" fmla="*/ 0 h 11"/>
                <a:gd name="T4" fmla="*/ 1 w 14"/>
                <a:gd name="T5" fmla="*/ 1 h 11"/>
                <a:gd name="T6" fmla="*/ 1 w 14"/>
                <a:gd name="T7" fmla="*/ 1 h 11"/>
                <a:gd name="T8" fmla="*/ 0 w 1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9" name="Freeform 7154"/>
            <p:cNvSpPr>
              <a:spLocks/>
            </p:cNvSpPr>
            <p:nvPr/>
          </p:nvSpPr>
          <p:spPr bwMode="auto">
            <a:xfrm>
              <a:off x="1022" y="800"/>
              <a:ext cx="5" cy="4"/>
            </a:xfrm>
            <a:custGeom>
              <a:avLst/>
              <a:gdLst>
                <a:gd name="T0" fmla="*/ 1 w 10"/>
                <a:gd name="T1" fmla="*/ 0 h 9"/>
                <a:gd name="T2" fmla="*/ 0 w 10"/>
                <a:gd name="T3" fmla="*/ 0 h 9"/>
                <a:gd name="T4" fmla="*/ 0 w 10"/>
                <a:gd name="T5" fmla="*/ 0 h 9"/>
                <a:gd name="T6" fmla="*/ 1 w 10"/>
                <a:gd name="T7" fmla="*/ 0 h 9"/>
                <a:gd name="T8" fmla="*/ 1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0" name="Freeform 7155"/>
            <p:cNvSpPr>
              <a:spLocks/>
            </p:cNvSpPr>
            <p:nvPr/>
          </p:nvSpPr>
          <p:spPr bwMode="auto">
            <a:xfrm>
              <a:off x="1009" y="788"/>
              <a:ext cx="6" cy="13"/>
            </a:xfrm>
            <a:custGeom>
              <a:avLst/>
              <a:gdLst>
                <a:gd name="T0" fmla="*/ 1 w 11"/>
                <a:gd name="T1" fmla="*/ 1 h 25"/>
                <a:gd name="T2" fmla="*/ 0 w 11"/>
                <a:gd name="T3" fmla="*/ 1 h 25"/>
                <a:gd name="T4" fmla="*/ 0 w 11"/>
                <a:gd name="T5" fmla="*/ 0 h 25"/>
                <a:gd name="T6" fmla="*/ 1 w 11"/>
                <a:gd name="T7" fmla="*/ 1 h 25"/>
                <a:gd name="T8" fmla="*/ 1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1" name="Freeform 7156"/>
            <p:cNvSpPr>
              <a:spLocks/>
            </p:cNvSpPr>
            <p:nvPr/>
          </p:nvSpPr>
          <p:spPr bwMode="auto">
            <a:xfrm>
              <a:off x="1007" y="787"/>
              <a:ext cx="2" cy="12"/>
            </a:xfrm>
            <a:custGeom>
              <a:avLst/>
              <a:gdLst>
                <a:gd name="T0" fmla="*/ 0 w 3"/>
                <a:gd name="T1" fmla="*/ 1 h 24"/>
                <a:gd name="T2" fmla="*/ 1 w 3"/>
                <a:gd name="T3" fmla="*/ 1 h 24"/>
                <a:gd name="T4" fmla="*/ 1 w 3"/>
                <a:gd name="T5" fmla="*/ 1 h 24"/>
                <a:gd name="T6" fmla="*/ 0 w 3"/>
                <a:gd name="T7" fmla="*/ 0 h 24"/>
                <a:gd name="T8" fmla="*/ 0 w 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0" y="24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2" name="Freeform 7157"/>
            <p:cNvSpPr>
              <a:spLocks/>
            </p:cNvSpPr>
            <p:nvPr/>
          </p:nvSpPr>
          <p:spPr bwMode="auto">
            <a:xfrm>
              <a:off x="1007" y="798"/>
              <a:ext cx="8" cy="4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1 w 14"/>
                <a:gd name="T5" fmla="*/ 0 h 9"/>
                <a:gd name="T6" fmla="*/ 1 w 14"/>
                <a:gd name="T7" fmla="*/ 0 h 9"/>
                <a:gd name="T8" fmla="*/ 0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2"/>
                  </a:moveTo>
                  <a:lnTo>
                    <a:pt x="3" y="0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3" name="Freeform 7158"/>
            <p:cNvSpPr>
              <a:spLocks/>
            </p:cNvSpPr>
            <p:nvPr/>
          </p:nvSpPr>
          <p:spPr bwMode="auto">
            <a:xfrm>
              <a:off x="1009" y="793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4" name="Freeform 7159"/>
            <p:cNvSpPr>
              <a:spLocks/>
            </p:cNvSpPr>
            <p:nvPr/>
          </p:nvSpPr>
          <p:spPr bwMode="auto">
            <a:xfrm>
              <a:off x="1012" y="790"/>
              <a:ext cx="1" cy="10"/>
            </a:xfrm>
            <a:custGeom>
              <a:avLst/>
              <a:gdLst>
                <a:gd name="T0" fmla="*/ 1 w 2"/>
                <a:gd name="T1" fmla="*/ 1 h 20"/>
                <a:gd name="T2" fmla="*/ 0 w 2"/>
                <a:gd name="T3" fmla="*/ 1 h 20"/>
                <a:gd name="T4" fmla="*/ 0 w 2"/>
                <a:gd name="T5" fmla="*/ 0 h 20"/>
                <a:gd name="T6" fmla="*/ 1 w 2"/>
                <a:gd name="T7" fmla="*/ 0 h 20"/>
                <a:gd name="T8" fmla="*/ 1 w 2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2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5" name="Freeform 7160"/>
            <p:cNvSpPr>
              <a:spLocks/>
            </p:cNvSpPr>
            <p:nvPr/>
          </p:nvSpPr>
          <p:spPr bwMode="auto">
            <a:xfrm>
              <a:off x="997" y="781"/>
              <a:ext cx="5" cy="12"/>
            </a:xfrm>
            <a:custGeom>
              <a:avLst/>
              <a:gdLst>
                <a:gd name="T0" fmla="*/ 0 w 11"/>
                <a:gd name="T1" fmla="*/ 0 h 25"/>
                <a:gd name="T2" fmla="*/ 0 w 11"/>
                <a:gd name="T3" fmla="*/ 0 h 25"/>
                <a:gd name="T4" fmla="*/ 0 w 11"/>
                <a:gd name="T5" fmla="*/ 0 h 25"/>
                <a:gd name="T6" fmla="*/ 0 w 11"/>
                <a:gd name="T7" fmla="*/ 0 h 25"/>
                <a:gd name="T8" fmla="*/ 0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6" name="Freeform 7161"/>
            <p:cNvSpPr>
              <a:spLocks/>
            </p:cNvSpPr>
            <p:nvPr/>
          </p:nvSpPr>
          <p:spPr bwMode="auto">
            <a:xfrm>
              <a:off x="995" y="780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7" name="Freeform 7162"/>
            <p:cNvSpPr>
              <a:spLocks/>
            </p:cNvSpPr>
            <p:nvPr/>
          </p:nvSpPr>
          <p:spPr bwMode="auto">
            <a:xfrm>
              <a:off x="995" y="791"/>
              <a:ext cx="7" cy="4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1 w 14"/>
                <a:gd name="T5" fmla="*/ 0 h 9"/>
                <a:gd name="T6" fmla="*/ 1 w 14"/>
                <a:gd name="T7" fmla="*/ 0 h 9"/>
                <a:gd name="T8" fmla="*/ 0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1"/>
                  </a:moveTo>
                  <a:lnTo>
                    <a:pt x="3" y="0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8" name="Freeform 7163"/>
            <p:cNvSpPr>
              <a:spLocks/>
            </p:cNvSpPr>
            <p:nvPr/>
          </p:nvSpPr>
          <p:spPr bwMode="auto">
            <a:xfrm>
              <a:off x="997" y="785"/>
              <a:ext cx="5" cy="4"/>
            </a:xfrm>
            <a:custGeom>
              <a:avLst/>
              <a:gdLst>
                <a:gd name="T0" fmla="*/ 0 w 11"/>
                <a:gd name="T1" fmla="*/ 1 h 7"/>
                <a:gd name="T2" fmla="*/ 0 w 11"/>
                <a:gd name="T3" fmla="*/ 1 h 7"/>
                <a:gd name="T4" fmla="*/ 0 w 11"/>
                <a:gd name="T5" fmla="*/ 0 h 7"/>
                <a:gd name="T6" fmla="*/ 0 w 11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1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59" name="Freeform 7164"/>
            <p:cNvSpPr>
              <a:spLocks/>
            </p:cNvSpPr>
            <p:nvPr/>
          </p:nvSpPr>
          <p:spPr bwMode="auto">
            <a:xfrm>
              <a:off x="999" y="782"/>
              <a:ext cx="1" cy="11"/>
            </a:xfrm>
            <a:custGeom>
              <a:avLst/>
              <a:gdLst>
                <a:gd name="T0" fmla="*/ 1 w 1"/>
                <a:gd name="T1" fmla="*/ 1 h 21"/>
                <a:gd name="T2" fmla="*/ 0 w 1"/>
                <a:gd name="T3" fmla="*/ 1 h 21"/>
                <a:gd name="T4" fmla="*/ 0 w 1"/>
                <a:gd name="T5" fmla="*/ 0 h 21"/>
                <a:gd name="T6" fmla="*/ 1 w 1"/>
                <a:gd name="T7" fmla="*/ 1 h 21"/>
                <a:gd name="T8" fmla="*/ 1 w 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1" y="21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0" name="Freeform 7165"/>
            <p:cNvSpPr>
              <a:spLocks/>
            </p:cNvSpPr>
            <p:nvPr/>
          </p:nvSpPr>
          <p:spPr bwMode="auto">
            <a:xfrm>
              <a:off x="984" y="774"/>
              <a:ext cx="5" cy="12"/>
            </a:xfrm>
            <a:custGeom>
              <a:avLst/>
              <a:gdLst>
                <a:gd name="T0" fmla="*/ 0 w 11"/>
                <a:gd name="T1" fmla="*/ 0 h 26"/>
                <a:gd name="T2" fmla="*/ 0 w 11"/>
                <a:gd name="T3" fmla="*/ 0 h 26"/>
                <a:gd name="T4" fmla="*/ 0 w 11"/>
                <a:gd name="T5" fmla="*/ 0 h 26"/>
                <a:gd name="T6" fmla="*/ 0 w 11"/>
                <a:gd name="T7" fmla="*/ 0 h 26"/>
                <a:gd name="T8" fmla="*/ 0 w 1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6"/>
                <a:gd name="T17" fmla="*/ 11 w 1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6">
                  <a:moveTo>
                    <a:pt x="11" y="26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1" name="Freeform 7166"/>
            <p:cNvSpPr>
              <a:spLocks/>
            </p:cNvSpPr>
            <p:nvPr/>
          </p:nvSpPr>
          <p:spPr bwMode="auto">
            <a:xfrm>
              <a:off x="982" y="772"/>
              <a:ext cx="2" cy="12"/>
            </a:xfrm>
            <a:custGeom>
              <a:avLst/>
              <a:gdLst>
                <a:gd name="T0" fmla="*/ 0 w 4"/>
                <a:gd name="T1" fmla="*/ 0 h 25"/>
                <a:gd name="T2" fmla="*/ 1 w 4"/>
                <a:gd name="T3" fmla="*/ 0 h 25"/>
                <a:gd name="T4" fmla="*/ 1 w 4"/>
                <a:gd name="T5" fmla="*/ 0 h 25"/>
                <a:gd name="T6" fmla="*/ 0 w 4"/>
                <a:gd name="T7" fmla="*/ 0 h 25"/>
                <a:gd name="T8" fmla="*/ 0 w 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5"/>
                <a:gd name="T17" fmla="*/ 4 w 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5">
                  <a:moveTo>
                    <a:pt x="0" y="25"/>
                  </a:moveTo>
                  <a:lnTo>
                    <a:pt x="4" y="2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2" name="Freeform 7167"/>
            <p:cNvSpPr>
              <a:spLocks/>
            </p:cNvSpPr>
            <p:nvPr/>
          </p:nvSpPr>
          <p:spPr bwMode="auto">
            <a:xfrm>
              <a:off x="982" y="784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0" y="2"/>
                  </a:moveTo>
                  <a:lnTo>
                    <a:pt x="4" y="0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3" name="Freeform 7168"/>
            <p:cNvSpPr>
              <a:spLocks/>
            </p:cNvSpPr>
            <p:nvPr/>
          </p:nvSpPr>
          <p:spPr bwMode="auto">
            <a:xfrm>
              <a:off x="984" y="778"/>
              <a:ext cx="5" cy="4"/>
            </a:xfrm>
            <a:custGeom>
              <a:avLst/>
              <a:gdLst>
                <a:gd name="T0" fmla="*/ 0 w 11"/>
                <a:gd name="T1" fmla="*/ 1 h 8"/>
                <a:gd name="T2" fmla="*/ 0 w 11"/>
                <a:gd name="T3" fmla="*/ 0 h 8"/>
                <a:gd name="T4" fmla="*/ 0 w 11"/>
                <a:gd name="T5" fmla="*/ 1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8"/>
                  </a:move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4" name="Freeform 7169"/>
            <p:cNvSpPr>
              <a:spLocks/>
            </p:cNvSpPr>
            <p:nvPr/>
          </p:nvSpPr>
          <p:spPr bwMode="auto">
            <a:xfrm>
              <a:off x="987" y="775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5" name="Freeform 7170"/>
            <p:cNvSpPr>
              <a:spLocks/>
            </p:cNvSpPr>
            <p:nvPr/>
          </p:nvSpPr>
          <p:spPr bwMode="auto">
            <a:xfrm>
              <a:off x="1047" y="837"/>
              <a:ext cx="5" cy="13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6" name="Freeform 7171"/>
            <p:cNvSpPr>
              <a:spLocks/>
            </p:cNvSpPr>
            <p:nvPr/>
          </p:nvSpPr>
          <p:spPr bwMode="auto">
            <a:xfrm>
              <a:off x="1045" y="836"/>
              <a:ext cx="2" cy="11"/>
            </a:xfrm>
            <a:custGeom>
              <a:avLst/>
              <a:gdLst>
                <a:gd name="T0" fmla="*/ 0 w 4"/>
                <a:gd name="T1" fmla="*/ 0 h 23"/>
                <a:gd name="T2" fmla="*/ 1 w 4"/>
                <a:gd name="T3" fmla="*/ 0 h 23"/>
                <a:gd name="T4" fmla="*/ 1 w 4"/>
                <a:gd name="T5" fmla="*/ 0 h 23"/>
                <a:gd name="T6" fmla="*/ 0 w 4"/>
                <a:gd name="T7" fmla="*/ 0 h 23"/>
                <a:gd name="T8" fmla="*/ 0 w 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7" name="Freeform 7172"/>
            <p:cNvSpPr>
              <a:spLocks/>
            </p:cNvSpPr>
            <p:nvPr/>
          </p:nvSpPr>
          <p:spPr bwMode="auto">
            <a:xfrm>
              <a:off x="1045" y="847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8" name="Freeform 7173"/>
            <p:cNvSpPr>
              <a:spLocks/>
            </p:cNvSpPr>
            <p:nvPr/>
          </p:nvSpPr>
          <p:spPr bwMode="auto">
            <a:xfrm>
              <a:off x="1047" y="841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69" name="Freeform 7174"/>
            <p:cNvSpPr>
              <a:spLocks/>
            </p:cNvSpPr>
            <p:nvPr/>
          </p:nvSpPr>
          <p:spPr bwMode="auto">
            <a:xfrm>
              <a:off x="1034" y="829"/>
              <a:ext cx="6" cy="14"/>
            </a:xfrm>
            <a:custGeom>
              <a:avLst/>
              <a:gdLst>
                <a:gd name="T0" fmla="*/ 1 w 11"/>
                <a:gd name="T1" fmla="*/ 1 h 27"/>
                <a:gd name="T2" fmla="*/ 0 w 11"/>
                <a:gd name="T3" fmla="*/ 1 h 27"/>
                <a:gd name="T4" fmla="*/ 0 w 11"/>
                <a:gd name="T5" fmla="*/ 0 h 27"/>
                <a:gd name="T6" fmla="*/ 1 w 11"/>
                <a:gd name="T7" fmla="*/ 1 h 27"/>
                <a:gd name="T8" fmla="*/ 1 w 11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7"/>
                <a:gd name="T17" fmla="*/ 11 w 1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7">
                  <a:moveTo>
                    <a:pt x="11" y="2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0" name="Freeform 7175"/>
            <p:cNvSpPr>
              <a:spLocks/>
            </p:cNvSpPr>
            <p:nvPr/>
          </p:nvSpPr>
          <p:spPr bwMode="auto">
            <a:xfrm>
              <a:off x="1033" y="829"/>
              <a:ext cx="1" cy="11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0 h 24"/>
                <a:gd name="T4" fmla="*/ 0 w 4"/>
                <a:gd name="T5" fmla="*/ 0 h 24"/>
                <a:gd name="T6" fmla="*/ 0 w 4"/>
                <a:gd name="T7" fmla="*/ 0 h 24"/>
                <a:gd name="T8" fmla="*/ 0 w 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24"/>
                  </a:moveTo>
                  <a:lnTo>
                    <a:pt x="4" y="2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1" name="Freeform 7176"/>
            <p:cNvSpPr>
              <a:spLocks/>
            </p:cNvSpPr>
            <p:nvPr/>
          </p:nvSpPr>
          <p:spPr bwMode="auto">
            <a:xfrm>
              <a:off x="1033" y="839"/>
              <a:ext cx="7" cy="6"/>
            </a:xfrm>
            <a:custGeom>
              <a:avLst/>
              <a:gdLst>
                <a:gd name="T0" fmla="*/ 0 w 15"/>
                <a:gd name="T1" fmla="*/ 1 h 11"/>
                <a:gd name="T2" fmla="*/ 0 w 15"/>
                <a:gd name="T3" fmla="*/ 0 h 11"/>
                <a:gd name="T4" fmla="*/ 0 w 15"/>
                <a:gd name="T5" fmla="*/ 1 h 11"/>
                <a:gd name="T6" fmla="*/ 0 w 15"/>
                <a:gd name="T7" fmla="*/ 1 h 11"/>
                <a:gd name="T8" fmla="*/ 0 w 15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2"/>
                  </a:moveTo>
                  <a:lnTo>
                    <a:pt x="4" y="0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2" name="Freeform 7177"/>
            <p:cNvSpPr>
              <a:spLocks/>
            </p:cNvSpPr>
            <p:nvPr/>
          </p:nvSpPr>
          <p:spPr bwMode="auto">
            <a:xfrm>
              <a:off x="1034" y="834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3" name="Freeform 7178"/>
            <p:cNvSpPr>
              <a:spLocks/>
            </p:cNvSpPr>
            <p:nvPr/>
          </p:nvSpPr>
          <p:spPr bwMode="auto">
            <a:xfrm>
              <a:off x="1022" y="822"/>
              <a:ext cx="5" cy="14"/>
            </a:xfrm>
            <a:custGeom>
              <a:avLst/>
              <a:gdLst>
                <a:gd name="T0" fmla="*/ 1 w 10"/>
                <a:gd name="T1" fmla="*/ 1 h 27"/>
                <a:gd name="T2" fmla="*/ 0 w 10"/>
                <a:gd name="T3" fmla="*/ 1 h 27"/>
                <a:gd name="T4" fmla="*/ 0 w 10"/>
                <a:gd name="T5" fmla="*/ 0 h 27"/>
                <a:gd name="T6" fmla="*/ 1 w 10"/>
                <a:gd name="T7" fmla="*/ 1 h 27"/>
                <a:gd name="T8" fmla="*/ 1 w 10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7"/>
                <a:gd name="T17" fmla="*/ 10 w 1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7">
                  <a:moveTo>
                    <a:pt x="10" y="2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4" name="Freeform 7179"/>
            <p:cNvSpPr>
              <a:spLocks/>
            </p:cNvSpPr>
            <p:nvPr/>
          </p:nvSpPr>
          <p:spPr bwMode="auto">
            <a:xfrm>
              <a:off x="1020" y="821"/>
              <a:ext cx="2" cy="12"/>
            </a:xfrm>
            <a:custGeom>
              <a:avLst/>
              <a:gdLst>
                <a:gd name="T0" fmla="*/ 0 w 4"/>
                <a:gd name="T1" fmla="*/ 1 h 23"/>
                <a:gd name="T2" fmla="*/ 1 w 4"/>
                <a:gd name="T3" fmla="*/ 1 h 23"/>
                <a:gd name="T4" fmla="*/ 1 w 4"/>
                <a:gd name="T5" fmla="*/ 1 h 23"/>
                <a:gd name="T6" fmla="*/ 0 w 4"/>
                <a:gd name="T7" fmla="*/ 0 h 23"/>
                <a:gd name="T8" fmla="*/ 0 w 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5" name="Freeform 7180"/>
            <p:cNvSpPr>
              <a:spLocks/>
            </p:cNvSpPr>
            <p:nvPr/>
          </p:nvSpPr>
          <p:spPr bwMode="auto">
            <a:xfrm>
              <a:off x="1020" y="832"/>
              <a:ext cx="7" cy="6"/>
            </a:xfrm>
            <a:custGeom>
              <a:avLst/>
              <a:gdLst>
                <a:gd name="T0" fmla="*/ 0 w 14"/>
                <a:gd name="T1" fmla="*/ 1 h 11"/>
                <a:gd name="T2" fmla="*/ 1 w 14"/>
                <a:gd name="T3" fmla="*/ 0 h 11"/>
                <a:gd name="T4" fmla="*/ 1 w 14"/>
                <a:gd name="T5" fmla="*/ 1 h 11"/>
                <a:gd name="T6" fmla="*/ 1 w 14"/>
                <a:gd name="T7" fmla="*/ 1 h 11"/>
                <a:gd name="T8" fmla="*/ 0 w 1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6" name="Freeform 7181"/>
            <p:cNvSpPr>
              <a:spLocks/>
            </p:cNvSpPr>
            <p:nvPr/>
          </p:nvSpPr>
          <p:spPr bwMode="auto">
            <a:xfrm>
              <a:off x="1022" y="827"/>
              <a:ext cx="5" cy="4"/>
            </a:xfrm>
            <a:custGeom>
              <a:avLst/>
              <a:gdLst>
                <a:gd name="T0" fmla="*/ 1 w 10"/>
                <a:gd name="T1" fmla="*/ 0 h 9"/>
                <a:gd name="T2" fmla="*/ 0 w 10"/>
                <a:gd name="T3" fmla="*/ 0 h 9"/>
                <a:gd name="T4" fmla="*/ 0 w 10"/>
                <a:gd name="T5" fmla="*/ 0 h 9"/>
                <a:gd name="T6" fmla="*/ 1 w 10"/>
                <a:gd name="T7" fmla="*/ 0 h 9"/>
                <a:gd name="T8" fmla="*/ 1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7" name="Freeform 7182"/>
            <p:cNvSpPr>
              <a:spLocks/>
            </p:cNvSpPr>
            <p:nvPr/>
          </p:nvSpPr>
          <p:spPr bwMode="auto">
            <a:xfrm>
              <a:off x="1009" y="815"/>
              <a:ext cx="6" cy="13"/>
            </a:xfrm>
            <a:custGeom>
              <a:avLst/>
              <a:gdLst>
                <a:gd name="T0" fmla="*/ 1 w 11"/>
                <a:gd name="T1" fmla="*/ 1 h 25"/>
                <a:gd name="T2" fmla="*/ 0 w 11"/>
                <a:gd name="T3" fmla="*/ 1 h 25"/>
                <a:gd name="T4" fmla="*/ 0 w 11"/>
                <a:gd name="T5" fmla="*/ 0 h 25"/>
                <a:gd name="T6" fmla="*/ 1 w 11"/>
                <a:gd name="T7" fmla="*/ 1 h 25"/>
                <a:gd name="T8" fmla="*/ 1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8" name="Freeform 7183"/>
            <p:cNvSpPr>
              <a:spLocks/>
            </p:cNvSpPr>
            <p:nvPr/>
          </p:nvSpPr>
          <p:spPr bwMode="auto">
            <a:xfrm>
              <a:off x="1007" y="814"/>
              <a:ext cx="2" cy="12"/>
            </a:xfrm>
            <a:custGeom>
              <a:avLst/>
              <a:gdLst>
                <a:gd name="T0" fmla="*/ 0 w 3"/>
                <a:gd name="T1" fmla="*/ 1 h 24"/>
                <a:gd name="T2" fmla="*/ 1 w 3"/>
                <a:gd name="T3" fmla="*/ 1 h 24"/>
                <a:gd name="T4" fmla="*/ 1 w 3"/>
                <a:gd name="T5" fmla="*/ 1 h 24"/>
                <a:gd name="T6" fmla="*/ 0 w 3"/>
                <a:gd name="T7" fmla="*/ 0 h 24"/>
                <a:gd name="T8" fmla="*/ 0 w 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0" y="24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79" name="Freeform 7184"/>
            <p:cNvSpPr>
              <a:spLocks/>
            </p:cNvSpPr>
            <p:nvPr/>
          </p:nvSpPr>
          <p:spPr bwMode="auto">
            <a:xfrm>
              <a:off x="1007" y="825"/>
              <a:ext cx="8" cy="5"/>
            </a:xfrm>
            <a:custGeom>
              <a:avLst/>
              <a:gdLst>
                <a:gd name="T0" fmla="*/ 0 w 14"/>
                <a:gd name="T1" fmla="*/ 0 h 11"/>
                <a:gd name="T2" fmla="*/ 1 w 14"/>
                <a:gd name="T3" fmla="*/ 0 h 11"/>
                <a:gd name="T4" fmla="*/ 1 w 14"/>
                <a:gd name="T5" fmla="*/ 0 h 11"/>
                <a:gd name="T6" fmla="*/ 1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2"/>
                  </a:moveTo>
                  <a:lnTo>
                    <a:pt x="3" y="0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0" name="Freeform 7185"/>
            <p:cNvSpPr>
              <a:spLocks/>
            </p:cNvSpPr>
            <p:nvPr/>
          </p:nvSpPr>
          <p:spPr bwMode="auto">
            <a:xfrm>
              <a:off x="1009" y="820"/>
              <a:ext cx="6" cy="4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1 w 11"/>
                <a:gd name="T7" fmla="*/ 0 h 9"/>
                <a:gd name="T8" fmla="*/ 1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1" name="Freeform 7186"/>
            <p:cNvSpPr>
              <a:spLocks/>
            </p:cNvSpPr>
            <p:nvPr/>
          </p:nvSpPr>
          <p:spPr bwMode="auto">
            <a:xfrm>
              <a:off x="997" y="808"/>
              <a:ext cx="5" cy="12"/>
            </a:xfrm>
            <a:custGeom>
              <a:avLst/>
              <a:gdLst>
                <a:gd name="T0" fmla="*/ 0 w 11"/>
                <a:gd name="T1" fmla="*/ 0 h 25"/>
                <a:gd name="T2" fmla="*/ 0 w 11"/>
                <a:gd name="T3" fmla="*/ 0 h 25"/>
                <a:gd name="T4" fmla="*/ 0 w 11"/>
                <a:gd name="T5" fmla="*/ 0 h 25"/>
                <a:gd name="T6" fmla="*/ 0 w 11"/>
                <a:gd name="T7" fmla="*/ 0 h 25"/>
                <a:gd name="T8" fmla="*/ 0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11" y="25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2" name="Freeform 7187"/>
            <p:cNvSpPr>
              <a:spLocks/>
            </p:cNvSpPr>
            <p:nvPr/>
          </p:nvSpPr>
          <p:spPr bwMode="auto">
            <a:xfrm>
              <a:off x="995" y="807"/>
              <a:ext cx="2" cy="12"/>
            </a:xfrm>
            <a:custGeom>
              <a:avLst/>
              <a:gdLst>
                <a:gd name="T0" fmla="*/ 0 w 3"/>
                <a:gd name="T1" fmla="*/ 1 h 23"/>
                <a:gd name="T2" fmla="*/ 1 w 3"/>
                <a:gd name="T3" fmla="*/ 1 h 23"/>
                <a:gd name="T4" fmla="*/ 1 w 3"/>
                <a:gd name="T5" fmla="*/ 1 h 23"/>
                <a:gd name="T6" fmla="*/ 0 w 3"/>
                <a:gd name="T7" fmla="*/ 0 h 23"/>
                <a:gd name="T8" fmla="*/ 0 w 3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3"/>
                <a:gd name="T17" fmla="*/ 3 w 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3">
                  <a:moveTo>
                    <a:pt x="0" y="23"/>
                  </a:moveTo>
                  <a:lnTo>
                    <a:pt x="3" y="2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3" name="Freeform 7188"/>
            <p:cNvSpPr>
              <a:spLocks/>
            </p:cNvSpPr>
            <p:nvPr/>
          </p:nvSpPr>
          <p:spPr bwMode="auto">
            <a:xfrm>
              <a:off x="995" y="818"/>
              <a:ext cx="7" cy="4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1 w 14"/>
                <a:gd name="T5" fmla="*/ 0 h 9"/>
                <a:gd name="T6" fmla="*/ 1 w 14"/>
                <a:gd name="T7" fmla="*/ 0 h 9"/>
                <a:gd name="T8" fmla="*/ 0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0" y="1"/>
                  </a:moveTo>
                  <a:lnTo>
                    <a:pt x="3" y="0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4" name="Freeform 7189"/>
            <p:cNvSpPr>
              <a:spLocks/>
            </p:cNvSpPr>
            <p:nvPr/>
          </p:nvSpPr>
          <p:spPr bwMode="auto">
            <a:xfrm>
              <a:off x="997" y="812"/>
              <a:ext cx="5" cy="5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1 h 9"/>
                <a:gd name="T4" fmla="*/ 0 w 11"/>
                <a:gd name="T5" fmla="*/ 0 h 9"/>
                <a:gd name="T6" fmla="*/ 0 w 11"/>
                <a:gd name="T7" fmla="*/ 1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5" name="Freeform 7190"/>
            <p:cNvSpPr>
              <a:spLocks/>
            </p:cNvSpPr>
            <p:nvPr/>
          </p:nvSpPr>
          <p:spPr bwMode="auto">
            <a:xfrm>
              <a:off x="984" y="801"/>
              <a:ext cx="5" cy="12"/>
            </a:xfrm>
            <a:custGeom>
              <a:avLst/>
              <a:gdLst>
                <a:gd name="T0" fmla="*/ 0 w 11"/>
                <a:gd name="T1" fmla="*/ 0 h 26"/>
                <a:gd name="T2" fmla="*/ 0 w 11"/>
                <a:gd name="T3" fmla="*/ 0 h 26"/>
                <a:gd name="T4" fmla="*/ 0 w 11"/>
                <a:gd name="T5" fmla="*/ 0 h 26"/>
                <a:gd name="T6" fmla="*/ 0 w 11"/>
                <a:gd name="T7" fmla="*/ 0 h 26"/>
                <a:gd name="T8" fmla="*/ 0 w 1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6"/>
                <a:gd name="T17" fmla="*/ 11 w 1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6">
                  <a:moveTo>
                    <a:pt x="11" y="26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6" name="Freeform 7191"/>
            <p:cNvSpPr>
              <a:spLocks/>
            </p:cNvSpPr>
            <p:nvPr/>
          </p:nvSpPr>
          <p:spPr bwMode="auto">
            <a:xfrm>
              <a:off x="982" y="800"/>
              <a:ext cx="2" cy="11"/>
            </a:xfrm>
            <a:custGeom>
              <a:avLst/>
              <a:gdLst>
                <a:gd name="T0" fmla="*/ 0 w 4"/>
                <a:gd name="T1" fmla="*/ 0 h 23"/>
                <a:gd name="T2" fmla="*/ 1 w 4"/>
                <a:gd name="T3" fmla="*/ 0 h 23"/>
                <a:gd name="T4" fmla="*/ 1 w 4"/>
                <a:gd name="T5" fmla="*/ 0 h 23"/>
                <a:gd name="T6" fmla="*/ 0 w 4"/>
                <a:gd name="T7" fmla="*/ 0 h 23"/>
                <a:gd name="T8" fmla="*/ 0 w 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3"/>
                <a:gd name="T17" fmla="*/ 4 w 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3">
                  <a:moveTo>
                    <a:pt x="0" y="23"/>
                  </a:moveTo>
                  <a:lnTo>
                    <a:pt x="4" y="2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7" name="Freeform 7192"/>
            <p:cNvSpPr>
              <a:spLocks/>
            </p:cNvSpPr>
            <p:nvPr/>
          </p:nvSpPr>
          <p:spPr bwMode="auto">
            <a:xfrm>
              <a:off x="982" y="811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0" y="2"/>
                  </a:moveTo>
                  <a:lnTo>
                    <a:pt x="4" y="0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8" name="Freeform 7193"/>
            <p:cNvSpPr>
              <a:spLocks/>
            </p:cNvSpPr>
            <p:nvPr/>
          </p:nvSpPr>
          <p:spPr bwMode="auto">
            <a:xfrm>
              <a:off x="984" y="805"/>
              <a:ext cx="5" cy="4"/>
            </a:xfrm>
            <a:custGeom>
              <a:avLst/>
              <a:gdLst>
                <a:gd name="T0" fmla="*/ 0 w 11"/>
                <a:gd name="T1" fmla="*/ 1 h 8"/>
                <a:gd name="T2" fmla="*/ 0 w 11"/>
                <a:gd name="T3" fmla="*/ 1 h 8"/>
                <a:gd name="T4" fmla="*/ 0 w 11"/>
                <a:gd name="T5" fmla="*/ 0 h 8"/>
                <a:gd name="T6" fmla="*/ 0 w 11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11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89" name="Freeform 7194"/>
            <p:cNvSpPr>
              <a:spLocks/>
            </p:cNvSpPr>
            <p:nvPr/>
          </p:nvSpPr>
          <p:spPr bwMode="auto">
            <a:xfrm>
              <a:off x="987" y="802"/>
              <a:ext cx="1" cy="10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0 h 22"/>
                <a:gd name="T4" fmla="*/ 0 w 2"/>
                <a:gd name="T5" fmla="*/ 0 h 22"/>
                <a:gd name="T6" fmla="*/ 1 w 2"/>
                <a:gd name="T7" fmla="*/ 0 h 22"/>
                <a:gd name="T8" fmla="*/ 1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2" y="22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0" name="Freeform 7195"/>
            <p:cNvSpPr>
              <a:spLocks/>
            </p:cNvSpPr>
            <p:nvPr/>
          </p:nvSpPr>
          <p:spPr bwMode="auto">
            <a:xfrm>
              <a:off x="1093" y="827"/>
              <a:ext cx="45" cy="86"/>
            </a:xfrm>
            <a:custGeom>
              <a:avLst/>
              <a:gdLst>
                <a:gd name="T0" fmla="*/ 0 w 90"/>
                <a:gd name="T1" fmla="*/ 1 h 172"/>
                <a:gd name="T2" fmla="*/ 0 w 90"/>
                <a:gd name="T3" fmla="*/ 1 h 172"/>
                <a:gd name="T4" fmla="*/ 1 w 90"/>
                <a:gd name="T5" fmla="*/ 0 h 172"/>
                <a:gd name="T6" fmla="*/ 1 w 90"/>
                <a:gd name="T7" fmla="*/ 1 h 172"/>
                <a:gd name="T8" fmla="*/ 0 w 90"/>
                <a:gd name="T9" fmla="*/ 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2"/>
                <a:gd name="T17" fmla="*/ 90 w 9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2">
                  <a:moveTo>
                    <a:pt x="0" y="172"/>
                  </a:moveTo>
                  <a:lnTo>
                    <a:pt x="0" y="52"/>
                  </a:lnTo>
                  <a:lnTo>
                    <a:pt x="90" y="0"/>
                  </a:lnTo>
                  <a:lnTo>
                    <a:pt x="90" y="12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1" name="Freeform 7196"/>
            <p:cNvSpPr>
              <a:spLocks/>
            </p:cNvSpPr>
            <p:nvPr/>
          </p:nvSpPr>
          <p:spPr bwMode="auto">
            <a:xfrm>
              <a:off x="1130" y="827"/>
              <a:ext cx="8" cy="60"/>
            </a:xfrm>
            <a:custGeom>
              <a:avLst/>
              <a:gdLst>
                <a:gd name="T0" fmla="*/ 0 w 16"/>
                <a:gd name="T1" fmla="*/ 1 h 120"/>
                <a:gd name="T2" fmla="*/ 1 w 16"/>
                <a:gd name="T3" fmla="*/ 0 h 120"/>
                <a:gd name="T4" fmla="*/ 1 w 16"/>
                <a:gd name="T5" fmla="*/ 1 h 120"/>
                <a:gd name="T6" fmla="*/ 0 w 16"/>
                <a:gd name="T7" fmla="*/ 1 h 120"/>
                <a:gd name="T8" fmla="*/ 0 w 16"/>
                <a:gd name="T9" fmla="*/ 1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0"/>
                <a:gd name="T17" fmla="*/ 16 w 1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0">
                  <a:moveTo>
                    <a:pt x="0" y="9"/>
                  </a:moveTo>
                  <a:lnTo>
                    <a:pt x="16" y="0"/>
                  </a:lnTo>
                  <a:lnTo>
                    <a:pt x="16" y="120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2" name="Freeform 7197"/>
            <p:cNvSpPr>
              <a:spLocks/>
            </p:cNvSpPr>
            <p:nvPr/>
          </p:nvSpPr>
          <p:spPr bwMode="auto">
            <a:xfrm>
              <a:off x="1093" y="883"/>
              <a:ext cx="45" cy="30"/>
            </a:xfrm>
            <a:custGeom>
              <a:avLst/>
              <a:gdLst>
                <a:gd name="T0" fmla="*/ 0 w 90"/>
                <a:gd name="T1" fmla="*/ 0 h 61"/>
                <a:gd name="T2" fmla="*/ 1 w 90"/>
                <a:gd name="T3" fmla="*/ 0 h 61"/>
                <a:gd name="T4" fmla="*/ 1 w 90"/>
                <a:gd name="T5" fmla="*/ 0 h 61"/>
                <a:gd name="T6" fmla="*/ 0 w 90"/>
                <a:gd name="T7" fmla="*/ 0 h 61"/>
                <a:gd name="T8" fmla="*/ 0 w 9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1"/>
                <a:gd name="T17" fmla="*/ 90 w 9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1">
                  <a:moveTo>
                    <a:pt x="0" y="42"/>
                  </a:moveTo>
                  <a:lnTo>
                    <a:pt x="74" y="0"/>
                  </a:lnTo>
                  <a:lnTo>
                    <a:pt x="90" y="9"/>
                  </a:lnTo>
                  <a:lnTo>
                    <a:pt x="0" y="6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3" name="Line 7198"/>
            <p:cNvSpPr>
              <a:spLocks noChangeShapeType="1"/>
            </p:cNvSpPr>
            <p:nvPr/>
          </p:nvSpPr>
          <p:spPr bwMode="auto">
            <a:xfrm flipV="1">
              <a:off x="1156" y="928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4" name="Freeform 7199"/>
            <p:cNvSpPr>
              <a:spLocks/>
            </p:cNvSpPr>
            <p:nvPr/>
          </p:nvSpPr>
          <p:spPr bwMode="auto">
            <a:xfrm>
              <a:off x="1153" y="934"/>
              <a:ext cx="4" cy="3"/>
            </a:xfrm>
            <a:custGeom>
              <a:avLst/>
              <a:gdLst>
                <a:gd name="T0" fmla="*/ 1 w 8"/>
                <a:gd name="T1" fmla="*/ 0 h 7"/>
                <a:gd name="T2" fmla="*/ 1 w 8"/>
                <a:gd name="T3" fmla="*/ 0 h 7"/>
                <a:gd name="T4" fmla="*/ 1 w 8"/>
                <a:gd name="T5" fmla="*/ 0 h 7"/>
                <a:gd name="T6" fmla="*/ 1 w 8"/>
                <a:gd name="T7" fmla="*/ 0 h 7"/>
                <a:gd name="T8" fmla="*/ 1 w 8"/>
                <a:gd name="T9" fmla="*/ 0 h 7"/>
                <a:gd name="T10" fmla="*/ 1 w 8"/>
                <a:gd name="T11" fmla="*/ 0 h 7"/>
                <a:gd name="T12" fmla="*/ 0 w 8"/>
                <a:gd name="T13" fmla="*/ 0 h 7"/>
                <a:gd name="T14" fmla="*/ 0 w 8"/>
                <a:gd name="T15" fmla="*/ 0 h 7"/>
                <a:gd name="T16" fmla="*/ 1 w 8"/>
                <a:gd name="T17" fmla="*/ 0 h 7"/>
                <a:gd name="T18" fmla="*/ 1 w 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7"/>
                <a:gd name="T32" fmla="*/ 8 w 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7">
                  <a:moveTo>
                    <a:pt x="4" y="7"/>
                  </a:moveTo>
                  <a:lnTo>
                    <a:pt x="6" y="5"/>
                  </a:lnTo>
                  <a:lnTo>
                    <a:pt x="8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5" name="Freeform 7200"/>
            <p:cNvSpPr>
              <a:spLocks/>
            </p:cNvSpPr>
            <p:nvPr/>
          </p:nvSpPr>
          <p:spPr bwMode="auto">
            <a:xfrm>
              <a:off x="1153" y="935"/>
              <a:ext cx="3" cy="2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1 w 6"/>
                <a:gd name="T5" fmla="*/ 0 h 5"/>
                <a:gd name="T6" fmla="*/ 1 w 6"/>
                <a:gd name="T7" fmla="*/ 0 h 5"/>
                <a:gd name="T8" fmla="*/ 1 w 6"/>
                <a:gd name="T9" fmla="*/ 0 h 5"/>
                <a:gd name="T10" fmla="*/ 1 w 6"/>
                <a:gd name="T11" fmla="*/ 0 h 5"/>
                <a:gd name="T12" fmla="*/ 1 w 6"/>
                <a:gd name="T13" fmla="*/ 0 h 5"/>
                <a:gd name="T14" fmla="*/ 0 w 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6" name="Freeform 7201"/>
            <p:cNvSpPr>
              <a:spLocks/>
            </p:cNvSpPr>
            <p:nvPr/>
          </p:nvSpPr>
          <p:spPr bwMode="auto">
            <a:xfrm>
              <a:off x="1161" y="934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1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0 h 16"/>
                <a:gd name="T14" fmla="*/ 1 w 16"/>
                <a:gd name="T15" fmla="*/ 0 h 16"/>
                <a:gd name="T16" fmla="*/ 1 w 16"/>
                <a:gd name="T17" fmla="*/ 0 h 16"/>
                <a:gd name="T18" fmla="*/ 1 w 16"/>
                <a:gd name="T19" fmla="*/ 1 h 16"/>
                <a:gd name="T20" fmla="*/ 0 w 16"/>
                <a:gd name="T21" fmla="*/ 1 h 16"/>
                <a:gd name="T22" fmla="*/ 0 w 16"/>
                <a:gd name="T23" fmla="*/ 1 h 16"/>
                <a:gd name="T24" fmla="*/ 0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10" y="16"/>
                  </a:moveTo>
                  <a:lnTo>
                    <a:pt x="14" y="14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7" name="Freeform 7202"/>
            <p:cNvSpPr>
              <a:spLocks/>
            </p:cNvSpPr>
            <p:nvPr/>
          </p:nvSpPr>
          <p:spPr bwMode="auto">
            <a:xfrm>
              <a:off x="1161" y="935"/>
              <a:ext cx="7" cy="7"/>
            </a:xfrm>
            <a:custGeom>
              <a:avLst/>
              <a:gdLst>
                <a:gd name="T0" fmla="*/ 1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0 w 12"/>
                <a:gd name="T7" fmla="*/ 1 h 14"/>
                <a:gd name="T8" fmla="*/ 1 w 12"/>
                <a:gd name="T9" fmla="*/ 0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1 w 12"/>
                <a:gd name="T23" fmla="*/ 1 h 14"/>
                <a:gd name="T24" fmla="*/ 1 w 12"/>
                <a:gd name="T25" fmla="*/ 1 h 14"/>
                <a:gd name="T26" fmla="*/ 1 w 12"/>
                <a:gd name="T27" fmla="*/ 1 h 14"/>
                <a:gd name="T28" fmla="*/ 1 w 12"/>
                <a:gd name="T29" fmla="*/ 1 h 14"/>
                <a:gd name="T30" fmla="*/ 1 w 12"/>
                <a:gd name="T31" fmla="*/ 1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8" name="Freeform 7203"/>
            <p:cNvSpPr>
              <a:spLocks/>
            </p:cNvSpPr>
            <p:nvPr/>
          </p:nvSpPr>
          <p:spPr bwMode="auto">
            <a:xfrm>
              <a:off x="1163" y="937"/>
              <a:ext cx="3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0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2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99" name="Freeform 7204"/>
            <p:cNvSpPr>
              <a:spLocks/>
            </p:cNvSpPr>
            <p:nvPr/>
          </p:nvSpPr>
          <p:spPr bwMode="auto">
            <a:xfrm>
              <a:off x="1169" y="937"/>
              <a:ext cx="7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1 w 14"/>
                <a:gd name="T5" fmla="*/ 1 h 18"/>
                <a:gd name="T6" fmla="*/ 1 w 14"/>
                <a:gd name="T7" fmla="*/ 1 h 18"/>
                <a:gd name="T8" fmla="*/ 1 w 14"/>
                <a:gd name="T9" fmla="*/ 1 h 18"/>
                <a:gd name="T10" fmla="*/ 1 w 14"/>
                <a:gd name="T11" fmla="*/ 1 h 18"/>
                <a:gd name="T12" fmla="*/ 1 w 14"/>
                <a:gd name="T13" fmla="*/ 0 h 18"/>
                <a:gd name="T14" fmla="*/ 1 w 14"/>
                <a:gd name="T15" fmla="*/ 0 h 18"/>
                <a:gd name="T16" fmla="*/ 1 w 14"/>
                <a:gd name="T17" fmla="*/ 0 h 18"/>
                <a:gd name="T18" fmla="*/ 1 w 14"/>
                <a:gd name="T19" fmla="*/ 1 h 18"/>
                <a:gd name="T20" fmla="*/ 0 w 14"/>
                <a:gd name="T21" fmla="*/ 1 h 18"/>
                <a:gd name="T22" fmla="*/ 0 w 14"/>
                <a:gd name="T23" fmla="*/ 1 h 18"/>
                <a:gd name="T24" fmla="*/ 0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9" y="16"/>
                  </a:moveTo>
                  <a:lnTo>
                    <a:pt x="13" y="14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0" name="Freeform 7205"/>
            <p:cNvSpPr>
              <a:spLocks/>
            </p:cNvSpPr>
            <p:nvPr/>
          </p:nvSpPr>
          <p:spPr bwMode="auto">
            <a:xfrm>
              <a:off x="1169" y="938"/>
              <a:ext cx="5" cy="8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w 11"/>
                <a:gd name="T31" fmla="*/ 1 h 16"/>
                <a:gd name="T32" fmla="*/ 0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1" name="Freeform 7206"/>
            <p:cNvSpPr>
              <a:spLocks/>
            </p:cNvSpPr>
            <p:nvPr/>
          </p:nvSpPr>
          <p:spPr bwMode="auto">
            <a:xfrm>
              <a:off x="1169" y="940"/>
              <a:ext cx="4" cy="4"/>
            </a:xfrm>
            <a:custGeom>
              <a:avLst/>
              <a:gdLst>
                <a:gd name="T0" fmla="*/ 1 w 7"/>
                <a:gd name="T1" fmla="*/ 1 h 8"/>
                <a:gd name="T2" fmla="*/ 0 w 7"/>
                <a:gd name="T3" fmla="*/ 1 h 8"/>
                <a:gd name="T4" fmla="*/ 1 w 7"/>
                <a:gd name="T5" fmla="*/ 0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1 h 8"/>
                <a:gd name="T12" fmla="*/ 1 w 7"/>
                <a:gd name="T13" fmla="*/ 1 h 8"/>
                <a:gd name="T14" fmla="*/ 1 w 7"/>
                <a:gd name="T15" fmla="*/ 1 h 8"/>
                <a:gd name="T16" fmla="*/ 1 w 7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2" name="Freeform 7207"/>
            <p:cNvSpPr>
              <a:spLocks/>
            </p:cNvSpPr>
            <p:nvPr/>
          </p:nvSpPr>
          <p:spPr bwMode="auto">
            <a:xfrm>
              <a:off x="1159" y="936"/>
              <a:ext cx="7" cy="8"/>
            </a:xfrm>
            <a:custGeom>
              <a:avLst/>
              <a:gdLst>
                <a:gd name="T0" fmla="*/ 0 w 15"/>
                <a:gd name="T1" fmla="*/ 0 h 17"/>
                <a:gd name="T2" fmla="*/ 0 w 15"/>
                <a:gd name="T3" fmla="*/ 0 h 17"/>
                <a:gd name="T4" fmla="*/ 0 w 15"/>
                <a:gd name="T5" fmla="*/ 0 h 17"/>
                <a:gd name="T6" fmla="*/ 0 w 15"/>
                <a:gd name="T7" fmla="*/ 0 h 17"/>
                <a:gd name="T8" fmla="*/ 0 w 15"/>
                <a:gd name="T9" fmla="*/ 0 h 17"/>
                <a:gd name="T10" fmla="*/ 0 w 15"/>
                <a:gd name="T11" fmla="*/ 0 h 17"/>
                <a:gd name="T12" fmla="*/ 0 w 15"/>
                <a:gd name="T13" fmla="*/ 0 h 17"/>
                <a:gd name="T14" fmla="*/ 0 w 15"/>
                <a:gd name="T15" fmla="*/ 0 h 17"/>
                <a:gd name="T16" fmla="*/ 0 w 15"/>
                <a:gd name="T17" fmla="*/ 0 h 17"/>
                <a:gd name="T18" fmla="*/ 0 w 15"/>
                <a:gd name="T19" fmla="*/ 0 h 17"/>
                <a:gd name="T20" fmla="*/ 0 w 15"/>
                <a:gd name="T21" fmla="*/ 0 h 17"/>
                <a:gd name="T22" fmla="*/ 0 w 15"/>
                <a:gd name="T23" fmla="*/ 0 h 17"/>
                <a:gd name="T24" fmla="*/ 0 w 15"/>
                <a:gd name="T25" fmla="*/ 0 h 17"/>
                <a:gd name="T26" fmla="*/ 0 w 15"/>
                <a:gd name="T27" fmla="*/ 0 h 17"/>
                <a:gd name="T28" fmla="*/ 0 w 15"/>
                <a:gd name="T29" fmla="*/ 0 h 17"/>
                <a:gd name="T30" fmla="*/ 0 w 15"/>
                <a:gd name="T31" fmla="*/ 0 h 17"/>
                <a:gd name="T32" fmla="*/ 0 w 15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9" y="17"/>
                  </a:moveTo>
                  <a:lnTo>
                    <a:pt x="13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3" name="Freeform 7208"/>
            <p:cNvSpPr>
              <a:spLocks/>
            </p:cNvSpPr>
            <p:nvPr/>
          </p:nvSpPr>
          <p:spPr bwMode="auto">
            <a:xfrm>
              <a:off x="1159" y="937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4" name="Freeform 7209"/>
            <p:cNvSpPr>
              <a:spLocks/>
            </p:cNvSpPr>
            <p:nvPr/>
          </p:nvSpPr>
          <p:spPr bwMode="auto">
            <a:xfrm>
              <a:off x="1160" y="938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5" name="Freeform 7210"/>
            <p:cNvSpPr>
              <a:spLocks/>
            </p:cNvSpPr>
            <p:nvPr/>
          </p:nvSpPr>
          <p:spPr bwMode="auto">
            <a:xfrm>
              <a:off x="1165" y="939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0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2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6" name="Freeform 7211"/>
            <p:cNvSpPr>
              <a:spLocks/>
            </p:cNvSpPr>
            <p:nvPr/>
          </p:nvSpPr>
          <p:spPr bwMode="auto">
            <a:xfrm>
              <a:off x="1165" y="940"/>
              <a:ext cx="6" cy="8"/>
            </a:xfrm>
            <a:custGeom>
              <a:avLst/>
              <a:gdLst>
                <a:gd name="T0" fmla="*/ 1 w 12"/>
                <a:gd name="T1" fmla="*/ 0 h 17"/>
                <a:gd name="T2" fmla="*/ 1 w 12"/>
                <a:gd name="T3" fmla="*/ 0 h 17"/>
                <a:gd name="T4" fmla="*/ 0 w 12"/>
                <a:gd name="T5" fmla="*/ 0 h 17"/>
                <a:gd name="T6" fmla="*/ 1 w 12"/>
                <a:gd name="T7" fmla="*/ 0 h 17"/>
                <a:gd name="T8" fmla="*/ 1 w 12"/>
                <a:gd name="T9" fmla="*/ 0 h 17"/>
                <a:gd name="T10" fmla="*/ 1 w 12"/>
                <a:gd name="T11" fmla="*/ 0 h 17"/>
                <a:gd name="T12" fmla="*/ 1 w 12"/>
                <a:gd name="T13" fmla="*/ 0 h 17"/>
                <a:gd name="T14" fmla="*/ 1 w 12"/>
                <a:gd name="T15" fmla="*/ 0 h 17"/>
                <a:gd name="T16" fmla="*/ 1 w 12"/>
                <a:gd name="T17" fmla="*/ 0 h 17"/>
                <a:gd name="T18" fmla="*/ 1 w 12"/>
                <a:gd name="T19" fmla="*/ 0 h 17"/>
                <a:gd name="T20" fmla="*/ 1 w 12"/>
                <a:gd name="T21" fmla="*/ 0 h 17"/>
                <a:gd name="T22" fmla="*/ 1 w 12"/>
                <a:gd name="T23" fmla="*/ 0 h 17"/>
                <a:gd name="T24" fmla="*/ 1 w 12"/>
                <a:gd name="T25" fmla="*/ 0 h 17"/>
                <a:gd name="T26" fmla="*/ 1 w 12"/>
                <a:gd name="T27" fmla="*/ 0 h 17"/>
                <a:gd name="T28" fmla="*/ 1 w 12"/>
                <a:gd name="T29" fmla="*/ 0 h 17"/>
                <a:gd name="T30" fmla="*/ 1 w 12"/>
                <a:gd name="T31" fmla="*/ 0 h 17"/>
                <a:gd name="T32" fmla="*/ 1 w 1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2" y="11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7" name="Freeform 7212"/>
            <p:cNvSpPr>
              <a:spLocks/>
            </p:cNvSpPr>
            <p:nvPr/>
          </p:nvSpPr>
          <p:spPr bwMode="auto">
            <a:xfrm>
              <a:off x="1167" y="942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8" name="Freeform 7213"/>
            <p:cNvSpPr>
              <a:spLocks/>
            </p:cNvSpPr>
            <p:nvPr/>
          </p:nvSpPr>
          <p:spPr bwMode="auto">
            <a:xfrm>
              <a:off x="1192" y="955"/>
              <a:ext cx="7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1 w 14"/>
                <a:gd name="T5" fmla="*/ 1 h 18"/>
                <a:gd name="T6" fmla="*/ 1 w 14"/>
                <a:gd name="T7" fmla="*/ 1 h 18"/>
                <a:gd name="T8" fmla="*/ 1 w 14"/>
                <a:gd name="T9" fmla="*/ 1 h 18"/>
                <a:gd name="T10" fmla="*/ 1 w 14"/>
                <a:gd name="T11" fmla="*/ 1 h 18"/>
                <a:gd name="T12" fmla="*/ 1 w 14"/>
                <a:gd name="T13" fmla="*/ 0 h 18"/>
                <a:gd name="T14" fmla="*/ 1 w 14"/>
                <a:gd name="T15" fmla="*/ 0 h 18"/>
                <a:gd name="T16" fmla="*/ 1 w 14"/>
                <a:gd name="T17" fmla="*/ 0 h 18"/>
                <a:gd name="T18" fmla="*/ 1 w 14"/>
                <a:gd name="T19" fmla="*/ 1 h 18"/>
                <a:gd name="T20" fmla="*/ 0 w 14"/>
                <a:gd name="T21" fmla="*/ 1 h 18"/>
                <a:gd name="T22" fmla="*/ 0 w 14"/>
                <a:gd name="T23" fmla="*/ 1 h 18"/>
                <a:gd name="T24" fmla="*/ 0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9" y="16"/>
                  </a:moveTo>
                  <a:lnTo>
                    <a:pt x="12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2" y="6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09" name="Freeform 7214"/>
            <p:cNvSpPr>
              <a:spLocks/>
            </p:cNvSpPr>
            <p:nvPr/>
          </p:nvSpPr>
          <p:spPr bwMode="auto">
            <a:xfrm>
              <a:off x="1192" y="955"/>
              <a:ext cx="5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w 11"/>
                <a:gd name="T31" fmla="*/ 1 h 16"/>
                <a:gd name="T32" fmla="*/ 0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0" name="Freeform 7215"/>
            <p:cNvSpPr>
              <a:spLocks/>
            </p:cNvSpPr>
            <p:nvPr/>
          </p:nvSpPr>
          <p:spPr bwMode="auto">
            <a:xfrm>
              <a:off x="1193" y="957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1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1" y="5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1" name="Freeform 7216"/>
            <p:cNvSpPr>
              <a:spLocks/>
            </p:cNvSpPr>
            <p:nvPr/>
          </p:nvSpPr>
          <p:spPr bwMode="auto">
            <a:xfrm>
              <a:off x="1167" y="908"/>
              <a:ext cx="17" cy="30"/>
            </a:xfrm>
            <a:custGeom>
              <a:avLst/>
              <a:gdLst>
                <a:gd name="T0" fmla="*/ 0 w 35"/>
                <a:gd name="T1" fmla="*/ 0 h 61"/>
                <a:gd name="T2" fmla="*/ 0 w 35"/>
                <a:gd name="T3" fmla="*/ 0 h 61"/>
                <a:gd name="T4" fmla="*/ 0 w 35"/>
                <a:gd name="T5" fmla="*/ 0 h 61"/>
                <a:gd name="T6" fmla="*/ 0 w 35"/>
                <a:gd name="T7" fmla="*/ 0 h 61"/>
                <a:gd name="T8" fmla="*/ 0 w 35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0" y="19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6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2" name="Freeform 7217"/>
            <p:cNvSpPr>
              <a:spLocks/>
            </p:cNvSpPr>
            <p:nvPr/>
          </p:nvSpPr>
          <p:spPr bwMode="auto">
            <a:xfrm>
              <a:off x="1108" y="902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0 h 18"/>
                <a:gd name="T16" fmla="*/ 0 w 15"/>
                <a:gd name="T17" fmla="*/ 0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9" y="18"/>
                  </a:moveTo>
                  <a:lnTo>
                    <a:pt x="13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3" name="Freeform 7218"/>
            <p:cNvSpPr>
              <a:spLocks/>
            </p:cNvSpPr>
            <p:nvPr/>
          </p:nvSpPr>
          <p:spPr bwMode="auto">
            <a:xfrm>
              <a:off x="1108" y="903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1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2" y="1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4" name="Freeform 7219"/>
            <p:cNvSpPr>
              <a:spLocks/>
            </p:cNvSpPr>
            <p:nvPr/>
          </p:nvSpPr>
          <p:spPr bwMode="auto">
            <a:xfrm>
              <a:off x="1109" y="906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5" name="Freeform 7220"/>
            <p:cNvSpPr>
              <a:spLocks/>
            </p:cNvSpPr>
            <p:nvPr/>
          </p:nvSpPr>
          <p:spPr bwMode="auto">
            <a:xfrm>
              <a:off x="1115" y="907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1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0 h 16"/>
                <a:gd name="T14" fmla="*/ 1 w 16"/>
                <a:gd name="T15" fmla="*/ 0 h 16"/>
                <a:gd name="T16" fmla="*/ 1 w 16"/>
                <a:gd name="T17" fmla="*/ 0 h 16"/>
                <a:gd name="T18" fmla="*/ 1 w 16"/>
                <a:gd name="T19" fmla="*/ 1 h 16"/>
                <a:gd name="T20" fmla="*/ 1 w 16"/>
                <a:gd name="T21" fmla="*/ 1 h 16"/>
                <a:gd name="T22" fmla="*/ 0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11" y="16"/>
                  </a:moveTo>
                  <a:lnTo>
                    <a:pt x="14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1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6" name="Freeform 7221"/>
            <p:cNvSpPr>
              <a:spLocks/>
            </p:cNvSpPr>
            <p:nvPr/>
          </p:nvSpPr>
          <p:spPr bwMode="auto">
            <a:xfrm>
              <a:off x="1115" y="908"/>
              <a:ext cx="6" cy="7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w 13"/>
                <a:gd name="T31" fmla="*/ 1 h 14"/>
                <a:gd name="T32" fmla="*/ 0 w 1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2" y="9"/>
                  </a:moveTo>
                  <a:lnTo>
                    <a:pt x="2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7" name="Freeform 7222"/>
            <p:cNvSpPr>
              <a:spLocks/>
            </p:cNvSpPr>
            <p:nvPr/>
          </p:nvSpPr>
          <p:spPr bwMode="auto">
            <a:xfrm>
              <a:off x="1116" y="910"/>
              <a:ext cx="3" cy="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0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8" name="Freeform 7223"/>
            <p:cNvSpPr>
              <a:spLocks/>
            </p:cNvSpPr>
            <p:nvPr/>
          </p:nvSpPr>
          <p:spPr bwMode="auto">
            <a:xfrm>
              <a:off x="1105" y="90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11" y="18"/>
                  </a:moveTo>
                  <a:lnTo>
                    <a:pt x="15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1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19" name="Freeform 7224"/>
            <p:cNvSpPr>
              <a:spLocks/>
            </p:cNvSpPr>
            <p:nvPr/>
          </p:nvSpPr>
          <p:spPr bwMode="auto">
            <a:xfrm>
              <a:off x="1105" y="905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0" name="Freeform 7225"/>
            <p:cNvSpPr>
              <a:spLocks/>
            </p:cNvSpPr>
            <p:nvPr/>
          </p:nvSpPr>
          <p:spPr bwMode="auto">
            <a:xfrm>
              <a:off x="1106" y="908"/>
              <a:ext cx="3" cy="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0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1" name="Freeform 7226"/>
            <p:cNvSpPr>
              <a:spLocks/>
            </p:cNvSpPr>
            <p:nvPr/>
          </p:nvSpPr>
          <p:spPr bwMode="auto">
            <a:xfrm>
              <a:off x="1112" y="909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1 w 14"/>
                <a:gd name="T5" fmla="*/ 0 h 17"/>
                <a:gd name="T6" fmla="*/ 1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0 w 14"/>
                <a:gd name="T21" fmla="*/ 0 h 17"/>
                <a:gd name="T22" fmla="*/ 0 w 14"/>
                <a:gd name="T23" fmla="*/ 0 h 17"/>
                <a:gd name="T24" fmla="*/ 0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9" y="17"/>
                  </a:moveTo>
                  <a:lnTo>
                    <a:pt x="12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2" name="Freeform 7227"/>
            <p:cNvSpPr>
              <a:spLocks/>
            </p:cNvSpPr>
            <p:nvPr/>
          </p:nvSpPr>
          <p:spPr bwMode="auto">
            <a:xfrm>
              <a:off x="1112" y="910"/>
              <a:ext cx="5" cy="7"/>
            </a:xfrm>
            <a:custGeom>
              <a:avLst/>
              <a:gdLst>
                <a:gd name="T0" fmla="*/ 1 w 10"/>
                <a:gd name="T1" fmla="*/ 0 h 15"/>
                <a:gd name="T2" fmla="*/ 0 w 10"/>
                <a:gd name="T3" fmla="*/ 0 h 15"/>
                <a:gd name="T4" fmla="*/ 0 w 10"/>
                <a:gd name="T5" fmla="*/ 0 h 15"/>
                <a:gd name="T6" fmla="*/ 0 w 10"/>
                <a:gd name="T7" fmla="*/ 0 h 15"/>
                <a:gd name="T8" fmla="*/ 1 w 10"/>
                <a:gd name="T9" fmla="*/ 0 h 15"/>
                <a:gd name="T10" fmla="*/ 1 w 10"/>
                <a:gd name="T11" fmla="*/ 0 h 15"/>
                <a:gd name="T12" fmla="*/ 1 w 10"/>
                <a:gd name="T13" fmla="*/ 0 h 15"/>
                <a:gd name="T14" fmla="*/ 1 w 10"/>
                <a:gd name="T15" fmla="*/ 0 h 15"/>
                <a:gd name="T16" fmla="*/ 1 w 10"/>
                <a:gd name="T17" fmla="*/ 0 h 15"/>
                <a:gd name="T18" fmla="*/ 1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1 w 10"/>
                <a:gd name="T27" fmla="*/ 0 h 15"/>
                <a:gd name="T28" fmla="*/ 1 w 10"/>
                <a:gd name="T29" fmla="*/ 0 h 15"/>
                <a:gd name="T30" fmla="*/ 1 w 10"/>
                <a:gd name="T31" fmla="*/ 0 h 15"/>
                <a:gd name="T32" fmla="*/ 1 w 1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5"/>
                <a:gd name="T53" fmla="*/ 10 w 1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5">
                  <a:moveTo>
                    <a:pt x="1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3" name="Freeform 7228"/>
            <p:cNvSpPr>
              <a:spLocks/>
            </p:cNvSpPr>
            <p:nvPr/>
          </p:nvSpPr>
          <p:spPr bwMode="auto">
            <a:xfrm>
              <a:off x="1113" y="911"/>
              <a:ext cx="3" cy="4"/>
            </a:xfrm>
            <a:custGeom>
              <a:avLst/>
              <a:gdLst>
                <a:gd name="T0" fmla="*/ 0 w 8"/>
                <a:gd name="T1" fmla="*/ 1 h 7"/>
                <a:gd name="T2" fmla="*/ 0 w 8"/>
                <a:gd name="T3" fmla="*/ 1 h 7"/>
                <a:gd name="T4" fmla="*/ 0 w 8"/>
                <a:gd name="T5" fmla="*/ 0 h 7"/>
                <a:gd name="T6" fmla="*/ 0 w 8"/>
                <a:gd name="T7" fmla="*/ 0 h 7"/>
                <a:gd name="T8" fmla="*/ 0 w 8"/>
                <a:gd name="T9" fmla="*/ 1 h 7"/>
                <a:gd name="T10" fmla="*/ 0 w 8"/>
                <a:gd name="T11" fmla="*/ 1 h 7"/>
                <a:gd name="T12" fmla="*/ 0 w 8"/>
                <a:gd name="T13" fmla="*/ 1 h 7"/>
                <a:gd name="T14" fmla="*/ 0 w 8"/>
                <a:gd name="T15" fmla="*/ 1 h 7"/>
                <a:gd name="T16" fmla="*/ 0 w 8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4" name="Freeform 7229"/>
            <p:cNvSpPr>
              <a:spLocks/>
            </p:cNvSpPr>
            <p:nvPr/>
          </p:nvSpPr>
          <p:spPr bwMode="auto">
            <a:xfrm>
              <a:off x="1097" y="868"/>
              <a:ext cx="87" cy="50"/>
            </a:xfrm>
            <a:custGeom>
              <a:avLst/>
              <a:gdLst>
                <a:gd name="T0" fmla="*/ 0 w 173"/>
                <a:gd name="T1" fmla="*/ 1 h 99"/>
                <a:gd name="T2" fmla="*/ 1 w 173"/>
                <a:gd name="T3" fmla="*/ 0 h 99"/>
                <a:gd name="T4" fmla="*/ 2 w 173"/>
                <a:gd name="T5" fmla="*/ 1 h 99"/>
                <a:gd name="T6" fmla="*/ 2 w 173"/>
                <a:gd name="T7" fmla="*/ 1 h 99"/>
                <a:gd name="T8" fmla="*/ 0 w 173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9"/>
                <a:gd name="T17" fmla="*/ 173 w 17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9">
                  <a:moveTo>
                    <a:pt x="0" y="20"/>
                  </a:moveTo>
                  <a:lnTo>
                    <a:pt x="36" y="0"/>
                  </a:lnTo>
                  <a:lnTo>
                    <a:pt x="173" y="80"/>
                  </a:lnTo>
                  <a:lnTo>
                    <a:pt x="138" y="9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5" name="Freeform 7230"/>
            <p:cNvSpPr>
              <a:spLocks/>
            </p:cNvSpPr>
            <p:nvPr/>
          </p:nvSpPr>
          <p:spPr bwMode="auto">
            <a:xfrm>
              <a:off x="1097" y="878"/>
              <a:ext cx="70" cy="60"/>
            </a:xfrm>
            <a:custGeom>
              <a:avLst/>
              <a:gdLst>
                <a:gd name="T0" fmla="*/ 0 w 138"/>
                <a:gd name="T1" fmla="*/ 0 h 121"/>
                <a:gd name="T2" fmla="*/ 2 w 138"/>
                <a:gd name="T3" fmla="*/ 0 h 121"/>
                <a:gd name="T4" fmla="*/ 2 w 138"/>
                <a:gd name="T5" fmla="*/ 0 h 121"/>
                <a:gd name="T6" fmla="*/ 0 w 138"/>
                <a:gd name="T7" fmla="*/ 0 h 121"/>
                <a:gd name="T8" fmla="*/ 0 w 138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1"/>
                <a:gd name="T17" fmla="*/ 138 w 138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1">
                  <a:moveTo>
                    <a:pt x="0" y="0"/>
                  </a:moveTo>
                  <a:lnTo>
                    <a:pt x="138" y="79"/>
                  </a:lnTo>
                  <a:lnTo>
                    <a:pt x="138" y="121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6" name="Freeform 7231"/>
            <p:cNvSpPr>
              <a:spLocks/>
            </p:cNvSpPr>
            <p:nvPr/>
          </p:nvSpPr>
          <p:spPr bwMode="auto">
            <a:xfrm>
              <a:off x="1203" y="942"/>
              <a:ext cx="10" cy="7"/>
            </a:xfrm>
            <a:custGeom>
              <a:avLst/>
              <a:gdLst>
                <a:gd name="T0" fmla="*/ 1 w 20"/>
                <a:gd name="T1" fmla="*/ 0 h 14"/>
                <a:gd name="T2" fmla="*/ 1 w 20"/>
                <a:gd name="T3" fmla="*/ 1 h 14"/>
                <a:gd name="T4" fmla="*/ 1 w 20"/>
                <a:gd name="T5" fmla="*/ 1 h 14"/>
                <a:gd name="T6" fmla="*/ 0 w 20"/>
                <a:gd name="T7" fmla="*/ 1 h 14"/>
                <a:gd name="T8" fmla="*/ 1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4" y="0"/>
                  </a:moveTo>
                  <a:lnTo>
                    <a:pt x="20" y="9"/>
                  </a:lnTo>
                  <a:lnTo>
                    <a:pt x="15" y="1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7" name="Freeform 7232"/>
            <p:cNvSpPr>
              <a:spLocks/>
            </p:cNvSpPr>
            <p:nvPr/>
          </p:nvSpPr>
          <p:spPr bwMode="auto">
            <a:xfrm>
              <a:off x="1202" y="954"/>
              <a:ext cx="14" cy="9"/>
            </a:xfrm>
            <a:custGeom>
              <a:avLst/>
              <a:gdLst>
                <a:gd name="T0" fmla="*/ 1 w 28"/>
                <a:gd name="T1" fmla="*/ 1 h 18"/>
                <a:gd name="T2" fmla="*/ 1 w 28"/>
                <a:gd name="T3" fmla="*/ 1 h 18"/>
                <a:gd name="T4" fmla="*/ 0 w 28"/>
                <a:gd name="T5" fmla="*/ 1 h 18"/>
                <a:gd name="T6" fmla="*/ 0 w 28"/>
                <a:gd name="T7" fmla="*/ 1 h 18"/>
                <a:gd name="T8" fmla="*/ 1 w 28"/>
                <a:gd name="T9" fmla="*/ 1 h 18"/>
                <a:gd name="T10" fmla="*/ 1 w 28"/>
                <a:gd name="T11" fmla="*/ 0 h 18"/>
                <a:gd name="T12" fmla="*/ 1 w 28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8"/>
                <a:gd name="T23" fmla="*/ 28 w 2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8">
                  <a:moveTo>
                    <a:pt x="27" y="2"/>
                  </a:moveTo>
                  <a:lnTo>
                    <a:pt x="16" y="1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6" y="9"/>
                  </a:lnTo>
                  <a:lnTo>
                    <a:pt x="28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8" name="Freeform 7233"/>
            <p:cNvSpPr>
              <a:spLocks/>
            </p:cNvSpPr>
            <p:nvPr/>
          </p:nvSpPr>
          <p:spPr bwMode="auto">
            <a:xfrm>
              <a:off x="1177" y="947"/>
              <a:ext cx="11" cy="8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 h 16"/>
                <a:gd name="T4" fmla="*/ 0 w 24"/>
                <a:gd name="T5" fmla="*/ 1 h 16"/>
                <a:gd name="T6" fmla="*/ 0 w 24"/>
                <a:gd name="T7" fmla="*/ 1 h 16"/>
                <a:gd name="T8" fmla="*/ 0 w 2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6" y="0"/>
                  </a:moveTo>
                  <a:lnTo>
                    <a:pt x="24" y="11"/>
                  </a:lnTo>
                  <a:lnTo>
                    <a:pt x="18" y="16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29" name="Freeform 7234"/>
            <p:cNvSpPr>
              <a:spLocks/>
            </p:cNvSpPr>
            <p:nvPr/>
          </p:nvSpPr>
          <p:spPr bwMode="auto">
            <a:xfrm>
              <a:off x="1177" y="950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0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18" y="15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0" name="Freeform 7235"/>
            <p:cNvSpPr>
              <a:spLocks/>
            </p:cNvSpPr>
            <p:nvPr/>
          </p:nvSpPr>
          <p:spPr bwMode="auto">
            <a:xfrm>
              <a:off x="1186" y="953"/>
              <a:ext cx="3" cy="4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1" name="Freeform 7236"/>
            <p:cNvSpPr>
              <a:spLocks/>
            </p:cNvSpPr>
            <p:nvPr/>
          </p:nvSpPr>
          <p:spPr bwMode="auto">
            <a:xfrm>
              <a:off x="1172" y="919"/>
              <a:ext cx="25" cy="14"/>
            </a:xfrm>
            <a:custGeom>
              <a:avLst/>
              <a:gdLst>
                <a:gd name="T0" fmla="*/ 0 w 51"/>
                <a:gd name="T1" fmla="*/ 0 h 29"/>
                <a:gd name="T2" fmla="*/ 0 w 51"/>
                <a:gd name="T3" fmla="*/ 0 h 29"/>
                <a:gd name="T4" fmla="*/ 0 w 51"/>
                <a:gd name="T5" fmla="*/ 0 h 29"/>
                <a:gd name="T6" fmla="*/ 0 w 51"/>
                <a:gd name="T7" fmla="*/ 0 h 29"/>
                <a:gd name="T8" fmla="*/ 0 w 5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9"/>
                <a:gd name="T17" fmla="*/ 51 w 5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9">
                  <a:moveTo>
                    <a:pt x="33" y="0"/>
                  </a:moveTo>
                  <a:lnTo>
                    <a:pt x="51" y="11"/>
                  </a:lnTo>
                  <a:lnTo>
                    <a:pt x="18" y="29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2" name="Freeform 7237"/>
            <p:cNvSpPr>
              <a:spLocks/>
            </p:cNvSpPr>
            <p:nvPr/>
          </p:nvSpPr>
          <p:spPr bwMode="auto">
            <a:xfrm>
              <a:off x="1172" y="928"/>
              <a:ext cx="9" cy="23"/>
            </a:xfrm>
            <a:custGeom>
              <a:avLst/>
              <a:gdLst>
                <a:gd name="T0" fmla="*/ 0 w 18"/>
                <a:gd name="T1" fmla="*/ 0 h 47"/>
                <a:gd name="T2" fmla="*/ 1 w 18"/>
                <a:gd name="T3" fmla="*/ 0 h 47"/>
                <a:gd name="T4" fmla="*/ 1 w 18"/>
                <a:gd name="T5" fmla="*/ 0 h 47"/>
                <a:gd name="T6" fmla="*/ 0 w 18"/>
                <a:gd name="T7" fmla="*/ 0 h 47"/>
                <a:gd name="T8" fmla="*/ 0 w 1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7"/>
                <a:gd name="T17" fmla="*/ 18 w 1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7">
                  <a:moveTo>
                    <a:pt x="0" y="38"/>
                  </a:moveTo>
                  <a:lnTo>
                    <a:pt x="18" y="47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3" name="Freeform 7238"/>
            <p:cNvSpPr>
              <a:spLocks/>
            </p:cNvSpPr>
            <p:nvPr/>
          </p:nvSpPr>
          <p:spPr bwMode="auto">
            <a:xfrm>
              <a:off x="1181" y="924"/>
              <a:ext cx="16" cy="27"/>
            </a:xfrm>
            <a:custGeom>
              <a:avLst/>
              <a:gdLst>
                <a:gd name="T0" fmla="*/ 0 w 33"/>
                <a:gd name="T1" fmla="*/ 1 h 54"/>
                <a:gd name="T2" fmla="*/ 0 w 33"/>
                <a:gd name="T3" fmla="*/ 1 h 54"/>
                <a:gd name="T4" fmla="*/ 0 w 33"/>
                <a:gd name="T5" fmla="*/ 1 h 54"/>
                <a:gd name="T6" fmla="*/ 0 w 33"/>
                <a:gd name="T7" fmla="*/ 0 h 54"/>
                <a:gd name="T8" fmla="*/ 0 w 33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38"/>
                  </a:moveTo>
                  <a:lnTo>
                    <a:pt x="0" y="54"/>
                  </a:lnTo>
                  <a:lnTo>
                    <a:pt x="0" y="18"/>
                  </a:lnTo>
                  <a:lnTo>
                    <a:pt x="33" y="0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4" name="Freeform 7239"/>
            <p:cNvSpPr>
              <a:spLocks/>
            </p:cNvSpPr>
            <p:nvPr/>
          </p:nvSpPr>
          <p:spPr bwMode="auto">
            <a:xfrm>
              <a:off x="1182" y="928"/>
              <a:ext cx="19" cy="12"/>
            </a:xfrm>
            <a:custGeom>
              <a:avLst/>
              <a:gdLst>
                <a:gd name="T0" fmla="*/ 1 w 38"/>
                <a:gd name="T1" fmla="*/ 0 h 23"/>
                <a:gd name="T2" fmla="*/ 1 w 38"/>
                <a:gd name="T3" fmla="*/ 1 h 23"/>
                <a:gd name="T4" fmla="*/ 1 w 38"/>
                <a:gd name="T5" fmla="*/ 1 h 23"/>
                <a:gd name="T6" fmla="*/ 1 w 38"/>
                <a:gd name="T7" fmla="*/ 1 h 23"/>
                <a:gd name="T8" fmla="*/ 0 w 38"/>
                <a:gd name="T9" fmla="*/ 1 h 23"/>
                <a:gd name="T10" fmla="*/ 1 w 3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3"/>
                <a:gd name="T20" fmla="*/ 38 w 3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3">
                  <a:moveTo>
                    <a:pt x="27" y="0"/>
                  </a:moveTo>
                  <a:lnTo>
                    <a:pt x="38" y="7"/>
                  </a:lnTo>
                  <a:lnTo>
                    <a:pt x="31" y="18"/>
                  </a:lnTo>
                  <a:lnTo>
                    <a:pt x="13" y="23"/>
                  </a:lnTo>
                  <a:lnTo>
                    <a:pt x="0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5" name="Freeform 7240"/>
            <p:cNvSpPr>
              <a:spLocks/>
            </p:cNvSpPr>
            <p:nvPr/>
          </p:nvSpPr>
          <p:spPr bwMode="auto">
            <a:xfrm>
              <a:off x="1182" y="937"/>
              <a:ext cx="9" cy="19"/>
            </a:xfrm>
            <a:custGeom>
              <a:avLst/>
              <a:gdLst>
                <a:gd name="T0" fmla="*/ 0 w 18"/>
                <a:gd name="T1" fmla="*/ 0 h 40"/>
                <a:gd name="T2" fmla="*/ 1 w 18"/>
                <a:gd name="T3" fmla="*/ 0 h 40"/>
                <a:gd name="T4" fmla="*/ 1 w 18"/>
                <a:gd name="T5" fmla="*/ 0 h 40"/>
                <a:gd name="T6" fmla="*/ 1 w 18"/>
                <a:gd name="T7" fmla="*/ 0 h 40"/>
                <a:gd name="T8" fmla="*/ 0 w 18"/>
                <a:gd name="T9" fmla="*/ 0 h 40"/>
                <a:gd name="T10" fmla="*/ 0 w 18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"/>
                <a:gd name="T20" fmla="*/ 18 w 1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">
                  <a:moveTo>
                    <a:pt x="0" y="29"/>
                  </a:moveTo>
                  <a:lnTo>
                    <a:pt x="18" y="40"/>
                  </a:lnTo>
                  <a:lnTo>
                    <a:pt x="18" y="18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6" name="Freeform 7241"/>
            <p:cNvSpPr>
              <a:spLocks/>
            </p:cNvSpPr>
            <p:nvPr/>
          </p:nvSpPr>
          <p:spPr bwMode="auto">
            <a:xfrm>
              <a:off x="1191" y="946"/>
              <a:ext cx="13" cy="14"/>
            </a:xfrm>
            <a:custGeom>
              <a:avLst/>
              <a:gdLst>
                <a:gd name="T0" fmla="*/ 0 w 25"/>
                <a:gd name="T1" fmla="*/ 0 h 29"/>
                <a:gd name="T2" fmla="*/ 1 w 25"/>
                <a:gd name="T3" fmla="*/ 0 h 29"/>
                <a:gd name="T4" fmla="*/ 1 w 25"/>
                <a:gd name="T5" fmla="*/ 0 h 29"/>
                <a:gd name="T6" fmla="*/ 1 w 25"/>
                <a:gd name="T7" fmla="*/ 0 h 29"/>
                <a:gd name="T8" fmla="*/ 1 w 25"/>
                <a:gd name="T9" fmla="*/ 0 h 29"/>
                <a:gd name="T10" fmla="*/ 1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9"/>
                <a:gd name="T26" fmla="*/ 25 w 25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9">
                  <a:moveTo>
                    <a:pt x="0" y="22"/>
                  </a:moveTo>
                  <a:lnTo>
                    <a:pt x="2" y="15"/>
                  </a:lnTo>
                  <a:lnTo>
                    <a:pt x="14" y="18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0" y="13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7" name="Freeform 7242"/>
            <p:cNvSpPr>
              <a:spLocks/>
            </p:cNvSpPr>
            <p:nvPr/>
          </p:nvSpPr>
          <p:spPr bwMode="auto">
            <a:xfrm>
              <a:off x="1201" y="947"/>
              <a:ext cx="11" cy="13"/>
            </a:xfrm>
            <a:custGeom>
              <a:avLst/>
              <a:gdLst>
                <a:gd name="T0" fmla="*/ 1 w 21"/>
                <a:gd name="T1" fmla="*/ 1 h 25"/>
                <a:gd name="T2" fmla="*/ 1 w 21"/>
                <a:gd name="T3" fmla="*/ 1 h 25"/>
                <a:gd name="T4" fmla="*/ 0 w 21"/>
                <a:gd name="T5" fmla="*/ 1 h 25"/>
                <a:gd name="T6" fmla="*/ 1 w 21"/>
                <a:gd name="T7" fmla="*/ 1 h 25"/>
                <a:gd name="T8" fmla="*/ 1 w 21"/>
                <a:gd name="T9" fmla="*/ 0 h 25"/>
                <a:gd name="T10" fmla="*/ 1 w 21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5"/>
                <a:gd name="T20" fmla="*/ 21 w 2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5">
                  <a:moveTo>
                    <a:pt x="21" y="18"/>
                  </a:moveTo>
                  <a:lnTo>
                    <a:pt x="5" y="25"/>
                  </a:lnTo>
                  <a:lnTo>
                    <a:pt x="0" y="9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8" name="Freeform 7243"/>
            <p:cNvSpPr>
              <a:spLocks/>
            </p:cNvSpPr>
            <p:nvPr/>
          </p:nvSpPr>
          <p:spPr bwMode="auto">
            <a:xfrm>
              <a:off x="1190" y="950"/>
              <a:ext cx="11" cy="5"/>
            </a:xfrm>
            <a:custGeom>
              <a:avLst/>
              <a:gdLst>
                <a:gd name="T0" fmla="*/ 1 w 22"/>
                <a:gd name="T1" fmla="*/ 0 h 11"/>
                <a:gd name="T2" fmla="*/ 1 w 22"/>
                <a:gd name="T3" fmla="*/ 0 h 11"/>
                <a:gd name="T4" fmla="*/ 1 w 22"/>
                <a:gd name="T5" fmla="*/ 0 h 11"/>
                <a:gd name="T6" fmla="*/ 0 w 22"/>
                <a:gd name="T7" fmla="*/ 0 h 11"/>
                <a:gd name="T8" fmla="*/ 1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6" y="0"/>
                  </a:moveTo>
                  <a:lnTo>
                    <a:pt x="22" y="9"/>
                  </a:lnTo>
                  <a:lnTo>
                    <a:pt x="15" y="11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39" name="Freeform 7244"/>
            <p:cNvSpPr>
              <a:spLocks/>
            </p:cNvSpPr>
            <p:nvPr/>
          </p:nvSpPr>
          <p:spPr bwMode="auto">
            <a:xfrm>
              <a:off x="1189" y="951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4" y="11"/>
                  </a:lnTo>
                  <a:lnTo>
                    <a:pt x="6" y="5"/>
                  </a:lnTo>
                  <a:lnTo>
                    <a:pt x="15" y="9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17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0" name="Freeform 7245"/>
            <p:cNvSpPr>
              <a:spLocks/>
            </p:cNvSpPr>
            <p:nvPr/>
          </p:nvSpPr>
          <p:spPr bwMode="auto">
            <a:xfrm>
              <a:off x="1197" y="955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0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3" y="13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1" name="Freeform 7246"/>
            <p:cNvSpPr>
              <a:spLocks/>
            </p:cNvSpPr>
            <p:nvPr/>
          </p:nvSpPr>
          <p:spPr bwMode="auto">
            <a:xfrm>
              <a:off x="1184" y="938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0 w 10"/>
                <a:gd name="T7" fmla="*/ 0 h 14"/>
                <a:gd name="T8" fmla="*/ 0 w 10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0" y="9"/>
                  </a:moveTo>
                  <a:lnTo>
                    <a:pt x="10" y="14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2" name="Freeform 7247"/>
            <p:cNvSpPr>
              <a:spLocks/>
            </p:cNvSpPr>
            <p:nvPr/>
          </p:nvSpPr>
          <p:spPr bwMode="auto">
            <a:xfrm>
              <a:off x="1191" y="944"/>
              <a:ext cx="16" cy="8"/>
            </a:xfrm>
            <a:custGeom>
              <a:avLst/>
              <a:gdLst>
                <a:gd name="T0" fmla="*/ 1 w 32"/>
                <a:gd name="T1" fmla="*/ 1 h 16"/>
                <a:gd name="T2" fmla="*/ 1 w 32"/>
                <a:gd name="T3" fmla="*/ 1 h 16"/>
                <a:gd name="T4" fmla="*/ 0 w 32"/>
                <a:gd name="T5" fmla="*/ 1 h 16"/>
                <a:gd name="T6" fmla="*/ 1 w 32"/>
                <a:gd name="T7" fmla="*/ 0 h 16"/>
                <a:gd name="T8" fmla="*/ 1 w 32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6"/>
                <a:gd name="T17" fmla="*/ 32 w 3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6">
                  <a:moveTo>
                    <a:pt x="32" y="12"/>
                  </a:moveTo>
                  <a:lnTo>
                    <a:pt x="20" y="16"/>
                  </a:lnTo>
                  <a:lnTo>
                    <a:pt x="0" y="3"/>
                  </a:lnTo>
                  <a:lnTo>
                    <a:pt x="18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3" name="Freeform 7248"/>
            <p:cNvSpPr>
              <a:spLocks/>
            </p:cNvSpPr>
            <p:nvPr/>
          </p:nvSpPr>
          <p:spPr bwMode="auto">
            <a:xfrm>
              <a:off x="1200" y="938"/>
              <a:ext cx="11" cy="12"/>
            </a:xfrm>
            <a:custGeom>
              <a:avLst/>
              <a:gdLst>
                <a:gd name="T0" fmla="*/ 0 w 22"/>
                <a:gd name="T1" fmla="*/ 1 h 23"/>
                <a:gd name="T2" fmla="*/ 1 w 22"/>
                <a:gd name="T3" fmla="*/ 0 h 23"/>
                <a:gd name="T4" fmla="*/ 1 w 22"/>
                <a:gd name="T5" fmla="*/ 1 h 23"/>
                <a:gd name="T6" fmla="*/ 1 w 22"/>
                <a:gd name="T7" fmla="*/ 1 h 23"/>
                <a:gd name="T8" fmla="*/ 0 w 22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0" y="11"/>
                  </a:moveTo>
                  <a:lnTo>
                    <a:pt x="5" y="0"/>
                  </a:lnTo>
                  <a:lnTo>
                    <a:pt x="22" y="18"/>
                  </a:lnTo>
                  <a:lnTo>
                    <a:pt x="14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4" name="Freeform 7249"/>
            <p:cNvSpPr>
              <a:spLocks/>
            </p:cNvSpPr>
            <p:nvPr/>
          </p:nvSpPr>
          <p:spPr bwMode="auto">
            <a:xfrm>
              <a:off x="1197" y="932"/>
              <a:ext cx="6" cy="12"/>
            </a:xfrm>
            <a:custGeom>
              <a:avLst/>
              <a:gdLst>
                <a:gd name="T0" fmla="*/ 0 w 10"/>
                <a:gd name="T1" fmla="*/ 1 h 24"/>
                <a:gd name="T2" fmla="*/ 1 w 10"/>
                <a:gd name="T3" fmla="*/ 0 h 24"/>
                <a:gd name="T4" fmla="*/ 1 w 10"/>
                <a:gd name="T5" fmla="*/ 1 h 24"/>
                <a:gd name="T6" fmla="*/ 1 w 10"/>
                <a:gd name="T7" fmla="*/ 1 h 24"/>
                <a:gd name="T8" fmla="*/ 0 w 1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4"/>
                <a:gd name="T17" fmla="*/ 10 w 1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4">
                  <a:moveTo>
                    <a:pt x="0" y="11"/>
                  </a:moveTo>
                  <a:lnTo>
                    <a:pt x="7" y="0"/>
                  </a:lnTo>
                  <a:lnTo>
                    <a:pt x="10" y="13"/>
                  </a:lnTo>
                  <a:lnTo>
                    <a:pt x="5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5" name="Freeform 7250"/>
            <p:cNvSpPr>
              <a:spLocks/>
            </p:cNvSpPr>
            <p:nvPr/>
          </p:nvSpPr>
          <p:spPr bwMode="auto">
            <a:xfrm>
              <a:off x="1188" y="937"/>
              <a:ext cx="12" cy="9"/>
            </a:xfrm>
            <a:custGeom>
              <a:avLst/>
              <a:gdLst>
                <a:gd name="T0" fmla="*/ 1 w 23"/>
                <a:gd name="T1" fmla="*/ 1 h 16"/>
                <a:gd name="T2" fmla="*/ 1 w 23"/>
                <a:gd name="T3" fmla="*/ 1 h 16"/>
                <a:gd name="T4" fmla="*/ 0 w 23"/>
                <a:gd name="T5" fmla="*/ 1 h 16"/>
                <a:gd name="T6" fmla="*/ 1 w 23"/>
                <a:gd name="T7" fmla="*/ 0 h 16"/>
                <a:gd name="T8" fmla="*/ 1 w 23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23" y="13"/>
                  </a:moveTo>
                  <a:lnTo>
                    <a:pt x="5" y="16"/>
                  </a:lnTo>
                  <a:lnTo>
                    <a:pt x="0" y="5"/>
                  </a:lnTo>
                  <a:lnTo>
                    <a:pt x="18" y="0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6" name="Freeform 7251"/>
            <p:cNvSpPr>
              <a:spLocks/>
            </p:cNvSpPr>
            <p:nvPr/>
          </p:nvSpPr>
          <p:spPr bwMode="auto">
            <a:xfrm>
              <a:off x="1200" y="953"/>
              <a:ext cx="16" cy="8"/>
            </a:xfrm>
            <a:custGeom>
              <a:avLst/>
              <a:gdLst>
                <a:gd name="T0" fmla="*/ 1 w 32"/>
                <a:gd name="T1" fmla="*/ 0 h 16"/>
                <a:gd name="T2" fmla="*/ 1 w 32"/>
                <a:gd name="T3" fmla="*/ 1 h 16"/>
                <a:gd name="T4" fmla="*/ 1 w 32"/>
                <a:gd name="T5" fmla="*/ 1 h 16"/>
                <a:gd name="T6" fmla="*/ 1 w 32"/>
                <a:gd name="T7" fmla="*/ 1 h 16"/>
                <a:gd name="T8" fmla="*/ 0 w 32"/>
                <a:gd name="T9" fmla="*/ 1 h 16"/>
                <a:gd name="T10" fmla="*/ 1 w 32"/>
                <a:gd name="T11" fmla="*/ 1 h 16"/>
                <a:gd name="T12" fmla="*/ 1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29" y="0"/>
                  </a:moveTo>
                  <a:lnTo>
                    <a:pt x="32" y="1"/>
                  </a:lnTo>
                  <a:lnTo>
                    <a:pt x="20" y="10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16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7" name="Freeform 7252"/>
            <p:cNvSpPr>
              <a:spLocks/>
            </p:cNvSpPr>
            <p:nvPr/>
          </p:nvSpPr>
          <p:spPr bwMode="auto">
            <a:xfrm>
              <a:off x="1200" y="960"/>
              <a:ext cx="2" cy="3"/>
            </a:xfrm>
            <a:custGeom>
              <a:avLst/>
              <a:gdLst>
                <a:gd name="T0" fmla="*/ 0 w 4"/>
                <a:gd name="T1" fmla="*/ 1 h 5"/>
                <a:gd name="T2" fmla="*/ 1 w 4"/>
                <a:gd name="T3" fmla="*/ 1 h 5"/>
                <a:gd name="T4" fmla="*/ 1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0" y="4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8" name="Freeform 7253"/>
            <p:cNvSpPr>
              <a:spLocks/>
            </p:cNvSpPr>
            <p:nvPr/>
          </p:nvSpPr>
          <p:spPr bwMode="auto">
            <a:xfrm>
              <a:off x="1198" y="955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0 w 6"/>
                <a:gd name="T5" fmla="*/ 1 h 4"/>
                <a:gd name="T6" fmla="*/ 1 w 6"/>
                <a:gd name="T7" fmla="*/ 0 h 4"/>
                <a:gd name="T8" fmla="*/ 1 w 6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6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49" name="Freeform 7254"/>
            <p:cNvSpPr>
              <a:spLocks/>
            </p:cNvSpPr>
            <p:nvPr/>
          </p:nvSpPr>
          <p:spPr bwMode="auto">
            <a:xfrm>
              <a:off x="891" y="706"/>
              <a:ext cx="26" cy="149"/>
            </a:xfrm>
            <a:custGeom>
              <a:avLst/>
              <a:gdLst>
                <a:gd name="T0" fmla="*/ 1 w 52"/>
                <a:gd name="T1" fmla="*/ 3 h 297"/>
                <a:gd name="T2" fmla="*/ 1 w 52"/>
                <a:gd name="T3" fmla="*/ 3 h 297"/>
                <a:gd name="T4" fmla="*/ 1 w 52"/>
                <a:gd name="T5" fmla="*/ 3 h 297"/>
                <a:gd name="T6" fmla="*/ 1 w 52"/>
                <a:gd name="T7" fmla="*/ 3 h 297"/>
                <a:gd name="T8" fmla="*/ 1 w 52"/>
                <a:gd name="T9" fmla="*/ 3 h 297"/>
                <a:gd name="T10" fmla="*/ 1 w 52"/>
                <a:gd name="T11" fmla="*/ 3 h 297"/>
                <a:gd name="T12" fmla="*/ 1 w 52"/>
                <a:gd name="T13" fmla="*/ 3 h 297"/>
                <a:gd name="T14" fmla="*/ 0 w 52"/>
                <a:gd name="T15" fmla="*/ 2 h 297"/>
                <a:gd name="T16" fmla="*/ 0 w 52"/>
                <a:gd name="T17" fmla="*/ 2 h 297"/>
                <a:gd name="T18" fmla="*/ 0 w 52"/>
                <a:gd name="T19" fmla="*/ 0 h 297"/>
                <a:gd name="T20" fmla="*/ 1 w 52"/>
                <a:gd name="T21" fmla="*/ 0 h 297"/>
                <a:gd name="T22" fmla="*/ 1 w 52"/>
                <a:gd name="T23" fmla="*/ 3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297"/>
                <a:gd name="T38" fmla="*/ 52 w 52"/>
                <a:gd name="T39" fmla="*/ 297 h 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297">
                  <a:moveTo>
                    <a:pt x="52" y="297"/>
                  </a:moveTo>
                  <a:lnTo>
                    <a:pt x="37" y="294"/>
                  </a:lnTo>
                  <a:lnTo>
                    <a:pt x="27" y="288"/>
                  </a:lnTo>
                  <a:lnTo>
                    <a:pt x="18" y="281"/>
                  </a:lnTo>
                  <a:lnTo>
                    <a:pt x="10" y="276"/>
                  </a:lnTo>
                  <a:lnTo>
                    <a:pt x="5" y="269"/>
                  </a:lnTo>
                  <a:lnTo>
                    <a:pt x="1" y="261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2" y="29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0" name="Oval 7255"/>
            <p:cNvSpPr>
              <a:spLocks noChangeArrowheads="1"/>
            </p:cNvSpPr>
            <p:nvPr/>
          </p:nvSpPr>
          <p:spPr bwMode="auto">
            <a:xfrm>
              <a:off x="936" y="664"/>
              <a:ext cx="6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1" name="Freeform 7256"/>
            <p:cNvSpPr>
              <a:spLocks/>
            </p:cNvSpPr>
            <p:nvPr/>
          </p:nvSpPr>
          <p:spPr bwMode="auto">
            <a:xfrm>
              <a:off x="941" y="665"/>
              <a:ext cx="48" cy="50"/>
            </a:xfrm>
            <a:custGeom>
              <a:avLst/>
              <a:gdLst>
                <a:gd name="T0" fmla="*/ 1 w 95"/>
                <a:gd name="T1" fmla="*/ 0 h 101"/>
                <a:gd name="T2" fmla="*/ 1 w 95"/>
                <a:gd name="T3" fmla="*/ 0 h 101"/>
                <a:gd name="T4" fmla="*/ 1 w 95"/>
                <a:gd name="T5" fmla="*/ 0 h 101"/>
                <a:gd name="T6" fmla="*/ 1 w 95"/>
                <a:gd name="T7" fmla="*/ 0 h 101"/>
                <a:gd name="T8" fmla="*/ 1 w 95"/>
                <a:gd name="T9" fmla="*/ 0 h 101"/>
                <a:gd name="T10" fmla="*/ 1 w 95"/>
                <a:gd name="T11" fmla="*/ 0 h 101"/>
                <a:gd name="T12" fmla="*/ 1 w 95"/>
                <a:gd name="T13" fmla="*/ 0 h 101"/>
                <a:gd name="T14" fmla="*/ 1 w 95"/>
                <a:gd name="T15" fmla="*/ 0 h 101"/>
                <a:gd name="T16" fmla="*/ 1 w 95"/>
                <a:gd name="T17" fmla="*/ 0 h 101"/>
                <a:gd name="T18" fmla="*/ 1 w 95"/>
                <a:gd name="T19" fmla="*/ 0 h 101"/>
                <a:gd name="T20" fmla="*/ 1 w 95"/>
                <a:gd name="T21" fmla="*/ 0 h 101"/>
                <a:gd name="T22" fmla="*/ 1 w 95"/>
                <a:gd name="T23" fmla="*/ 0 h 101"/>
                <a:gd name="T24" fmla="*/ 1 w 95"/>
                <a:gd name="T25" fmla="*/ 0 h 101"/>
                <a:gd name="T26" fmla="*/ 0 w 95"/>
                <a:gd name="T27" fmla="*/ 0 h 101"/>
                <a:gd name="T28" fmla="*/ 1 w 95"/>
                <a:gd name="T29" fmla="*/ 0 h 101"/>
                <a:gd name="T30" fmla="*/ 1 w 95"/>
                <a:gd name="T31" fmla="*/ 0 h 101"/>
                <a:gd name="T32" fmla="*/ 1 w 95"/>
                <a:gd name="T33" fmla="*/ 0 h 101"/>
                <a:gd name="T34" fmla="*/ 1 w 95"/>
                <a:gd name="T35" fmla="*/ 0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101"/>
                <a:gd name="T56" fmla="*/ 95 w 95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101">
                  <a:moveTo>
                    <a:pt x="52" y="26"/>
                  </a:moveTo>
                  <a:lnTo>
                    <a:pt x="63" y="31"/>
                  </a:lnTo>
                  <a:lnTo>
                    <a:pt x="70" y="35"/>
                  </a:lnTo>
                  <a:lnTo>
                    <a:pt x="77" y="40"/>
                  </a:lnTo>
                  <a:lnTo>
                    <a:pt x="84" y="47"/>
                  </a:lnTo>
                  <a:lnTo>
                    <a:pt x="88" y="53"/>
                  </a:lnTo>
                  <a:lnTo>
                    <a:pt x="91" y="60"/>
                  </a:lnTo>
                  <a:lnTo>
                    <a:pt x="95" y="67"/>
                  </a:lnTo>
                  <a:lnTo>
                    <a:pt x="95" y="74"/>
                  </a:lnTo>
                  <a:lnTo>
                    <a:pt x="95" y="81"/>
                  </a:lnTo>
                  <a:lnTo>
                    <a:pt x="93" y="89"/>
                  </a:lnTo>
                  <a:lnTo>
                    <a:pt x="90" y="94"/>
                  </a:lnTo>
                  <a:lnTo>
                    <a:pt x="86" y="101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2" name="Freeform 7257"/>
            <p:cNvSpPr>
              <a:spLocks/>
            </p:cNvSpPr>
            <p:nvPr/>
          </p:nvSpPr>
          <p:spPr bwMode="auto">
            <a:xfrm>
              <a:off x="890" y="665"/>
              <a:ext cx="47" cy="48"/>
            </a:xfrm>
            <a:custGeom>
              <a:avLst/>
              <a:gdLst>
                <a:gd name="T0" fmla="*/ 0 w 95"/>
                <a:gd name="T1" fmla="*/ 0 h 98"/>
                <a:gd name="T2" fmla="*/ 0 w 95"/>
                <a:gd name="T3" fmla="*/ 0 h 98"/>
                <a:gd name="T4" fmla="*/ 0 w 95"/>
                <a:gd name="T5" fmla="*/ 0 h 98"/>
                <a:gd name="T6" fmla="*/ 0 w 95"/>
                <a:gd name="T7" fmla="*/ 0 h 98"/>
                <a:gd name="T8" fmla="*/ 0 w 95"/>
                <a:gd name="T9" fmla="*/ 0 h 98"/>
                <a:gd name="T10" fmla="*/ 0 w 95"/>
                <a:gd name="T11" fmla="*/ 0 h 98"/>
                <a:gd name="T12" fmla="*/ 0 w 95"/>
                <a:gd name="T13" fmla="*/ 0 h 98"/>
                <a:gd name="T14" fmla="*/ 0 w 95"/>
                <a:gd name="T15" fmla="*/ 0 h 98"/>
                <a:gd name="T16" fmla="*/ 0 w 95"/>
                <a:gd name="T17" fmla="*/ 0 h 98"/>
                <a:gd name="T18" fmla="*/ 0 w 95"/>
                <a:gd name="T19" fmla="*/ 0 h 98"/>
                <a:gd name="T20" fmla="*/ 0 w 95"/>
                <a:gd name="T21" fmla="*/ 0 h 98"/>
                <a:gd name="T22" fmla="*/ 0 w 95"/>
                <a:gd name="T23" fmla="*/ 0 h 98"/>
                <a:gd name="T24" fmla="*/ 0 w 95"/>
                <a:gd name="T25" fmla="*/ 0 h 98"/>
                <a:gd name="T26" fmla="*/ 0 w 95"/>
                <a:gd name="T27" fmla="*/ 0 h 98"/>
                <a:gd name="T28" fmla="*/ 0 w 95"/>
                <a:gd name="T29" fmla="*/ 0 h 98"/>
                <a:gd name="T30" fmla="*/ 0 w 95"/>
                <a:gd name="T31" fmla="*/ 0 h 98"/>
                <a:gd name="T32" fmla="*/ 0 w 95"/>
                <a:gd name="T33" fmla="*/ 0 h 98"/>
                <a:gd name="T34" fmla="*/ 0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7" y="98"/>
                  </a:move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4" y="62"/>
                  </a:lnTo>
                  <a:lnTo>
                    <a:pt x="7" y="54"/>
                  </a:lnTo>
                  <a:lnTo>
                    <a:pt x="11" y="47"/>
                  </a:lnTo>
                  <a:lnTo>
                    <a:pt x="16" y="42"/>
                  </a:lnTo>
                  <a:lnTo>
                    <a:pt x="23" y="36"/>
                  </a:lnTo>
                  <a:lnTo>
                    <a:pt x="31" y="33"/>
                  </a:lnTo>
                  <a:lnTo>
                    <a:pt x="40" y="27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5" y="6"/>
                  </a:lnTo>
                  <a:lnTo>
                    <a:pt x="7" y="9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3" name="Freeform 7258"/>
            <p:cNvSpPr>
              <a:spLocks/>
            </p:cNvSpPr>
            <p:nvPr/>
          </p:nvSpPr>
          <p:spPr bwMode="auto">
            <a:xfrm>
              <a:off x="893" y="667"/>
              <a:ext cx="46" cy="64"/>
            </a:xfrm>
            <a:custGeom>
              <a:avLst/>
              <a:gdLst>
                <a:gd name="T0" fmla="*/ 1 w 92"/>
                <a:gd name="T1" fmla="*/ 0 h 128"/>
                <a:gd name="T2" fmla="*/ 1 w 92"/>
                <a:gd name="T3" fmla="*/ 0 h 128"/>
                <a:gd name="T4" fmla="*/ 1 w 92"/>
                <a:gd name="T5" fmla="*/ 1 h 128"/>
                <a:gd name="T6" fmla="*/ 1 w 92"/>
                <a:gd name="T7" fmla="*/ 1 h 128"/>
                <a:gd name="T8" fmla="*/ 1 w 92"/>
                <a:gd name="T9" fmla="*/ 1 h 128"/>
                <a:gd name="T10" fmla="*/ 1 w 92"/>
                <a:gd name="T11" fmla="*/ 1 h 128"/>
                <a:gd name="T12" fmla="*/ 1 w 92"/>
                <a:gd name="T13" fmla="*/ 1 h 128"/>
                <a:gd name="T14" fmla="*/ 1 w 92"/>
                <a:gd name="T15" fmla="*/ 1 h 128"/>
                <a:gd name="T16" fmla="*/ 1 w 92"/>
                <a:gd name="T17" fmla="*/ 1 h 128"/>
                <a:gd name="T18" fmla="*/ 1 w 92"/>
                <a:gd name="T19" fmla="*/ 1 h 128"/>
                <a:gd name="T20" fmla="*/ 1 w 92"/>
                <a:gd name="T21" fmla="*/ 1 h 128"/>
                <a:gd name="T22" fmla="*/ 0 w 92"/>
                <a:gd name="T23" fmla="*/ 1 h 128"/>
                <a:gd name="T24" fmla="*/ 1 w 92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28"/>
                <a:gd name="T41" fmla="*/ 92 w 92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28">
                  <a:moveTo>
                    <a:pt x="90" y="0"/>
                  </a:moveTo>
                  <a:lnTo>
                    <a:pt x="92" y="0"/>
                  </a:lnTo>
                  <a:lnTo>
                    <a:pt x="92" y="128"/>
                  </a:lnTo>
                  <a:lnTo>
                    <a:pt x="78" y="128"/>
                  </a:lnTo>
                  <a:lnTo>
                    <a:pt x="63" y="126"/>
                  </a:lnTo>
                  <a:lnTo>
                    <a:pt x="49" y="122"/>
                  </a:lnTo>
                  <a:lnTo>
                    <a:pt x="36" y="119"/>
                  </a:lnTo>
                  <a:lnTo>
                    <a:pt x="25" y="113"/>
                  </a:lnTo>
                  <a:lnTo>
                    <a:pt x="16" y="106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4" name="Freeform 7259"/>
            <p:cNvSpPr>
              <a:spLocks/>
            </p:cNvSpPr>
            <p:nvPr/>
          </p:nvSpPr>
          <p:spPr bwMode="auto">
            <a:xfrm>
              <a:off x="939" y="667"/>
              <a:ext cx="45" cy="64"/>
            </a:xfrm>
            <a:custGeom>
              <a:avLst/>
              <a:gdLst>
                <a:gd name="T0" fmla="*/ 1 w 90"/>
                <a:gd name="T1" fmla="*/ 1 h 128"/>
                <a:gd name="T2" fmla="*/ 1 w 90"/>
                <a:gd name="T3" fmla="*/ 1 h 128"/>
                <a:gd name="T4" fmla="*/ 1 w 90"/>
                <a:gd name="T5" fmla="*/ 1 h 128"/>
                <a:gd name="T6" fmla="*/ 1 w 90"/>
                <a:gd name="T7" fmla="*/ 1 h 128"/>
                <a:gd name="T8" fmla="*/ 1 w 90"/>
                <a:gd name="T9" fmla="*/ 1 h 128"/>
                <a:gd name="T10" fmla="*/ 1 w 90"/>
                <a:gd name="T11" fmla="*/ 1 h 128"/>
                <a:gd name="T12" fmla="*/ 1 w 90"/>
                <a:gd name="T13" fmla="*/ 1 h 128"/>
                <a:gd name="T14" fmla="*/ 1 w 90"/>
                <a:gd name="T15" fmla="*/ 1 h 128"/>
                <a:gd name="T16" fmla="*/ 1 w 90"/>
                <a:gd name="T17" fmla="*/ 1 h 128"/>
                <a:gd name="T18" fmla="*/ 0 w 90"/>
                <a:gd name="T19" fmla="*/ 1 h 128"/>
                <a:gd name="T20" fmla="*/ 0 w 90"/>
                <a:gd name="T21" fmla="*/ 0 h 128"/>
                <a:gd name="T22" fmla="*/ 1 w 90"/>
                <a:gd name="T23" fmla="*/ 0 h 128"/>
                <a:gd name="T24" fmla="*/ 1 w 90"/>
                <a:gd name="T25" fmla="*/ 1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28"/>
                <a:gd name="T41" fmla="*/ 90 w 90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28">
                  <a:moveTo>
                    <a:pt x="90" y="95"/>
                  </a:moveTo>
                  <a:lnTo>
                    <a:pt x="86" y="99"/>
                  </a:lnTo>
                  <a:lnTo>
                    <a:pt x="83" y="102"/>
                  </a:lnTo>
                  <a:lnTo>
                    <a:pt x="74" y="108"/>
                  </a:lnTo>
                  <a:lnTo>
                    <a:pt x="65" y="113"/>
                  </a:lnTo>
                  <a:lnTo>
                    <a:pt x="54" y="119"/>
                  </a:lnTo>
                  <a:lnTo>
                    <a:pt x="41" y="122"/>
                  </a:lnTo>
                  <a:lnTo>
                    <a:pt x="29" y="126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90" y="9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5" name="Freeform 7260"/>
            <p:cNvSpPr>
              <a:spLocks/>
            </p:cNvSpPr>
            <p:nvPr/>
          </p:nvSpPr>
          <p:spPr bwMode="auto">
            <a:xfrm>
              <a:off x="1951" y="1694"/>
              <a:ext cx="4" cy="10"/>
            </a:xfrm>
            <a:custGeom>
              <a:avLst/>
              <a:gdLst>
                <a:gd name="T0" fmla="*/ 1 w 7"/>
                <a:gd name="T1" fmla="*/ 1 h 20"/>
                <a:gd name="T2" fmla="*/ 1 w 7"/>
                <a:gd name="T3" fmla="*/ 1 h 20"/>
                <a:gd name="T4" fmla="*/ 0 w 7"/>
                <a:gd name="T5" fmla="*/ 1 h 20"/>
                <a:gd name="T6" fmla="*/ 1 w 7"/>
                <a:gd name="T7" fmla="*/ 0 h 20"/>
                <a:gd name="T8" fmla="*/ 1 w 7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0"/>
                <a:gd name="T17" fmla="*/ 7 w 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0">
                  <a:moveTo>
                    <a:pt x="7" y="13"/>
                  </a:moveTo>
                  <a:lnTo>
                    <a:pt x="2" y="20"/>
                  </a:lnTo>
                  <a:lnTo>
                    <a:pt x="0" y="5"/>
                  </a:lnTo>
                  <a:lnTo>
                    <a:pt x="5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6" name="Freeform 7261"/>
            <p:cNvSpPr>
              <a:spLocks/>
            </p:cNvSpPr>
            <p:nvPr/>
          </p:nvSpPr>
          <p:spPr bwMode="auto">
            <a:xfrm>
              <a:off x="1952" y="1694"/>
              <a:ext cx="2" cy="4"/>
            </a:xfrm>
            <a:custGeom>
              <a:avLst/>
              <a:gdLst>
                <a:gd name="T0" fmla="*/ 1 w 3"/>
                <a:gd name="T1" fmla="*/ 1 h 7"/>
                <a:gd name="T2" fmla="*/ 0 w 3"/>
                <a:gd name="T3" fmla="*/ 1 h 7"/>
                <a:gd name="T4" fmla="*/ 0 w 3"/>
                <a:gd name="T5" fmla="*/ 1 h 7"/>
                <a:gd name="T6" fmla="*/ 1 w 3"/>
                <a:gd name="T7" fmla="*/ 0 h 7"/>
                <a:gd name="T8" fmla="*/ 1 w 3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4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7" name="Freeform 7262"/>
            <p:cNvSpPr>
              <a:spLocks/>
            </p:cNvSpPr>
            <p:nvPr/>
          </p:nvSpPr>
          <p:spPr bwMode="auto">
            <a:xfrm>
              <a:off x="2147" y="1529"/>
              <a:ext cx="50" cy="225"/>
            </a:xfrm>
            <a:custGeom>
              <a:avLst/>
              <a:gdLst>
                <a:gd name="T0" fmla="*/ 0 w 99"/>
                <a:gd name="T1" fmla="*/ 4 h 450"/>
                <a:gd name="T2" fmla="*/ 1 w 99"/>
                <a:gd name="T3" fmla="*/ 1 h 450"/>
                <a:gd name="T4" fmla="*/ 1 w 99"/>
                <a:gd name="T5" fmla="*/ 0 h 450"/>
                <a:gd name="T6" fmla="*/ 1 w 99"/>
                <a:gd name="T7" fmla="*/ 1 h 450"/>
                <a:gd name="T8" fmla="*/ 1 w 99"/>
                <a:gd name="T9" fmla="*/ 4 h 450"/>
                <a:gd name="T10" fmla="*/ 1 w 99"/>
                <a:gd name="T11" fmla="*/ 4 h 450"/>
                <a:gd name="T12" fmla="*/ 1 w 99"/>
                <a:gd name="T13" fmla="*/ 4 h 450"/>
                <a:gd name="T14" fmla="*/ 1 w 99"/>
                <a:gd name="T15" fmla="*/ 4 h 450"/>
                <a:gd name="T16" fmla="*/ 1 w 99"/>
                <a:gd name="T17" fmla="*/ 4 h 450"/>
                <a:gd name="T18" fmla="*/ 1 w 99"/>
                <a:gd name="T19" fmla="*/ 4 h 450"/>
                <a:gd name="T20" fmla="*/ 1 w 99"/>
                <a:gd name="T21" fmla="*/ 4 h 450"/>
                <a:gd name="T22" fmla="*/ 1 w 99"/>
                <a:gd name="T23" fmla="*/ 4 h 450"/>
                <a:gd name="T24" fmla="*/ 1 w 99"/>
                <a:gd name="T25" fmla="*/ 4 h 450"/>
                <a:gd name="T26" fmla="*/ 1 w 99"/>
                <a:gd name="T27" fmla="*/ 4 h 450"/>
                <a:gd name="T28" fmla="*/ 1 w 99"/>
                <a:gd name="T29" fmla="*/ 4 h 450"/>
                <a:gd name="T30" fmla="*/ 1 w 99"/>
                <a:gd name="T31" fmla="*/ 4 h 450"/>
                <a:gd name="T32" fmla="*/ 1 w 99"/>
                <a:gd name="T33" fmla="*/ 4 h 450"/>
                <a:gd name="T34" fmla="*/ 0 w 99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450"/>
                <a:gd name="T56" fmla="*/ 99 w 99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450">
                  <a:moveTo>
                    <a:pt x="0" y="428"/>
                  </a:moveTo>
                  <a:lnTo>
                    <a:pt x="24" y="3"/>
                  </a:lnTo>
                  <a:lnTo>
                    <a:pt x="45" y="0"/>
                  </a:lnTo>
                  <a:lnTo>
                    <a:pt x="65" y="3"/>
                  </a:lnTo>
                  <a:lnTo>
                    <a:pt x="99" y="428"/>
                  </a:lnTo>
                  <a:lnTo>
                    <a:pt x="96" y="432"/>
                  </a:lnTo>
                  <a:lnTo>
                    <a:pt x="85" y="439"/>
                  </a:lnTo>
                  <a:lnTo>
                    <a:pt x="78" y="444"/>
                  </a:lnTo>
                  <a:lnTo>
                    <a:pt x="69" y="448"/>
                  </a:lnTo>
                  <a:lnTo>
                    <a:pt x="58" y="450"/>
                  </a:lnTo>
                  <a:lnTo>
                    <a:pt x="47" y="450"/>
                  </a:lnTo>
                  <a:lnTo>
                    <a:pt x="34" y="450"/>
                  </a:lnTo>
                  <a:lnTo>
                    <a:pt x="24" y="448"/>
                  </a:lnTo>
                  <a:lnTo>
                    <a:pt x="15" y="444"/>
                  </a:lnTo>
                  <a:lnTo>
                    <a:pt x="9" y="439"/>
                  </a:lnTo>
                  <a:lnTo>
                    <a:pt x="4" y="435"/>
                  </a:lnTo>
                  <a:lnTo>
                    <a:pt x="2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8" name="Freeform 7263"/>
            <p:cNvSpPr>
              <a:spLocks/>
            </p:cNvSpPr>
            <p:nvPr/>
          </p:nvSpPr>
          <p:spPr bwMode="auto">
            <a:xfrm>
              <a:off x="2195" y="1557"/>
              <a:ext cx="50" cy="225"/>
            </a:xfrm>
            <a:custGeom>
              <a:avLst/>
              <a:gdLst>
                <a:gd name="T0" fmla="*/ 0 w 100"/>
                <a:gd name="T1" fmla="*/ 4 h 450"/>
                <a:gd name="T2" fmla="*/ 1 w 100"/>
                <a:gd name="T3" fmla="*/ 1 h 450"/>
                <a:gd name="T4" fmla="*/ 1 w 100"/>
                <a:gd name="T5" fmla="*/ 0 h 450"/>
                <a:gd name="T6" fmla="*/ 1 w 100"/>
                <a:gd name="T7" fmla="*/ 1 h 450"/>
                <a:gd name="T8" fmla="*/ 1 w 100"/>
                <a:gd name="T9" fmla="*/ 4 h 450"/>
                <a:gd name="T10" fmla="*/ 1 w 100"/>
                <a:gd name="T11" fmla="*/ 4 h 450"/>
                <a:gd name="T12" fmla="*/ 1 w 100"/>
                <a:gd name="T13" fmla="*/ 4 h 450"/>
                <a:gd name="T14" fmla="*/ 1 w 100"/>
                <a:gd name="T15" fmla="*/ 4 h 450"/>
                <a:gd name="T16" fmla="*/ 1 w 100"/>
                <a:gd name="T17" fmla="*/ 4 h 450"/>
                <a:gd name="T18" fmla="*/ 1 w 100"/>
                <a:gd name="T19" fmla="*/ 4 h 450"/>
                <a:gd name="T20" fmla="*/ 1 w 100"/>
                <a:gd name="T21" fmla="*/ 4 h 450"/>
                <a:gd name="T22" fmla="*/ 1 w 100"/>
                <a:gd name="T23" fmla="*/ 4 h 450"/>
                <a:gd name="T24" fmla="*/ 1 w 100"/>
                <a:gd name="T25" fmla="*/ 4 h 450"/>
                <a:gd name="T26" fmla="*/ 1 w 100"/>
                <a:gd name="T27" fmla="*/ 4 h 450"/>
                <a:gd name="T28" fmla="*/ 1 w 100"/>
                <a:gd name="T29" fmla="*/ 4 h 450"/>
                <a:gd name="T30" fmla="*/ 1 w 100"/>
                <a:gd name="T31" fmla="*/ 4 h 450"/>
                <a:gd name="T32" fmla="*/ 1 w 100"/>
                <a:gd name="T33" fmla="*/ 4 h 450"/>
                <a:gd name="T34" fmla="*/ 0 w 100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50"/>
                <a:gd name="T56" fmla="*/ 100 w 100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50">
                  <a:moveTo>
                    <a:pt x="0" y="428"/>
                  </a:moveTo>
                  <a:lnTo>
                    <a:pt x="25" y="3"/>
                  </a:lnTo>
                  <a:lnTo>
                    <a:pt x="45" y="0"/>
                  </a:lnTo>
                  <a:lnTo>
                    <a:pt x="66" y="3"/>
                  </a:lnTo>
                  <a:lnTo>
                    <a:pt x="100" y="428"/>
                  </a:lnTo>
                  <a:lnTo>
                    <a:pt x="97" y="432"/>
                  </a:lnTo>
                  <a:lnTo>
                    <a:pt x="84" y="439"/>
                  </a:lnTo>
                  <a:lnTo>
                    <a:pt x="77" y="442"/>
                  </a:lnTo>
                  <a:lnTo>
                    <a:pt x="68" y="446"/>
                  </a:lnTo>
                  <a:lnTo>
                    <a:pt x="59" y="450"/>
                  </a:lnTo>
                  <a:lnTo>
                    <a:pt x="48" y="450"/>
                  </a:lnTo>
                  <a:lnTo>
                    <a:pt x="34" y="450"/>
                  </a:lnTo>
                  <a:lnTo>
                    <a:pt x="23" y="446"/>
                  </a:lnTo>
                  <a:lnTo>
                    <a:pt x="14" y="442"/>
                  </a:lnTo>
                  <a:lnTo>
                    <a:pt x="9" y="439"/>
                  </a:lnTo>
                  <a:lnTo>
                    <a:pt x="5" y="435"/>
                  </a:lnTo>
                  <a:lnTo>
                    <a:pt x="1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59" name="Freeform 7264"/>
            <p:cNvSpPr>
              <a:spLocks/>
            </p:cNvSpPr>
            <p:nvPr/>
          </p:nvSpPr>
          <p:spPr bwMode="auto">
            <a:xfrm>
              <a:off x="2217" y="1557"/>
              <a:ext cx="28" cy="225"/>
            </a:xfrm>
            <a:custGeom>
              <a:avLst/>
              <a:gdLst>
                <a:gd name="T0" fmla="*/ 1 w 55"/>
                <a:gd name="T1" fmla="*/ 4 h 450"/>
                <a:gd name="T2" fmla="*/ 1 w 55"/>
                <a:gd name="T3" fmla="*/ 4 h 450"/>
                <a:gd name="T4" fmla="*/ 1 w 55"/>
                <a:gd name="T5" fmla="*/ 4 h 450"/>
                <a:gd name="T6" fmla="*/ 1 w 55"/>
                <a:gd name="T7" fmla="*/ 4 h 450"/>
                <a:gd name="T8" fmla="*/ 1 w 55"/>
                <a:gd name="T9" fmla="*/ 4 h 450"/>
                <a:gd name="T10" fmla="*/ 1 w 55"/>
                <a:gd name="T11" fmla="*/ 4 h 450"/>
                <a:gd name="T12" fmla="*/ 1 w 55"/>
                <a:gd name="T13" fmla="*/ 4 h 450"/>
                <a:gd name="T14" fmla="*/ 1 w 55"/>
                <a:gd name="T15" fmla="*/ 4 h 450"/>
                <a:gd name="T16" fmla="*/ 1 w 55"/>
                <a:gd name="T17" fmla="*/ 1 h 450"/>
                <a:gd name="T18" fmla="*/ 0 w 55"/>
                <a:gd name="T19" fmla="*/ 0 h 450"/>
                <a:gd name="T20" fmla="*/ 0 w 55"/>
                <a:gd name="T21" fmla="*/ 4 h 450"/>
                <a:gd name="T22" fmla="*/ 1 w 55"/>
                <a:gd name="T23" fmla="*/ 4 h 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450"/>
                <a:gd name="T38" fmla="*/ 55 w 55"/>
                <a:gd name="T39" fmla="*/ 450 h 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450">
                  <a:moveTo>
                    <a:pt x="10" y="450"/>
                  </a:moveTo>
                  <a:lnTo>
                    <a:pt x="23" y="450"/>
                  </a:lnTo>
                  <a:lnTo>
                    <a:pt x="34" y="446"/>
                  </a:lnTo>
                  <a:lnTo>
                    <a:pt x="41" y="442"/>
                  </a:lnTo>
                  <a:lnTo>
                    <a:pt x="46" y="439"/>
                  </a:lnTo>
                  <a:lnTo>
                    <a:pt x="50" y="435"/>
                  </a:lnTo>
                  <a:lnTo>
                    <a:pt x="54" y="432"/>
                  </a:lnTo>
                  <a:lnTo>
                    <a:pt x="55" y="428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10" y="45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0" name="Freeform 7265"/>
            <p:cNvSpPr>
              <a:spLocks/>
            </p:cNvSpPr>
            <p:nvPr/>
          </p:nvSpPr>
          <p:spPr bwMode="auto">
            <a:xfrm>
              <a:off x="2170" y="1529"/>
              <a:ext cx="27" cy="226"/>
            </a:xfrm>
            <a:custGeom>
              <a:avLst/>
              <a:gdLst>
                <a:gd name="T0" fmla="*/ 1 w 54"/>
                <a:gd name="T1" fmla="*/ 4 h 452"/>
                <a:gd name="T2" fmla="*/ 1 w 54"/>
                <a:gd name="T3" fmla="*/ 4 h 452"/>
                <a:gd name="T4" fmla="*/ 1 w 54"/>
                <a:gd name="T5" fmla="*/ 4 h 452"/>
                <a:gd name="T6" fmla="*/ 1 w 54"/>
                <a:gd name="T7" fmla="*/ 4 h 452"/>
                <a:gd name="T8" fmla="*/ 1 w 54"/>
                <a:gd name="T9" fmla="*/ 4 h 452"/>
                <a:gd name="T10" fmla="*/ 1 w 54"/>
                <a:gd name="T11" fmla="*/ 4 h 452"/>
                <a:gd name="T12" fmla="*/ 1 w 54"/>
                <a:gd name="T13" fmla="*/ 4 h 452"/>
                <a:gd name="T14" fmla="*/ 1 w 54"/>
                <a:gd name="T15" fmla="*/ 4 h 452"/>
                <a:gd name="T16" fmla="*/ 1 w 54"/>
                <a:gd name="T17" fmla="*/ 1 h 452"/>
                <a:gd name="T18" fmla="*/ 0 w 54"/>
                <a:gd name="T19" fmla="*/ 0 h 452"/>
                <a:gd name="T20" fmla="*/ 0 w 54"/>
                <a:gd name="T21" fmla="*/ 4 h 452"/>
                <a:gd name="T22" fmla="*/ 1 w 54"/>
                <a:gd name="T23" fmla="*/ 4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452"/>
                <a:gd name="T38" fmla="*/ 54 w 54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452">
                  <a:moveTo>
                    <a:pt x="11" y="452"/>
                  </a:moveTo>
                  <a:lnTo>
                    <a:pt x="24" y="450"/>
                  </a:lnTo>
                  <a:lnTo>
                    <a:pt x="34" y="446"/>
                  </a:lnTo>
                  <a:lnTo>
                    <a:pt x="42" y="443"/>
                  </a:lnTo>
                  <a:lnTo>
                    <a:pt x="47" y="439"/>
                  </a:lnTo>
                  <a:lnTo>
                    <a:pt x="51" y="435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452"/>
                  </a:lnTo>
                  <a:lnTo>
                    <a:pt x="11" y="45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1" name="Freeform 7266"/>
            <p:cNvSpPr>
              <a:spLocks/>
            </p:cNvSpPr>
            <p:nvPr/>
          </p:nvSpPr>
          <p:spPr bwMode="auto">
            <a:xfrm>
              <a:off x="2146" y="1769"/>
              <a:ext cx="148" cy="160"/>
            </a:xfrm>
            <a:custGeom>
              <a:avLst/>
              <a:gdLst>
                <a:gd name="T0" fmla="*/ 2 w 296"/>
                <a:gd name="T1" fmla="*/ 0 h 319"/>
                <a:gd name="T2" fmla="*/ 0 w 296"/>
                <a:gd name="T3" fmla="*/ 2 h 319"/>
                <a:gd name="T4" fmla="*/ 0 w 296"/>
                <a:gd name="T5" fmla="*/ 3 h 319"/>
                <a:gd name="T6" fmla="*/ 2 w 296"/>
                <a:gd name="T7" fmla="*/ 2 h 319"/>
                <a:gd name="T8" fmla="*/ 2 w 296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19"/>
                <a:gd name="T17" fmla="*/ 296 w 296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19">
                  <a:moveTo>
                    <a:pt x="296" y="0"/>
                  </a:moveTo>
                  <a:lnTo>
                    <a:pt x="0" y="171"/>
                  </a:lnTo>
                  <a:lnTo>
                    <a:pt x="0" y="319"/>
                  </a:lnTo>
                  <a:lnTo>
                    <a:pt x="296" y="14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2" name="Freeform 7267"/>
            <p:cNvSpPr>
              <a:spLocks/>
            </p:cNvSpPr>
            <p:nvPr/>
          </p:nvSpPr>
          <p:spPr bwMode="auto">
            <a:xfrm>
              <a:off x="1968" y="1751"/>
              <a:ext cx="178" cy="178"/>
            </a:xfrm>
            <a:custGeom>
              <a:avLst/>
              <a:gdLst>
                <a:gd name="T0" fmla="*/ 0 w 356"/>
                <a:gd name="T1" fmla="*/ 0 h 355"/>
                <a:gd name="T2" fmla="*/ 3 w 356"/>
                <a:gd name="T3" fmla="*/ 2 h 355"/>
                <a:gd name="T4" fmla="*/ 3 w 356"/>
                <a:gd name="T5" fmla="*/ 3 h 355"/>
                <a:gd name="T6" fmla="*/ 0 w 356"/>
                <a:gd name="T7" fmla="*/ 2 h 355"/>
                <a:gd name="T8" fmla="*/ 0 w 35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55"/>
                <a:gd name="T17" fmla="*/ 356 w 35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55">
                  <a:moveTo>
                    <a:pt x="0" y="0"/>
                  </a:moveTo>
                  <a:lnTo>
                    <a:pt x="356" y="207"/>
                  </a:lnTo>
                  <a:lnTo>
                    <a:pt x="356" y="355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3" name="Freeform 7268"/>
            <p:cNvSpPr>
              <a:spLocks/>
            </p:cNvSpPr>
            <p:nvPr/>
          </p:nvSpPr>
          <p:spPr bwMode="auto">
            <a:xfrm>
              <a:off x="1968" y="1667"/>
              <a:ext cx="326" cy="188"/>
            </a:xfrm>
            <a:custGeom>
              <a:avLst/>
              <a:gdLst>
                <a:gd name="T0" fmla="*/ 5 w 652"/>
                <a:gd name="T1" fmla="*/ 1 h 376"/>
                <a:gd name="T2" fmla="*/ 3 w 652"/>
                <a:gd name="T3" fmla="*/ 3 h 376"/>
                <a:gd name="T4" fmla="*/ 0 w 652"/>
                <a:gd name="T5" fmla="*/ 1 h 376"/>
                <a:gd name="T6" fmla="*/ 3 w 652"/>
                <a:gd name="T7" fmla="*/ 0 h 376"/>
                <a:gd name="T8" fmla="*/ 5 w 652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76"/>
                <a:gd name="T17" fmla="*/ 652 w 652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76">
                  <a:moveTo>
                    <a:pt x="652" y="205"/>
                  </a:moveTo>
                  <a:lnTo>
                    <a:pt x="356" y="376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652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4" name="Oval 7269"/>
            <p:cNvSpPr>
              <a:spLocks noChangeArrowheads="1"/>
            </p:cNvSpPr>
            <p:nvPr/>
          </p:nvSpPr>
          <p:spPr bwMode="auto">
            <a:xfrm>
              <a:off x="2159" y="1525"/>
              <a:ext cx="21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5" name="Freeform 7270"/>
            <p:cNvSpPr>
              <a:spLocks/>
            </p:cNvSpPr>
            <p:nvPr/>
          </p:nvSpPr>
          <p:spPr bwMode="auto">
            <a:xfrm>
              <a:off x="2081" y="1731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6" name="Freeform 7271"/>
            <p:cNvSpPr>
              <a:spLocks/>
            </p:cNvSpPr>
            <p:nvPr/>
          </p:nvSpPr>
          <p:spPr bwMode="auto">
            <a:xfrm>
              <a:off x="2034" y="1760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7" name="Freeform 7272"/>
            <p:cNvSpPr>
              <a:spLocks/>
            </p:cNvSpPr>
            <p:nvPr/>
          </p:nvSpPr>
          <p:spPr bwMode="auto">
            <a:xfrm>
              <a:off x="2157" y="1856"/>
              <a:ext cx="25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8" name="Freeform 7273"/>
            <p:cNvSpPr>
              <a:spLocks/>
            </p:cNvSpPr>
            <p:nvPr/>
          </p:nvSpPr>
          <p:spPr bwMode="auto">
            <a:xfrm>
              <a:off x="2182" y="1853"/>
              <a:ext cx="6" cy="43"/>
            </a:xfrm>
            <a:custGeom>
              <a:avLst/>
              <a:gdLst>
                <a:gd name="T0" fmla="*/ 1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1 w 11"/>
                <a:gd name="T7" fmla="*/ 1 h 86"/>
                <a:gd name="T8" fmla="*/ 1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5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69" name="Freeform 7274"/>
            <p:cNvSpPr>
              <a:spLocks/>
            </p:cNvSpPr>
            <p:nvPr/>
          </p:nvSpPr>
          <p:spPr bwMode="auto">
            <a:xfrm>
              <a:off x="2157" y="1893"/>
              <a:ext cx="31" cy="20"/>
            </a:xfrm>
            <a:custGeom>
              <a:avLst/>
              <a:gdLst>
                <a:gd name="T0" fmla="*/ 1 w 61"/>
                <a:gd name="T1" fmla="*/ 0 h 41"/>
                <a:gd name="T2" fmla="*/ 0 w 61"/>
                <a:gd name="T3" fmla="*/ 0 h 41"/>
                <a:gd name="T4" fmla="*/ 0 w 61"/>
                <a:gd name="T5" fmla="*/ 0 h 41"/>
                <a:gd name="T6" fmla="*/ 1 w 61"/>
                <a:gd name="T7" fmla="*/ 0 h 41"/>
                <a:gd name="T8" fmla="*/ 1 w 6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1"/>
                <a:gd name="T17" fmla="*/ 61 w 6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1">
                  <a:moveTo>
                    <a:pt x="50" y="0"/>
                  </a:moveTo>
                  <a:lnTo>
                    <a:pt x="0" y="29"/>
                  </a:lnTo>
                  <a:lnTo>
                    <a:pt x="0" y="41"/>
                  </a:lnTo>
                  <a:lnTo>
                    <a:pt x="61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0" name="Freeform 7275"/>
            <p:cNvSpPr>
              <a:spLocks/>
            </p:cNvSpPr>
            <p:nvPr/>
          </p:nvSpPr>
          <p:spPr bwMode="auto">
            <a:xfrm>
              <a:off x="1984" y="1836"/>
              <a:ext cx="86" cy="84"/>
            </a:xfrm>
            <a:custGeom>
              <a:avLst/>
              <a:gdLst>
                <a:gd name="T0" fmla="*/ 0 w 171"/>
                <a:gd name="T1" fmla="*/ 0 h 169"/>
                <a:gd name="T2" fmla="*/ 2 w 171"/>
                <a:gd name="T3" fmla="*/ 0 h 169"/>
                <a:gd name="T4" fmla="*/ 2 w 171"/>
                <a:gd name="T5" fmla="*/ 1 h 169"/>
                <a:gd name="T6" fmla="*/ 0 w 171"/>
                <a:gd name="T7" fmla="*/ 0 h 169"/>
                <a:gd name="T8" fmla="*/ 0 w 17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9"/>
                <a:gd name="T17" fmla="*/ 171 w 17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9">
                  <a:moveTo>
                    <a:pt x="0" y="0"/>
                  </a:moveTo>
                  <a:lnTo>
                    <a:pt x="171" y="100"/>
                  </a:lnTo>
                  <a:lnTo>
                    <a:pt x="171" y="1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1" name="Freeform 7276"/>
            <p:cNvSpPr>
              <a:spLocks/>
            </p:cNvSpPr>
            <p:nvPr/>
          </p:nvSpPr>
          <p:spPr bwMode="auto">
            <a:xfrm>
              <a:off x="2070" y="1868"/>
              <a:ext cx="31" cy="52"/>
            </a:xfrm>
            <a:custGeom>
              <a:avLst/>
              <a:gdLst>
                <a:gd name="T0" fmla="*/ 0 w 63"/>
                <a:gd name="T1" fmla="*/ 0 h 105"/>
                <a:gd name="T2" fmla="*/ 0 w 63"/>
                <a:gd name="T3" fmla="*/ 0 h 105"/>
                <a:gd name="T4" fmla="*/ 0 w 63"/>
                <a:gd name="T5" fmla="*/ 0 h 105"/>
                <a:gd name="T6" fmla="*/ 0 w 63"/>
                <a:gd name="T7" fmla="*/ 0 h 105"/>
                <a:gd name="T8" fmla="*/ 0 w 6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"/>
                <a:gd name="T17" fmla="*/ 63 w 6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">
                  <a:moveTo>
                    <a:pt x="6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2" name="Freeform 7277"/>
            <p:cNvSpPr>
              <a:spLocks/>
            </p:cNvSpPr>
            <p:nvPr/>
          </p:nvSpPr>
          <p:spPr bwMode="auto">
            <a:xfrm>
              <a:off x="1984" y="1818"/>
              <a:ext cx="117" cy="68"/>
            </a:xfrm>
            <a:custGeom>
              <a:avLst/>
              <a:gdLst>
                <a:gd name="T0" fmla="*/ 2 w 234"/>
                <a:gd name="T1" fmla="*/ 1 h 136"/>
                <a:gd name="T2" fmla="*/ 2 w 234"/>
                <a:gd name="T3" fmla="*/ 1 h 136"/>
                <a:gd name="T4" fmla="*/ 0 w 234"/>
                <a:gd name="T5" fmla="*/ 1 h 136"/>
                <a:gd name="T6" fmla="*/ 1 w 234"/>
                <a:gd name="T7" fmla="*/ 0 h 136"/>
                <a:gd name="T8" fmla="*/ 2 w 234"/>
                <a:gd name="T9" fmla="*/ 1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6"/>
                <a:gd name="T17" fmla="*/ 234 w 23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6">
                  <a:moveTo>
                    <a:pt x="234" y="100"/>
                  </a:moveTo>
                  <a:lnTo>
                    <a:pt x="171" y="136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234" y="10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3" name="Freeform 7278"/>
            <p:cNvSpPr>
              <a:spLocks/>
            </p:cNvSpPr>
            <p:nvPr/>
          </p:nvSpPr>
          <p:spPr bwMode="auto">
            <a:xfrm>
              <a:off x="2054" y="1886"/>
              <a:ext cx="7" cy="16"/>
            </a:xfrm>
            <a:custGeom>
              <a:avLst/>
              <a:gdLst>
                <a:gd name="T0" fmla="*/ 1 w 14"/>
                <a:gd name="T1" fmla="*/ 1 h 31"/>
                <a:gd name="T2" fmla="*/ 0 w 14"/>
                <a:gd name="T3" fmla="*/ 1 h 31"/>
                <a:gd name="T4" fmla="*/ 0 w 14"/>
                <a:gd name="T5" fmla="*/ 0 h 31"/>
                <a:gd name="T6" fmla="*/ 1 w 14"/>
                <a:gd name="T7" fmla="*/ 1 h 31"/>
                <a:gd name="T8" fmla="*/ 1 w 1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4" name="Freeform 7279"/>
            <p:cNvSpPr>
              <a:spLocks/>
            </p:cNvSpPr>
            <p:nvPr/>
          </p:nvSpPr>
          <p:spPr bwMode="auto">
            <a:xfrm>
              <a:off x="2052" y="1885"/>
              <a:ext cx="2" cy="14"/>
            </a:xfrm>
            <a:custGeom>
              <a:avLst/>
              <a:gdLst>
                <a:gd name="T0" fmla="*/ 0 w 4"/>
                <a:gd name="T1" fmla="*/ 1 h 27"/>
                <a:gd name="T2" fmla="*/ 1 w 4"/>
                <a:gd name="T3" fmla="*/ 1 h 27"/>
                <a:gd name="T4" fmla="*/ 1 w 4"/>
                <a:gd name="T5" fmla="*/ 1 h 27"/>
                <a:gd name="T6" fmla="*/ 0 w 4"/>
                <a:gd name="T7" fmla="*/ 0 h 27"/>
                <a:gd name="T8" fmla="*/ 0 w 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7"/>
                <a:gd name="T17" fmla="*/ 4 w 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7">
                  <a:moveTo>
                    <a:pt x="0" y="27"/>
                  </a:moveTo>
                  <a:lnTo>
                    <a:pt x="4" y="2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5" name="Freeform 7280"/>
            <p:cNvSpPr>
              <a:spLocks/>
            </p:cNvSpPr>
            <p:nvPr/>
          </p:nvSpPr>
          <p:spPr bwMode="auto">
            <a:xfrm>
              <a:off x="2052" y="1898"/>
              <a:ext cx="9" cy="6"/>
            </a:xfrm>
            <a:custGeom>
              <a:avLst/>
              <a:gdLst>
                <a:gd name="T0" fmla="*/ 0 w 18"/>
                <a:gd name="T1" fmla="*/ 1 h 12"/>
                <a:gd name="T2" fmla="*/ 1 w 18"/>
                <a:gd name="T3" fmla="*/ 0 h 12"/>
                <a:gd name="T4" fmla="*/ 1 w 18"/>
                <a:gd name="T5" fmla="*/ 1 h 12"/>
                <a:gd name="T6" fmla="*/ 1 w 18"/>
                <a:gd name="T7" fmla="*/ 1 h 12"/>
                <a:gd name="T8" fmla="*/ 0 w 1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2"/>
                  </a:moveTo>
                  <a:lnTo>
                    <a:pt x="4" y="0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6" name="Freeform 7281"/>
            <p:cNvSpPr>
              <a:spLocks/>
            </p:cNvSpPr>
            <p:nvPr/>
          </p:nvSpPr>
          <p:spPr bwMode="auto">
            <a:xfrm>
              <a:off x="2054" y="1891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7" name="Freeform 7282"/>
            <p:cNvSpPr>
              <a:spLocks/>
            </p:cNvSpPr>
            <p:nvPr/>
          </p:nvSpPr>
          <p:spPr bwMode="auto">
            <a:xfrm>
              <a:off x="2070" y="1868"/>
              <a:ext cx="48" cy="52"/>
            </a:xfrm>
            <a:custGeom>
              <a:avLst/>
              <a:gdLst>
                <a:gd name="T0" fmla="*/ 0 w 98"/>
                <a:gd name="T1" fmla="*/ 0 h 105"/>
                <a:gd name="T2" fmla="*/ 0 w 98"/>
                <a:gd name="T3" fmla="*/ 0 h 105"/>
                <a:gd name="T4" fmla="*/ 0 w 98"/>
                <a:gd name="T5" fmla="*/ 0 h 105"/>
                <a:gd name="T6" fmla="*/ 0 w 98"/>
                <a:gd name="T7" fmla="*/ 0 h 105"/>
                <a:gd name="T8" fmla="*/ 0 w 98"/>
                <a:gd name="T9" fmla="*/ 0 h 105"/>
                <a:gd name="T10" fmla="*/ 0 w 9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05"/>
                <a:gd name="T20" fmla="*/ 98 w 9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05">
                  <a:moveTo>
                    <a:pt x="69" y="105"/>
                  </a:move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lnTo>
                    <a:pt x="98" y="89"/>
                  </a:lnTo>
                  <a:lnTo>
                    <a:pt x="69" y="10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8" name="Freeform 7283"/>
            <p:cNvSpPr>
              <a:spLocks/>
            </p:cNvSpPr>
            <p:nvPr/>
          </p:nvSpPr>
          <p:spPr bwMode="auto">
            <a:xfrm>
              <a:off x="2038" y="1878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79" name="Freeform 7284"/>
            <p:cNvSpPr>
              <a:spLocks/>
            </p:cNvSpPr>
            <p:nvPr/>
          </p:nvSpPr>
          <p:spPr bwMode="auto">
            <a:xfrm>
              <a:off x="2036" y="1876"/>
              <a:ext cx="2" cy="14"/>
            </a:xfrm>
            <a:custGeom>
              <a:avLst/>
              <a:gdLst>
                <a:gd name="T0" fmla="*/ 0 w 3"/>
                <a:gd name="T1" fmla="*/ 1 h 27"/>
                <a:gd name="T2" fmla="*/ 1 w 3"/>
                <a:gd name="T3" fmla="*/ 1 h 27"/>
                <a:gd name="T4" fmla="*/ 1 w 3"/>
                <a:gd name="T5" fmla="*/ 1 h 27"/>
                <a:gd name="T6" fmla="*/ 0 w 3"/>
                <a:gd name="T7" fmla="*/ 0 h 27"/>
                <a:gd name="T8" fmla="*/ 0 w 3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7"/>
                <a:gd name="T17" fmla="*/ 3 w 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7">
                  <a:moveTo>
                    <a:pt x="0" y="27"/>
                  </a:moveTo>
                  <a:lnTo>
                    <a:pt x="3" y="2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0" name="Freeform 7285"/>
            <p:cNvSpPr>
              <a:spLocks/>
            </p:cNvSpPr>
            <p:nvPr/>
          </p:nvSpPr>
          <p:spPr bwMode="auto">
            <a:xfrm>
              <a:off x="2036" y="1889"/>
              <a:ext cx="9" cy="7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0 h 14"/>
                <a:gd name="T4" fmla="*/ 1 w 18"/>
                <a:gd name="T5" fmla="*/ 1 h 14"/>
                <a:gd name="T6" fmla="*/ 1 w 18"/>
                <a:gd name="T7" fmla="*/ 1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2"/>
                  </a:moveTo>
                  <a:lnTo>
                    <a:pt x="3" y="0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1" name="Freeform 7286"/>
            <p:cNvSpPr>
              <a:spLocks/>
            </p:cNvSpPr>
            <p:nvPr/>
          </p:nvSpPr>
          <p:spPr bwMode="auto">
            <a:xfrm>
              <a:off x="2038" y="1883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2" name="Freeform 7287"/>
            <p:cNvSpPr>
              <a:spLocks/>
            </p:cNvSpPr>
            <p:nvPr/>
          </p:nvSpPr>
          <p:spPr bwMode="auto">
            <a:xfrm>
              <a:off x="2042" y="1880"/>
              <a:ext cx="1" cy="12"/>
            </a:xfrm>
            <a:custGeom>
              <a:avLst/>
              <a:gdLst>
                <a:gd name="T0" fmla="*/ 1 w 1"/>
                <a:gd name="T1" fmla="*/ 1 h 23"/>
                <a:gd name="T2" fmla="*/ 0 w 1"/>
                <a:gd name="T3" fmla="*/ 1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3" name="Freeform 7288"/>
            <p:cNvSpPr>
              <a:spLocks/>
            </p:cNvSpPr>
            <p:nvPr/>
          </p:nvSpPr>
          <p:spPr bwMode="auto">
            <a:xfrm>
              <a:off x="2023" y="1869"/>
              <a:ext cx="7" cy="26"/>
            </a:xfrm>
            <a:custGeom>
              <a:avLst/>
              <a:gdLst>
                <a:gd name="T0" fmla="*/ 1 w 14"/>
                <a:gd name="T1" fmla="*/ 1 h 52"/>
                <a:gd name="T2" fmla="*/ 0 w 14"/>
                <a:gd name="T3" fmla="*/ 1 h 52"/>
                <a:gd name="T4" fmla="*/ 0 w 14"/>
                <a:gd name="T5" fmla="*/ 0 h 52"/>
                <a:gd name="T6" fmla="*/ 1 w 14"/>
                <a:gd name="T7" fmla="*/ 1 h 52"/>
                <a:gd name="T8" fmla="*/ 1 w 1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14" y="52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4" name="Freeform 7289"/>
            <p:cNvSpPr>
              <a:spLocks/>
            </p:cNvSpPr>
            <p:nvPr/>
          </p:nvSpPr>
          <p:spPr bwMode="auto">
            <a:xfrm>
              <a:off x="2021" y="1868"/>
              <a:ext cx="2" cy="25"/>
            </a:xfrm>
            <a:custGeom>
              <a:avLst/>
              <a:gdLst>
                <a:gd name="T0" fmla="*/ 0 w 4"/>
                <a:gd name="T1" fmla="*/ 1 h 49"/>
                <a:gd name="T2" fmla="*/ 1 w 4"/>
                <a:gd name="T3" fmla="*/ 1 h 49"/>
                <a:gd name="T4" fmla="*/ 1 w 4"/>
                <a:gd name="T5" fmla="*/ 1 h 49"/>
                <a:gd name="T6" fmla="*/ 0 w 4"/>
                <a:gd name="T7" fmla="*/ 0 h 49"/>
                <a:gd name="T8" fmla="*/ 0 w 4"/>
                <a:gd name="T9" fmla="*/ 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9"/>
                <a:gd name="T17" fmla="*/ 4 w 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9">
                  <a:moveTo>
                    <a:pt x="0" y="49"/>
                  </a:moveTo>
                  <a:lnTo>
                    <a:pt x="4" y="4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5" name="Freeform 7290"/>
            <p:cNvSpPr>
              <a:spLocks/>
            </p:cNvSpPr>
            <p:nvPr/>
          </p:nvSpPr>
          <p:spPr bwMode="auto">
            <a:xfrm>
              <a:off x="2021" y="1891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4" y="0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6" name="Freeform 7291"/>
            <p:cNvSpPr>
              <a:spLocks/>
            </p:cNvSpPr>
            <p:nvPr/>
          </p:nvSpPr>
          <p:spPr bwMode="auto">
            <a:xfrm>
              <a:off x="2023" y="1874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7" name="Freeform 7292"/>
            <p:cNvSpPr>
              <a:spLocks/>
            </p:cNvSpPr>
            <p:nvPr/>
          </p:nvSpPr>
          <p:spPr bwMode="auto">
            <a:xfrm>
              <a:off x="2009" y="1860"/>
              <a:ext cx="7" cy="15"/>
            </a:xfrm>
            <a:custGeom>
              <a:avLst/>
              <a:gdLst>
                <a:gd name="T0" fmla="*/ 1 w 14"/>
                <a:gd name="T1" fmla="*/ 0 h 31"/>
                <a:gd name="T2" fmla="*/ 0 w 14"/>
                <a:gd name="T3" fmla="*/ 0 h 31"/>
                <a:gd name="T4" fmla="*/ 0 w 14"/>
                <a:gd name="T5" fmla="*/ 0 h 31"/>
                <a:gd name="T6" fmla="*/ 1 w 14"/>
                <a:gd name="T7" fmla="*/ 0 h 31"/>
                <a:gd name="T8" fmla="*/ 1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8" name="Freeform 7293"/>
            <p:cNvSpPr>
              <a:spLocks/>
            </p:cNvSpPr>
            <p:nvPr/>
          </p:nvSpPr>
          <p:spPr bwMode="auto">
            <a:xfrm>
              <a:off x="2006" y="1859"/>
              <a:ext cx="3" cy="14"/>
            </a:xfrm>
            <a:custGeom>
              <a:avLst/>
              <a:gdLst>
                <a:gd name="T0" fmla="*/ 0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89" name="Freeform 7294"/>
            <p:cNvSpPr>
              <a:spLocks/>
            </p:cNvSpPr>
            <p:nvPr/>
          </p:nvSpPr>
          <p:spPr bwMode="auto">
            <a:xfrm>
              <a:off x="2006" y="1872"/>
              <a:ext cx="10" cy="6"/>
            </a:xfrm>
            <a:custGeom>
              <a:avLst/>
              <a:gdLst>
                <a:gd name="T0" fmla="*/ 0 w 19"/>
                <a:gd name="T1" fmla="*/ 1 h 12"/>
                <a:gd name="T2" fmla="*/ 1 w 19"/>
                <a:gd name="T3" fmla="*/ 0 h 12"/>
                <a:gd name="T4" fmla="*/ 1 w 19"/>
                <a:gd name="T5" fmla="*/ 1 h 12"/>
                <a:gd name="T6" fmla="*/ 1 w 19"/>
                <a:gd name="T7" fmla="*/ 1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"/>
                  </a:moveTo>
                  <a:lnTo>
                    <a:pt x="5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0" name="Freeform 7295"/>
            <p:cNvSpPr>
              <a:spLocks/>
            </p:cNvSpPr>
            <p:nvPr/>
          </p:nvSpPr>
          <p:spPr bwMode="auto">
            <a:xfrm>
              <a:off x="2009" y="1865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1" name="Freeform 7296"/>
            <p:cNvSpPr>
              <a:spLocks/>
            </p:cNvSpPr>
            <p:nvPr/>
          </p:nvSpPr>
          <p:spPr bwMode="auto">
            <a:xfrm>
              <a:off x="1993" y="1852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2" name="Freeform 7297"/>
            <p:cNvSpPr>
              <a:spLocks/>
            </p:cNvSpPr>
            <p:nvPr/>
          </p:nvSpPr>
          <p:spPr bwMode="auto">
            <a:xfrm>
              <a:off x="1991" y="1850"/>
              <a:ext cx="2" cy="14"/>
            </a:xfrm>
            <a:custGeom>
              <a:avLst/>
              <a:gdLst>
                <a:gd name="T0" fmla="*/ 0 w 5"/>
                <a:gd name="T1" fmla="*/ 1 h 27"/>
                <a:gd name="T2" fmla="*/ 0 w 5"/>
                <a:gd name="T3" fmla="*/ 1 h 27"/>
                <a:gd name="T4" fmla="*/ 0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3" name="Freeform 7298"/>
            <p:cNvSpPr>
              <a:spLocks/>
            </p:cNvSpPr>
            <p:nvPr/>
          </p:nvSpPr>
          <p:spPr bwMode="auto">
            <a:xfrm>
              <a:off x="1991" y="1863"/>
              <a:ext cx="9" cy="6"/>
            </a:xfrm>
            <a:custGeom>
              <a:avLst/>
              <a:gdLst>
                <a:gd name="T0" fmla="*/ 0 w 20"/>
                <a:gd name="T1" fmla="*/ 1 h 12"/>
                <a:gd name="T2" fmla="*/ 0 w 20"/>
                <a:gd name="T3" fmla="*/ 0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0" y="1"/>
                  </a:moveTo>
                  <a:lnTo>
                    <a:pt x="5" y="0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4" name="Freeform 7299"/>
            <p:cNvSpPr>
              <a:spLocks/>
            </p:cNvSpPr>
            <p:nvPr/>
          </p:nvSpPr>
          <p:spPr bwMode="auto">
            <a:xfrm>
              <a:off x="1993" y="1856"/>
              <a:ext cx="7" cy="5"/>
            </a:xfrm>
            <a:custGeom>
              <a:avLst/>
              <a:gdLst>
                <a:gd name="T0" fmla="*/ 0 w 15"/>
                <a:gd name="T1" fmla="*/ 1 h 9"/>
                <a:gd name="T2" fmla="*/ 0 w 15"/>
                <a:gd name="T3" fmla="*/ 1 h 9"/>
                <a:gd name="T4" fmla="*/ 0 w 15"/>
                <a:gd name="T5" fmla="*/ 0 h 9"/>
                <a:gd name="T6" fmla="*/ 0 w 15"/>
                <a:gd name="T7" fmla="*/ 1 h 9"/>
                <a:gd name="T8" fmla="*/ 0 w 15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5" name="Freeform 7300"/>
            <p:cNvSpPr>
              <a:spLocks/>
            </p:cNvSpPr>
            <p:nvPr/>
          </p:nvSpPr>
          <p:spPr bwMode="auto">
            <a:xfrm>
              <a:off x="1997" y="1854"/>
              <a:ext cx="1" cy="11"/>
            </a:xfrm>
            <a:custGeom>
              <a:avLst/>
              <a:gdLst>
                <a:gd name="T0" fmla="*/ 1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6" name="Freeform 7301"/>
            <p:cNvSpPr>
              <a:spLocks/>
            </p:cNvSpPr>
            <p:nvPr/>
          </p:nvSpPr>
          <p:spPr bwMode="auto">
            <a:xfrm>
              <a:off x="1996" y="1825"/>
              <a:ext cx="94" cy="54"/>
            </a:xfrm>
            <a:custGeom>
              <a:avLst/>
              <a:gdLst>
                <a:gd name="T0" fmla="*/ 2 w 187"/>
                <a:gd name="T1" fmla="*/ 1 h 108"/>
                <a:gd name="T2" fmla="*/ 2 w 187"/>
                <a:gd name="T3" fmla="*/ 1 h 108"/>
                <a:gd name="T4" fmla="*/ 0 w 187"/>
                <a:gd name="T5" fmla="*/ 1 h 108"/>
                <a:gd name="T6" fmla="*/ 1 w 187"/>
                <a:gd name="T7" fmla="*/ 0 h 108"/>
                <a:gd name="T8" fmla="*/ 2 w 18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08"/>
                <a:gd name="T17" fmla="*/ 187 w 18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08">
                  <a:moveTo>
                    <a:pt x="187" y="79"/>
                  </a:moveTo>
                  <a:lnTo>
                    <a:pt x="137" y="108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187" y="7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7" name="Freeform 7302"/>
            <p:cNvSpPr>
              <a:spLocks/>
            </p:cNvSpPr>
            <p:nvPr/>
          </p:nvSpPr>
          <p:spPr bwMode="auto">
            <a:xfrm>
              <a:off x="2015" y="1694"/>
              <a:ext cx="175" cy="84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1 h 169"/>
                <a:gd name="T4" fmla="*/ 0 w 351"/>
                <a:gd name="T5" fmla="*/ 1 h 169"/>
                <a:gd name="T6" fmla="*/ 2 w 351"/>
                <a:gd name="T7" fmla="*/ 0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8" name="Freeform 7303"/>
            <p:cNvSpPr>
              <a:spLocks/>
            </p:cNvSpPr>
            <p:nvPr/>
          </p:nvSpPr>
          <p:spPr bwMode="auto">
            <a:xfrm>
              <a:off x="2081" y="1731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99" name="Freeform 7304"/>
            <p:cNvSpPr>
              <a:spLocks/>
            </p:cNvSpPr>
            <p:nvPr/>
          </p:nvSpPr>
          <p:spPr bwMode="auto">
            <a:xfrm>
              <a:off x="2205" y="1829"/>
              <a:ext cx="25" cy="50"/>
            </a:xfrm>
            <a:custGeom>
              <a:avLst/>
              <a:gdLst>
                <a:gd name="T0" fmla="*/ 0 w 51"/>
                <a:gd name="T1" fmla="*/ 0 h 101"/>
                <a:gd name="T2" fmla="*/ 0 w 51"/>
                <a:gd name="T3" fmla="*/ 0 h 101"/>
                <a:gd name="T4" fmla="*/ 0 w 51"/>
                <a:gd name="T5" fmla="*/ 0 h 101"/>
                <a:gd name="T6" fmla="*/ 0 w 51"/>
                <a:gd name="T7" fmla="*/ 0 h 101"/>
                <a:gd name="T8" fmla="*/ 0 w 5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1"/>
                <a:gd name="T17" fmla="*/ 51 w 5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1">
                  <a:moveTo>
                    <a:pt x="51" y="0"/>
                  </a:moveTo>
                  <a:lnTo>
                    <a:pt x="0" y="29"/>
                  </a:lnTo>
                  <a:lnTo>
                    <a:pt x="0" y="101"/>
                  </a:lnTo>
                  <a:lnTo>
                    <a:pt x="51" y="7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0" name="Freeform 7305"/>
            <p:cNvSpPr>
              <a:spLocks/>
            </p:cNvSpPr>
            <p:nvPr/>
          </p:nvSpPr>
          <p:spPr bwMode="auto">
            <a:xfrm>
              <a:off x="2230" y="1825"/>
              <a:ext cx="5" cy="43"/>
            </a:xfrm>
            <a:custGeom>
              <a:avLst/>
              <a:gdLst>
                <a:gd name="T0" fmla="*/ 0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0 w 11"/>
                <a:gd name="T7" fmla="*/ 1 h 86"/>
                <a:gd name="T8" fmla="*/ 0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7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1" name="Freeform 7306"/>
            <p:cNvSpPr>
              <a:spLocks/>
            </p:cNvSpPr>
            <p:nvPr/>
          </p:nvSpPr>
          <p:spPr bwMode="auto">
            <a:xfrm>
              <a:off x="2205" y="1865"/>
              <a:ext cx="30" cy="21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0 h 43"/>
                <a:gd name="T4" fmla="*/ 0 w 62"/>
                <a:gd name="T5" fmla="*/ 0 h 43"/>
                <a:gd name="T6" fmla="*/ 0 w 62"/>
                <a:gd name="T7" fmla="*/ 0 h 43"/>
                <a:gd name="T8" fmla="*/ 0 w 6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51" y="0"/>
                  </a:moveTo>
                  <a:lnTo>
                    <a:pt x="0" y="29"/>
                  </a:lnTo>
                  <a:lnTo>
                    <a:pt x="0" y="43"/>
                  </a:lnTo>
                  <a:lnTo>
                    <a:pt x="6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2" name="Freeform 7307"/>
            <p:cNvSpPr>
              <a:spLocks/>
            </p:cNvSpPr>
            <p:nvPr/>
          </p:nvSpPr>
          <p:spPr bwMode="auto">
            <a:xfrm>
              <a:off x="2252" y="1801"/>
              <a:ext cx="26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3" name="Freeform 7308"/>
            <p:cNvSpPr>
              <a:spLocks/>
            </p:cNvSpPr>
            <p:nvPr/>
          </p:nvSpPr>
          <p:spPr bwMode="auto">
            <a:xfrm>
              <a:off x="2278" y="1798"/>
              <a:ext cx="5" cy="42"/>
            </a:xfrm>
            <a:custGeom>
              <a:avLst/>
              <a:gdLst>
                <a:gd name="T0" fmla="*/ 0 w 11"/>
                <a:gd name="T1" fmla="*/ 0 h 85"/>
                <a:gd name="T2" fmla="*/ 0 w 11"/>
                <a:gd name="T3" fmla="*/ 0 h 85"/>
                <a:gd name="T4" fmla="*/ 0 w 11"/>
                <a:gd name="T5" fmla="*/ 0 h 85"/>
                <a:gd name="T6" fmla="*/ 0 w 11"/>
                <a:gd name="T7" fmla="*/ 0 h 85"/>
                <a:gd name="T8" fmla="*/ 0 w 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5"/>
                <a:gd name="T17" fmla="*/ 11 w 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5">
                  <a:moveTo>
                    <a:pt x="11" y="0"/>
                  </a:moveTo>
                  <a:lnTo>
                    <a:pt x="0" y="5"/>
                  </a:lnTo>
                  <a:lnTo>
                    <a:pt x="0" y="77"/>
                  </a:lnTo>
                  <a:lnTo>
                    <a:pt x="11" y="8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4" name="Freeform 7309"/>
            <p:cNvSpPr>
              <a:spLocks/>
            </p:cNvSpPr>
            <p:nvPr/>
          </p:nvSpPr>
          <p:spPr bwMode="auto">
            <a:xfrm>
              <a:off x="2252" y="1837"/>
              <a:ext cx="31" cy="21"/>
            </a:xfrm>
            <a:custGeom>
              <a:avLst/>
              <a:gdLst>
                <a:gd name="T0" fmla="*/ 1 w 61"/>
                <a:gd name="T1" fmla="*/ 0 h 44"/>
                <a:gd name="T2" fmla="*/ 0 w 61"/>
                <a:gd name="T3" fmla="*/ 0 h 44"/>
                <a:gd name="T4" fmla="*/ 0 w 61"/>
                <a:gd name="T5" fmla="*/ 0 h 44"/>
                <a:gd name="T6" fmla="*/ 1 w 61"/>
                <a:gd name="T7" fmla="*/ 0 h 44"/>
                <a:gd name="T8" fmla="*/ 1 w 6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4"/>
                <a:gd name="T17" fmla="*/ 61 w 6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4">
                  <a:moveTo>
                    <a:pt x="50" y="0"/>
                  </a:moveTo>
                  <a:lnTo>
                    <a:pt x="0" y="31"/>
                  </a:lnTo>
                  <a:lnTo>
                    <a:pt x="0" y="44"/>
                  </a:lnTo>
                  <a:lnTo>
                    <a:pt x="61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5" name="Oval 7310"/>
            <p:cNvSpPr>
              <a:spLocks noChangeArrowheads="1"/>
            </p:cNvSpPr>
            <p:nvPr/>
          </p:nvSpPr>
          <p:spPr bwMode="auto">
            <a:xfrm>
              <a:off x="2207" y="1553"/>
              <a:ext cx="20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6" name="Freeform 7311"/>
            <p:cNvSpPr>
              <a:spLocks/>
            </p:cNvSpPr>
            <p:nvPr/>
          </p:nvSpPr>
          <p:spPr bwMode="auto">
            <a:xfrm>
              <a:off x="1968" y="1721"/>
              <a:ext cx="47" cy="57"/>
            </a:xfrm>
            <a:custGeom>
              <a:avLst/>
              <a:gdLst>
                <a:gd name="T0" fmla="*/ 1 w 94"/>
                <a:gd name="T1" fmla="*/ 0 h 113"/>
                <a:gd name="T2" fmla="*/ 1 w 94"/>
                <a:gd name="T3" fmla="*/ 1 h 113"/>
                <a:gd name="T4" fmla="*/ 0 w 94"/>
                <a:gd name="T5" fmla="*/ 1 h 113"/>
                <a:gd name="T6" fmla="*/ 1 w 9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3"/>
                <a:gd name="T14" fmla="*/ 94 w 9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3">
                  <a:moveTo>
                    <a:pt x="94" y="0"/>
                  </a:moveTo>
                  <a:lnTo>
                    <a:pt x="94" y="113"/>
                  </a:lnTo>
                  <a:lnTo>
                    <a:pt x="0" y="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7" name="Freeform 7312"/>
            <p:cNvSpPr>
              <a:spLocks/>
            </p:cNvSpPr>
            <p:nvPr/>
          </p:nvSpPr>
          <p:spPr bwMode="auto">
            <a:xfrm>
              <a:off x="2015" y="1637"/>
              <a:ext cx="147" cy="141"/>
            </a:xfrm>
            <a:custGeom>
              <a:avLst/>
              <a:gdLst>
                <a:gd name="T0" fmla="*/ 3 w 293"/>
                <a:gd name="T1" fmla="*/ 1 h 282"/>
                <a:gd name="T2" fmla="*/ 0 w 293"/>
                <a:gd name="T3" fmla="*/ 2 h 282"/>
                <a:gd name="T4" fmla="*/ 0 w 293"/>
                <a:gd name="T5" fmla="*/ 1 h 282"/>
                <a:gd name="T6" fmla="*/ 3 w 293"/>
                <a:gd name="T7" fmla="*/ 0 h 282"/>
                <a:gd name="T8" fmla="*/ 3 w 293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82"/>
                <a:gd name="T17" fmla="*/ 293 w 293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82">
                  <a:moveTo>
                    <a:pt x="293" y="113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293" y="11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8" name="Freeform 7313"/>
            <p:cNvSpPr>
              <a:spLocks/>
            </p:cNvSpPr>
            <p:nvPr/>
          </p:nvSpPr>
          <p:spPr bwMode="auto">
            <a:xfrm>
              <a:off x="2034" y="1760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09" name="Freeform 7314"/>
            <p:cNvSpPr>
              <a:spLocks/>
            </p:cNvSpPr>
            <p:nvPr/>
          </p:nvSpPr>
          <p:spPr bwMode="auto">
            <a:xfrm>
              <a:off x="2081" y="1675"/>
              <a:ext cx="147" cy="141"/>
            </a:xfrm>
            <a:custGeom>
              <a:avLst/>
              <a:gdLst>
                <a:gd name="T0" fmla="*/ 2 w 295"/>
                <a:gd name="T1" fmla="*/ 0 h 283"/>
                <a:gd name="T2" fmla="*/ 0 w 295"/>
                <a:gd name="T3" fmla="*/ 2 h 283"/>
                <a:gd name="T4" fmla="*/ 0 w 295"/>
                <a:gd name="T5" fmla="*/ 1 h 283"/>
                <a:gd name="T6" fmla="*/ 2 w 295"/>
                <a:gd name="T7" fmla="*/ 0 h 283"/>
                <a:gd name="T8" fmla="*/ 2 w 295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83"/>
                <a:gd name="T17" fmla="*/ 295 w 295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83">
                  <a:moveTo>
                    <a:pt x="295" y="114"/>
                  </a:moveTo>
                  <a:lnTo>
                    <a:pt x="0" y="283"/>
                  </a:lnTo>
                  <a:lnTo>
                    <a:pt x="0" y="171"/>
                  </a:lnTo>
                  <a:lnTo>
                    <a:pt x="293" y="0"/>
                  </a:lnTo>
                  <a:lnTo>
                    <a:pt x="295" y="11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0" name="Freeform 7315"/>
            <p:cNvSpPr>
              <a:spLocks/>
            </p:cNvSpPr>
            <p:nvPr/>
          </p:nvSpPr>
          <p:spPr bwMode="auto">
            <a:xfrm>
              <a:off x="2099" y="1798"/>
              <a:ext cx="47" cy="57"/>
            </a:xfrm>
            <a:custGeom>
              <a:avLst/>
              <a:gdLst>
                <a:gd name="T0" fmla="*/ 1 w 93"/>
                <a:gd name="T1" fmla="*/ 0 h 113"/>
                <a:gd name="T2" fmla="*/ 1 w 93"/>
                <a:gd name="T3" fmla="*/ 1 h 113"/>
                <a:gd name="T4" fmla="*/ 0 w 93"/>
                <a:gd name="T5" fmla="*/ 1 h 113"/>
                <a:gd name="T6" fmla="*/ 1 w 9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13"/>
                <a:gd name="T14" fmla="*/ 93 w 9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13">
                  <a:moveTo>
                    <a:pt x="93" y="0"/>
                  </a:moveTo>
                  <a:lnTo>
                    <a:pt x="93" y="113"/>
                  </a:lnTo>
                  <a:lnTo>
                    <a:pt x="0" y="5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1" name="Freeform 7316"/>
            <p:cNvSpPr>
              <a:spLocks/>
            </p:cNvSpPr>
            <p:nvPr/>
          </p:nvSpPr>
          <p:spPr bwMode="auto">
            <a:xfrm>
              <a:off x="2146" y="1713"/>
              <a:ext cx="148" cy="142"/>
            </a:xfrm>
            <a:custGeom>
              <a:avLst/>
              <a:gdLst>
                <a:gd name="T0" fmla="*/ 2 w 296"/>
                <a:gd name="T1" fmla="*/ 1 h 282"/>
                <a:gd name="T2" fmla="*/ 0 w 296"/>
                <a:gd name="T3" fmla="*/ 3 h 282"/>
                <a:gd name="T4" fmla="*/ 0 w 296"/>
                <a:gd name="T5" fmla="*/ 2 h 282"/>
                <a:gd name="T6" fmla="*/ 2 w 296"/>
                <a:gd name="T7" fmla="*/ 0 h 282"/>
                <a:gd name="T8" fmla="*/ 2 w 296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82"/>
                <a:gd name="T17" fmla="*/ 296 w 296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82">
                  <a:moveTo>
                    <a:pt x="296" y="111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6" y="0"/>
                  </a:lnTo>
                  <a:lnTo>
                    <a:pt x="296" y="11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2" name="Freeform 7317"/>
            <p:cNvSpPr>
              <a:spLocks/>
            </p:cNvSpPr>
            <p:nvPr/>
          </p:nvSpPr>
          <p:spPr bwMode="auto">
            <a:xfrm>
              <a:off x="2085" y="1781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3" name="Freeform 7318"/>
            <p:cNvSpPr>
              <a:spLocks/>
            </p:cNvSpPr>
            <p:nvPr/>
          </p:nvSpPr>
          <p:spPr bwMode="auto">
            <a:xfrm>
              <a:off x="2085" y="1755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4" name="Freeform 7319"/>
            <p:cNvSpPr>
              <a:spLocks/>
            </p:cNvSpPr>
            <p:nvPr/>
          </p:nvSpPr>
          <p:spPr bwMode="auto">
            <a:xfrm>
              <a:off x="2101" y="1772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5" name="Freeform 7320"/>
            <p:cNvSpPr>
              <a:spLocks/>
            </p:cNvSpPr>
            <p:nvPr/>
          </p:nvSpPr>
          <p:spPr bwMode="auto">
            <a:xfrm>
              <a:off x="2101" y="1746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6" name="Freeform 7321"/>
            <p:cNvSpPr>
              <a:spLocks/>
            </p:cNvSpPr>
            <p:nvPr/>
          </p:nvSpPr>
          <p:spPr bwMode="auto">
            <a:xfrm>
              <a:off x="2117" y="1763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7" name="Freeform 7322"/>
            <p:cNvSpPr>
              <a:spLocks/>
            </p:cNvSpPr>
            <p:nvPr/>
          </p:nvSpPr>
          <p:spPr bwMode="auto">
            <a:xfrm>
              <a:off x="2117" y="1737"/>
              <a:ext cx="11" cy="28"/>
            </a:xfrm>
            <a:custGeom>
              <a:avLst/>
              <a:gdLst>
                <a:gd name="T0" fmla="*/ 0 w 23"/>
                <a:gd name="T1" fmla="*/ 1 h 55"/>
                <a:gd name="T2" fmla="*/ 0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0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8" name="Freeform 7323"/>
            <p:cNvSpPr>
              <a:spLocks/>
            </p:cNvSpPr>
            <p:nvPr/>
          </p:nvSpPr>
          <p:spPr bwMode="auto">
            <a:xfrm>
              <a:off x="2132" y="175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19" name="Freeform 7324"/>
            <p:cNvSpPr>
              <a:spLocks/>
            </p:cNvSpPr>
            <p:nvPr/>
          </p:nvSpPr>
          <p:spPr bwMode="auto">
            <a:xfrm>
              <a:off x="2132" y="1728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0" name="Freeform 7325"/>
            <p:cNvSpPr>
              <a:spLocks/>
            </p:cNvSpPr>
            <p:nvPr/>
          </p:nvSpPr>
          <p:spPr bwMode="auto">
            <a:xfrm>
              <a:off x="2147" y="1746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1" name="Freeform 7326"/>
            <p:cNvSpPr>
              <a:spLocks/>
            </p:cNvSpPr>
            <p:nvPr/>
          </p:nvSpPr>
          <p:spPr bwMode="auto">
            <a:xfrm>
              <a:off x="2147" y="1720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2" name="Freeform 7327"/>
            <p:cNvSpPr>
              <a:spLocks/>
            </p:cNvSpPr>
            <p:nvPr/>
          </p:nvSpPr>
          <p:spPr bwMode="auto">
            <a:xfrm>
              <a:off x="2162" y="1737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3" name="Freeform 7328"/>
            <p:cNvSpPr>
              <a:spLocks/>
            </p:cNvSpPr>
            <p:nvPr/>
          </p:nvSpPr>
          <p:spPr bwMode="auto">
            <a:xfrm>
              <a:off x="2162" y="1711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2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4" name="Freeform 7329"/>
            <p:cNvSpPr>
              <a:spLocks/>
            </p:cNvSpPr>
            <p:nvPr/>
          </p:nvSpPr>
          <p:spPr bwMode="auto">
            <a:xfrm>
              <a:off x="2179" y="1728"/>
              <a:ext cx="11" cy="28"/>
            </a:xfrm>
            <a:custGeom>
              <a:avLst/>
              <a:gdLst>
                <a:gd name="T0" fmla="*/ 0 w 24"/>
                <a:gd name="T1" fmla="*/ 1 h 55"/>
                <a:gd name="T2" fmla="*/ 0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0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5" name="Freeform 7330"/>
            <p:cNvSpPr>
              <a:spLocks/>
            </p:cNvSpPr>
            <p:nvPr/>
          </p:nvSpPr>
          <p:spPr bwMode="auto">
            <a:xfrm>
              <a:off x="2179" y="1702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6" name="Freeform 7331"/>
            <p:cNvSpPr>
              <a:spLocks/>
            </p:cNvSpPr>
            <p:nvPr/>
          </p:nvSpPr>
          <p:spPr bwMode="auto">
            <a:xfrm>
              <a:off x="2194" y="1719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7" name="Freeform 7332"/>
            <p:cNvSpPr>
              <a:spLocks/>
            </p:cNvSpPr>
            <p:nvPr/>
          </p:nvSpPr>
          <p:spPr bwMode="auto">
            <a:xfrm>
              <a:off x="2194" y="169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2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8" name="Freeform 7333"/>
            <p:cNvSpPr>
              <a:spLocks/>
            </p:cNvSpPr>
            <p:nvPr/>
          </p:nvSpPr>
          <p:spPr bwMode="auto">
            <a:xfrm>
              <a:off x="2209" y="1710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29" name="Freeform 7334"/>
            <p:cNvSpPr>
              <a:spLocks/>
            </p:cNvSpPr>
            <p:nvPr/>
          </p:nvSpPr>
          <p:spPr bwMode="auto">
            <a:xfrm>
              <a:off x="2209" y="1684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0" name="Freeform 7335"/>
            <p:cNvSpPr>
              <a:spLocks/>
            </p:cNvSpPr>
            <p:nvPr/>
          </p:nvSpPr>
          <p:spPr bwMode="auto">
            <a:xfrm>
              <a:off x="2020" y="1743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1" name="Freeform 7336"/>
            <p:cNvSpPr>
              <a:spLocks/>
            </p:cNvSpPr>
            <p:nvPr/>
          </p:nvSpPr>
          <p:spPr bwMode="auto">
            <a:xfrm>
              <a:off x="2020" y="1717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2" name="Freeform 7337"/>
            <p:cNvSpPr>
              <a:spLocks/>
            </p:cNvSpPr>
            <p:nvPr/>
          </p:nvSpPr>
          <p:spPr bwMode="auto">
            <a:xfrm>
              <a:off x="2036" y="1734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3" name="Freeform 7338"/>
            <p:cNvSpPr>
              <a:spLocks/>
            </p:cNvSpPr>
            <p:nvPr/>
          </p:nvSpPr>
          <p:spPr bwMode="auto">
            <a:xfrm>
              <a:off x="2036" y="1708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4" name="Freeform 7339"/>
            <p:cNvSpPr>
              <a:spLocks/>
            </p:cNvSpPr>
            <p:nvPr/>
          </p:nvSpPr>
          <p:spPr bwMode="auto">
            <a:xfrm>
              <a:off x="2051" y="1726"/>
              <a:ext cx="12" cy="27"/>
            </a:xfrm>
            <a:custGeom>
              <a:avLst/>
              <a:gdLst>
                <a:gd name="T0" fmla="*/ 0 w 25"/>
                <a:gd name="T1" fmla="*/ 1 h 54"/>
                <a:gd name="T2" fmla="*/ 0 w 25"/>
                <a:gd name="T3" fmla="*/ 0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25" y="41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4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5" name="Freeform 7340"/>
            <p:cNvSpPr>
              <a:spLocks/>
            </p:cNvSpPr>
            <p:nvPr/>
          </p:nvSpPr>
          <p:spPr bwMode="auto">
            <a:xfrm>
              <a:off x="2051" y="1700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6" name="Freeform 7341"/>
            <p:cNvSpPr>
              <a:spLocks/>
            </p:cNvSpPr>
            <p:nvPr/>
          </p:nvSpPr>
          <p:spPr bwMode="auto">
            <a:xfrm>
              <a:off x="2067" y="171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7" name="Freeform 7342"/>
            <p:cNvSpPr>
              <a:spLocks/>
            </p:cNvSpPr>
            <p:nvPr/>
          </p:nvSpPr>
          <p:spPr bwMode="auto">
            <a:xfrm>
              <a:off x="2067" y="169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8" name="Freeform 7343"/>
            <p:cNvSpPr>
              <a:spLocks/>
            </p:cNvSpPr>
            <p:nvPr/>
          </p:nvSpPr>
          <p:spPr bwMode="auto">
            <a:xfrm>
              <a:off x="2082" y="170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9" name="Freeform 7344"/>
            <p:cNvSpPr>
              <a:spLocks/>
            </p:cNvSpPr>
            <p:nvPr/>
          </p:nvSpPr>
          <p:spPr bwMode="auto">
            <a:xfrm>
              <a:off x="2082" y="168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0" name="Freeform 7345"/>
            <p:cNvSpPr>
              <a:spLocks/>
            </p:cNvSpPr>
            <p:nvPr/>
          </p:nvSpPr>
          <p:spPr bwMode="auto">
            <a:xfrm>
              <a:off x="2098" y="1699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1" name="Freeform 7346"/>
            <p:cNvSpPr>
              <a:spLocks/>
            </p:cNvSpPr>
            <p:nvPr/>
          </p:nvSpPr>
          <p:spPr bwMode="auto">
            <a:xfrm>
              <a:off x="2098" y="1673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2" name="Freeform 7347"/>
            <p:cNvSpPr>
              <a:spLocks/>
            </p:cNvSpPr>
            <p:nvPr/>
          </p:nvSpPr>
          <p:spPr bwMode="auto">
            <a:xfrm>
              <a:off x="2113" y="169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3" name="Freeform 7348"/>
            <p:cNvSpPr>
              <a:spLocks/>
            </p:cNvSpPr>
            <p:nvPr/>
          </p:nvSpPr>
          <p:spPr bwMode="auto">
            <a:xfrm>
              <a:off x="2113" y="166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4" name="Freeform 7349"/>
            <p:cNvSpPr>
              <a:spLocks/>
            </p:cNvSpPr>
            <p:nvPr/>
          </p:nvSpPr>
          <p:spPr bwMode="auto">
            <a:xfrm>
              <a:off x="2128" y="1681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1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5" name="Freeform 7350"/>
            <p:cNvSpPr>
              <a:spLocks/>
            </p:cNvSpPr>
            <p:nvPr/>
          </p:nvSpPr>
          <p:spPr bwMode="auto">
            <a:xfrm>
              <a:off x="2128" y="1655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6" name="Freeform 7351"/>
            <p:cNvSpPr>
              <a:spLocks/>
            </p:cNvSpPr>
            <p:nvPr/>
          </p:nvSpPr>
          <p:spPr bwMode="auto">
            <a:xfrm>
              <a:off x="2144" y="167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7" name="Freeform 7352"/>
            <p:cNvSpPr>
              <a:spLocks/>
            </p:cNvSpPr>
            <p:nvPr/>
          </p:nvSpPr>
          <p:spPr bwMode="auto">
            <a:xfrm>
              <a:off x="2144" y="164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8" name="Freeform 7353"/>
            <p:cNvSpPr>
              <a:spLocks/>
            </p:cNvSpPr>
            <p:nvPr/>
          </p:nvSpPr>
          <p:spPr bwMode="auto">
            <a:xfrm>
              <a:off x="2151" y="1820"/>
              <a:ext cx="12" cy="27"/>
            </a:xfrm>
            <a:custGeom>
              <a:avLst/>
              <a:gdLst>
                <a:gd name="T0" fmla="*/ 0 w 26"/>
                <a:gd name="T1" fmla="*/ 0 h 56"/>
                <a:gd name="T2" fmla="*/ 0 w 26"/>
                <a:gd name="T3" fmla="*/ 0 h 56"/>
                <a:gd name="T4" fmla="*/ 0 w 26"/>
                <a:gd name="T5" fmla="*/ 0 h 56"/>
                <a:gd name="T6" fmla="*/ 0 w 26"/>
                <a:gd name="T7" fmla="*/ 0 h 56"/>
                <a:gd name="T8" fmla="*/ 0 w 2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49" name="Freeform 7354"/>
            <p:cNvSpPr>
              <a:spLocks/>
            </p:cNvSpPr>
            <p:nvPr/>
          </p:nvSpPr>
          <p:spPr bwMode="auto">
            <a:xfrm>
              <a:off x="2151" y="1793"/>
              <a:ext cx="12" cy="28"/>
            </a:xfrm>
            <a:custGeom>
              <a:avLst/>
              <a:gdLst>
                <a:gd name="T0" fmla="*/ 0 w 26"/>
                <a:gd name="T1" fmla="*/ 1 h 56"/>
                <a:gd name="T2" fmla="*/ 0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0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0" name="Freeform 7355"/>
            <p:cNvSpPr>
              <a:spLocks/>
            </p:cNvSpPr>
            <p:nvPr/>
          </p:nvSpPr>
          <p:spPr bwMode="auto">
            <a:xfrm>
              <a:off x="2167" y="1811"/>
              <a:ext cx="12" cy="27"/>
            </a:xfrm>
            <a:custGeom>
              <a:avLst/>
              <a:gdLst>
                <a:gd name="T0" fmla="*/ 1 w 23"/>
                <a:gd name="T1" fmla="*/ 0 h 56"/>
                <a:gd name="T2" fmla="*/ 1 w 23"/>
                <a:gd name="T3" fmla="*/ 0 h 56"/>
                <a:gd name="T4" fmla="*/ 0 w 23"/>
                <a:gd name="T5" fmla="*/ 0 h 56"/>
                <a:gd name="T6" fmla="*/ 0 w 23"/>
                <a:gd name="T7" fmla="*/ 0 h 56"/>
                <a:gd name="T8" fmla="*/ 1 w 2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1" name="Freeform 7356"/>
            <p:cNvSpPr>
              <a:spLocks/>
            </p:cNvSpPr>
            <p:nvPr/>
          </p:nvSpPr>
          <p:spPr bwMode="auto">
            <a:xfrm>
              <a:off x="2167" y="178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2" name="Freeform 7357"/>
            <p:cNvSpPr>
              <a:spLocks/>
            </p:cNvSpPr>
            <p:nvPr/>
          </p:nvSpPr>
          <p:spPr bwMode="auto">
            <a:xfrm>
              <a:off x="2182" y="1802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3" name="Freeform 7358"/>
            <p:cNvSpPr>
              <a:spLocks/>
            </p:cNvSpPr>
            <p:nvPr/>
          </p:nvSpPr>
          <p:spPr bwMode="auto">
            <a:xfrm>
              <a:off x="2182" y="1776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4" name="Freeform 7359"/>
            <p:cNvSpPr>
              <a:spLocks/>
            </p:cNvSpPr>
            <p:nvPr/>
          </p:nvSpPr>
          <p:spPr bwMode="auto">
            <a:xfrm>
              <a:off x="2198" y="1793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5" name="Freeform 7360"/>
            <p:cNvSpPr>
              <a:spLocks/>
            </p:cNvSpPr>
            <p:nvPr/>
          </p:nvSpPr>
          <p:spPr bwMode="auto">
            <a:xfrm>
              <a:off x="2198" y="1767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6" name="Freeform 7361"/>
            <p:cNvSpPr>
              <a:spLocks/>
            </p:cNvSpPr>
            <p:nvPr/>
          </p:nvSpPr>
          <p:spPr bwMode="auto">
            <a:xfrm>
              <a:off x="2213" y="1784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7" name="Freeform 7362"/>
            <p:cNvSpPr>
              <a:spLocks/>
            </p:cNvSpPr>
            <p:nvPr/>
          </p:nvSpPr>
          <p:spPr bwMode="auto">
            <a:xfrm>
              <a:off x="2213" y="1758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8" name="Freeform 7363"/>
            <p:cNvSpPr>
              <a:spLocks/>
            </p:cNvSpPr>
            <p:nvPr/>
          </p:nvSpPr>
          <p:spPr bwMode="auto">
            <a:xfrm>
              <a:off x="2229" y="177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59" name="Freeform 7364"/>
            <p:cNvSpPr>
              <a:spLocks/>
            </p:cNvSpPr>
            <p:nvPr/>
          </p:nvSpPr>
          <p:spPr bwMode="auto">
            <a:xfrm>
              <a:off x="2229" y="174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0" name="Freeform 7365"/>
            <p:cNvSpPr>
              <a:spLocks/>
            </p:cNvSpPr>
            <p:nvPr/>
          </p:nvSpPr>
          <p:spPr bwMode="auto">
            <a:xfrm>
              <a:off x="2244" y="176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1" name="Freeform 7366"/>
            <p:cNvSpPr>
              <a:spLocks/>
            </p:cNvSpPr>
            <p:nvPr/>
          </p:nvSpPr>
          <p:spPr bwMode="auto">
            <a:xfrm>
              <a:off x="2244" y="174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2" name="Freeform 7367"/>
            <p:cNvSpPr>
              <a:spLocks/>
            </p:cNvSpPr>
            <p:nvPr/>
          </p:nvSpPr>
          <p:spPr bwMode="auto">
            <a:xfrm>
              <a:off x="2260" y="1757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3" name="Freeform 7368"/>
            <p:cNvSpPr>
              <a:spLocks/>
            </p:cNvSpPr>
            <p:nvPr/>
          </p:nvSpPr>
          <p:spPr bwMode="auto">
            <a:xfrm>
              <a:off x="2260" y="1731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4" name="Freeform 7369"/>
            <p:cNvSpPr>
              <a:spLocks/>
            </p:cNvSpPr>
            <p:nvPr/>
          </p:nvSpPr>
          <p:spPr bwMode="auto">
            <a:xfrm>
              <a:off x="2275" y="174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5" name="Freeform 7370"/>
            <p:cNvSpPr>
              <a:spLocks/>
            </p:cNvSpPr>
            <p:nvPr/>
          </p:nvSpPr>
          <p:spPr bwMode="auto">
            <a:xfrm>
              <a:off x="2275" y="172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6" name="Line 7371"/>
            <p:cNvSpPr>
              <a:spLocks noChangeShapeType="1"/>
            </p:cNvSpPr>
            <p:nvPr/>
          </p:nvSpPr>
          <p:spPr bwMode="auto">
            <a:xfrm flipV="1">
              <a:off x="2220" y="1935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7" name="Freeform 7372"/>
            <p:cNvSpPr>
              <a:spLocks/>
            </p:cNvSpPr>
            <p:nvPr/>
          </p:nvSpPr>
          <p:spPr bwMode="auto">
            <a:xfrm>
              <a:off x="2217" y="1941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1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0 w 7"/>
                <a:gd name="T13" fmla="*/ 0 h 7"/>
                <a:gd name="T14" fmla="*/ 0 w 7"/>
                <a:gd name="T15" fmla="*/ 1 h 7"/>
                <a:gd name="T16" fmla="*/ 0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8" name="Freeform 7373"/>
            <p:cNvSpPr>
              <a:spLocks/>
            </p:cNvSpPr>
            <p:nvPr/>
          </p:nvSpPr>
          <p:spPr bwMode="auto">
            <a:xfrm>
              <a:off x="2217" y="1941"/>
              <a:ext cx="3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69" name="Freeform 7374"/>
            <p:cNvSpPr>
              <a:spLocks/>
            </p:cNvSpPr>
            <p:nvPr/>
          </p:nvSpPr>
          <p:spPr bwMode="auto">
            <a:xfrm>
              <a:off x="2225" y="1940"/>
              <a:ext cx="9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0" name="Freeform 7375"/>
            <p:cNvSpPr>
              <a:spLocks/>
            </p:cNvSpPr>
            <p:nvPr/>
          </p:nvSpPr>
          <p:spPr bwMode="auto">
            <a:xfrm>
              <a:off x="2225" y="1941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1" name="Freeform 7376"/>
            <p:cNvSpPr>
              <a:spLocks/>
            </p:cNvSpPr>
            <p:nvPr/>
          </p:nvSpPr>
          <p:spPr bwMode="auto">
            <a:xfrm>
              <a:off x="2227" y="1944"/>
              <a:ext cx="3" cy="3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2" name="Freeform 7377"/>
            <p:cNvSpPr>
              <a:spLocks/>
            </p:cNvSpPr>
            <p:nvPr/>
          </p:nvSpPr>
          <p:spPr bwMode="auto">
            <a:xfrm>
              <a:off x="2233" y="194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3" name="Freeform 7378"/>
            <p:cNvSpPr>
              <a:spLocks/>
            </p:cNvSpPr>
            <p:nvPr/>
          </p:nvSpPr>
          <p:spPr bwMode="auto">
            <a:xfrm>
              <a:off x="2233" y="1946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4" name="Freeform 7379"/>
            <p:cNvSpPr>
              <a:spLocks/>
            </p:cNvSpPr>
            <p:nvPr/>
          </p:nvSpPr>
          <p:spPr bwMode="auto">
            <a:xfrm>
              <a:off x="2234" y="1947"/>
              <a:ext cx="3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0 h 9"/>
                <a:gd name="T6" fmla="*/ 1 w 5"/>
                <a:gd name="T7" fmla="*/ 1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1 h 9"/>
                <a:gd name="T14" fmla="*/ 1 w 5"/>
                <a:gd name="T15" fmla="*/ 1 h 9"/>
                <a:gd name="T16" fmla="*/ 0 w 5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5" name="Freeform 7380"/>
            <p:cNvSpPr>
              <a:spLocks/>
            </p:cNvSpPr>
            <p:nvPr/>
          </p:nvSpPr>
          <p:spPr bwMode="auto">
            <a:xfrm>
              <a:off x="2223" y="1942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1 h 18"/>
                <a:gd name="T16" fmla="*/ 0 w 17"/>
                <a:gd name="T17" fmla="*/ 0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11" y="18"/>
                  </a:moveTo>
                  <a:lnTo>
                    <a:pt x="15" y="16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6" name="Freeform 7381"/>
            <p:cNvSpPr>
              <a:spLocks/>
            </p:cNvSpPr>
            <p:nvPr/>
          </p:nvSpPr>
          <p:spPr bwMode="auto">
            <a:xfrm>
              <a:off x="2223" y="1944"/>
              <a:ext cx="6" cy="7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4"/>
                <a:gd name="T47" fmla="*/ 13 w 1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7" name="Freeform 7382"/>
            <p:cNvSpPr>
              <a:spLocks/>
            </p:cNvSpPr>
            <p:nvPr/>
          </p:nvSpPr>
          <p:spPr bwMode="auto">
            <a:xfrm>
              <a:off x="2224" y="194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8" name="Freeform 7383"/>
            <p:cNvSpPr>
              <a:spLocks/>
            </p:cNvSpPr>
            <p:nvPr/>
          </p:nvSpPr>
          <p:spPr bwMode="auto">
            <a:xfrm>
              <a:off x="2230" y="1947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9" y="18"/>
                  </a:moveTo>
                  <a:lnTo>
                    <a:pt x="14" y="14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79" name="Freeform 7384"/>
            <p:cNvSpPr>
              <a:spLocks/>
            </p:cNvSpPr>
            <p:nvPr/>
          </p:nvSpPr>
          <p:spPr bwMode="auto">
            <a:xfrm>
              <a:off x="2230" y="1947"/>
              <a:ext cx="5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6"/>
                <a:gd name="T47" fmla="*/ 11 w 1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0" name="Freeform 7385"/>
            <p:cNvSpPr>
              <a:spLocks/>
            </p:cNvSpPr>
            <p:nvPr/>
          </p:nvSpPr>
          <p:spPr bwMode="auto">
            <a:xfrm>
              <a:off x="2231" y="1949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1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1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1" name="Freeform 7386"/>
            <p:cNvSpPr>
              <a:spLocks/>
            </p:cNvSpPr>
            <p:nvPr/>
          </p:nvSpPr>
          <p:spPr bwMode="auto">
            <a:xfrm>
              <a:off x="2257" y="1963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7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2" name="Freeform 7387"/>
            <p:cNvSpPr>
              <a:spLocks/>
            </p:cNvSpPr>
            <p:nvPr/>
          </p:nvSpPr>
          <p:spPr bwMode="auto">
            <a:xfrm>
              <a:off x="2257" y="1964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3" name="Freeform 7388"/>
            <p:cNvSpPr>
              <a:spLocks/>
            </p:cNvSpPr>
            <p:nvPr/>
          </p:nvSpPr>
          <p:spPr bwMode="auto">
            <a:xfrm>
              <a:off x="2259" y="1965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4" name="Freeform 7389"/>
            <p:cNvSpPr>
              <a:spLocks/>
            </p:cNvSpPr>
            <p:nvPr/>
          </p:nvSpPr>
          <p:spPr bwMode="auto">
            <a:xfrm>
              <a:off x="2231" y="1913"/>
              <a:ext cx="18" cy="33"/>
            </a:xfrm>
            <a:custGeom>
              <a:avLst/>
              <a:gdLst>
                <a:gd name="T0" fmla="*/ 0 w 36"/>
                <a:gd name="T1" fmla="*/ 1 h 65"/>
                <a:gd name="T2" fmla="*/ 1 w 36"/>
                <a:gd name="T3" fmla="*/ 0 h 65"/>
                <a:gd name="T4" fmla="*/ 1 w 36"/>
                <a:gd name="T5" fmla="*/ 1 h 65"/>
                <a:gd name="T6" fmla="*/ 0 w 36"/>
                <a:gd name="T7" fmla="*/ 1 h 65"/>
                <a:gd name="T8" fmla="*/ 0 w 36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5"/>
                <a:gd name="T17" fmla="*/ 36 w 3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5">
                  <a:moveTo>
                    <a:pt x="0" y="22"/>
                  </a:moveTo>
                  <a:lnTo>
                    <a:pt x="36" y="0"/>
                  </a:lnTo>
                  <a:lnTo>
                    <a:pt x="36" y="44"/>
                  </a:lnTo>
                  <a:lnTo>
                    <a:pt x="0" y="6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5" name="Freeform 7390"/>
            <p:cNvSpPr>
              <a:spLocks/>
            </p:cNvSpPr>
            <p:nvPr/>
          </p:nvSpPr>
          <p:spPr bwMode="auto">
            <a:xfrm>
              <a:off x="2171" y="1909"/>
              <a:ext cx="8" cy="8"/>
            </a:xfrm>
            <a:custGeom>
              <a:avLst/>
              <a:gdLst>
                <a:gd name="T0" fmla="*/ 1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1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0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1 w 16"/>
                <a:gd name="T33" fmla="*/ 0 h 17"/>
                <a:gd name="T34" fmla="*/ 1 w 16"/>
                <a:gd name="T35" fmla="*/ 0 h 17"/>
                <a:gd name="T36" fmla="*/ 1 w 1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7"/>
                <a:gd name="T59" fmla="*/ 16 w 1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7">
                  <a:moveTo>
                    <a:pt x="9" y="17"/>
                  </a:move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6" name="Freeform 7391"/>
            <p:cNvSpPr>
              <a:spLocks/>
            </p:cNvSpPr>
            <p:nvPr/>
          </p:nvSpPr>
          <p:spPr bwMode="auto">
            <a:xfrm>
              <a:off x="2171" y="1910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7" name="Freeform 7392"/>
            <p:cNvSpPr>
              <a:spLocks/>
            </p:cNvSpPr>
            <p:nvPr/>
          </p:nvSpPr>
          <p:spPr bwMode="auto">
            <a:xfrm>
              <a:off x="2171" y="1911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8" name="Freeform 7393"/>
            <p:cNvSpPr>
              <a:spLocks/>
            </p:cNvSpPr>
            <p:nvPr/>
          </p:nvSpPr>
          <p:spPr bwMode="auto">
            <a:xfrm>
              <a:off x="2178" y="1912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0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9" y="18"/>
                  </a:moveTo>
                  <a:lnTo>
                    <a:pt x="13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89" name="Freeform 7394"/>
            <p:cNvSpPr>
              <a:spLocks/>
            </p:cNvSpPr>
            <p:nvPr/>
          </p:nvSpPr>
          <p:spPr bwMode="auto">
            <a:xfrm>
              <a:off x="2178" y="1913"/>
              <a:ext cx="5" cy="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w 11"/>
                <a:gd name="T11" fmla="*/ 0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0 h 17"/>
                <a:gd name="T18" fmla="*/ 0 w 11"/>
                <a:gd name="T19" fmla="*/ 0 h 17"/>
                <a:gd name="T20" fmla="*/ 0 w 11"/>
                <a:gd name="T21" fmla="*/ 0 h 17"/>
                <a:gd name="T22" fmla="*/ 0 w 11"/>
                <a:gd name="T23" fmla="*/ 0 h 17"/>
                <a:gd name="T24" fmla="*/ 0 w 11"/>
                <a:gd name="T25" fmla="*/ 0 h 17"/>
                <a:gd name="T26" fmla="*/ 0 w 11"/>
                <a:gd name="T27" fmla="*/ 0 h 17"/>
                <a:gd name="T28" fmla="*/ 0 w 1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7"/>
                <a:gd name="T47" fmla="*/ 11 w 1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0" name="Freeform 7395"/>
            <p:cNvSpPr>
              <a:spLocks/>
            </p:cNvSpPr>
            <p:nvPr/>
          </p:nvSpPr>
          <p:spPr bwMode="auto">
            <a:xfrm>
              <a:off x="2179" y="1916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1" name="Freeform 7396"/>
            <p:cNvSpPr>
              <a:spLocks/>
            </p:cNvSpPr>
            <p:nvPr/>
          </p:nvSpPr>
          <p:spPr bwMode="auto">
            <a:xfrm>
              <a:off x="2167" y="1911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2" name="Freeform 7397"/>
            <p:cNvSpPr>
              <a:spLocks/>
            </p:cNvSpPr>
            <p:nvPr/>
          </p:nvSpPr>
          <p:spPr bwMode="auto">
            <a:xfrm>
              <a:off x="2167" y="1911"/>
              <a:ext cx="6" cy="9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3" name="Freeform 7398"/>
            <p:cNvSpPr>
              <a:spLocks/>
            </p:cNvSpPr>
            <p:nvPr/>
          </p:nvSpPr>
          <p:spPr bwMode="auto">
            <a:xfrm>
              <a:off x="2169" y="1913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4" name="Freeform 7399"/>
            <p:cNvSpPr>
              <a:spLocks/>
            </p:cNvSpPr>
            <p:nvPr/>
          </p:nvSpPr>
          <p:spPr bwMode="auto">
            <a:xfrm>
              <a:off x="2174" y="191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5" name="Freeform 7400"/>
            <p:cNvSpPr>
              <a:spLocks/>
            </p:cNvSpPr>
            <p:nvPr/>
          </p:nvSpPr>
          <p:spPr bwMode="auto">
            <a:xfrm>
              <a:off x="2174" y="1915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6" name="Freeform 7401"/>
            <p:cNvSpPr>
              <a:spLocks/>
            </p:cNvSpPr>
            <p:nvPr/>
          </p:nvSpPr>
          <p:spPr bwMode="auto">
            <a:xfrm>
              <a:off x="2176" y="1918"/>
              <a:ext cx="3" cy="3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7" name="Freeform 7402"/>
            <p:cNvSpPr>
              <a:spLocks/>
            </p:cNvSpPr>
            <p:nvPr/>
          </p:nvSpPr>
          <p:spPr bwMode="auto">
            <a:xfrm>
              <a:off x="2160" y="1873"/>
              <a:ext cx="89" cy="51"/>
            </a:xfrm>
            <a:custGeom>
              <a:avLst/>
              <a:gdLst>
                <a:gd name="T0" fmla="*/ 0 w 179"/>
                <a:gd name="T1" fmla="*/ 0 h 103"/>
                <a:gd name="T2" fmla="*/ 0 w 179"/>
                <a:gd name="T3" fmla="*/ 0 h 103"/>
                <a:gd name="T4" fmla="*/ 1 w 179"/>
                <a:gd name="T5" fmla="*/ 0 h 103"/>
                <a:gd name="T6" fmla="*/ 1 w 179"/>
                <a:gd name="T7" fmla="*/ 0 h 103"/>
                <a:gd name="T8" fmla="*/ 0 w 179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03"/>
                <a:gd name="T17" fmla="*/ 179 w 179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03">
                  <a:moveTo>
                    <a:pt x="0" y="20"/>
                  </a:moveTo>
                  <a:lnTo>
                    <a:pt x="36" y="0"/>
                  </a:lnTo>
                  <a:lnTo>
                    <a:pt x="179" y="81"/>
                  </a:lnTo>
                  <a:lnTo>
                    <a:pt x="143" y="10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8" name="Freeform 7403"/>
            <p:cNvSpPr>
              <a:spLocks/>
            </p:cNvSpPr>
            <p:nvPr/>
          </p:nvSpPr>
          <p:spPr bwMode="auto">
            <a:xfrm>
              <a:off x="2160" y="1883"/>
              <a:ext cx="71" cy="63"/>
            </a:xfrm>
            <a:custGeom>
              <a:avLst/>
              <a:gdLst>
                <a:gd name="T0" fmla="*/ 0 w 143"/>
                <a:gd name="T1" fmla="*/ 0 h 126"/>
                <a:gd name="T2" fmla="*/ 1 w 143"/>
                <a:gd name="T3" fmla="*/ 1 h 126"/>
                <a:gd name="T4" fmla="*/ 1 w 143"/>
                <a:gd name="T5" fmla="*/ 1 h 126"/>
                <a:gd name="T6" fmla="*/ 0 w 143"/>
                <a:gd name="T7" fmla="*/ 1 h 126"/>
                <a:gd name="T8" fmla="*/ 0 w 143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26"/>
                <a:gd name="T17" fmla="*/ 143 w 143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26">
                  <a:moveTo>
                    <a:pt x="0" y="0"/>
                  </a:moveTo>
                  <a:lnTo>
                    <a:pt x="143" y="83"/>
                  </a:lnTo>
                  <a:lnTo>
                    <a:pt x="143" y="126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99" name="Freeform 7404"/>
            <p:cNvSpPr>
              <a:spLocks/>
            </p:cNvSpPr>
            <p:nvPr/>
          </p:nvSpPr>
          <p:spPr bwMode="auto">
            <a:xfrm>
              <a:off x="2269" y="1949"/>
              <a:ext cx="10" cy="7"/>
            </a:xfrm>
            <a:custGeom>
              <a:avLst/>
              <a:gdLst>
                <a:gd name="T0" fmla="*/ 1 w 20"/>
                <a:gd name="T1" fmla="*/ 0 h 15"/>
                <a:gd name="T2" fmla="*/ 1 w 20"/>
                <a:gd name="T3" fmla="*/ 0 h 15"/>
                <a:gd name="T4" fmla="*/ 1 w 20"/>
                <a:gd name="T5" fmla="*/ 0 h 15"/>
                <a:gd name="T6" fmla="*/ 0 w 20"/>
                <a:gd name="T7" fmla="*/ 0 h 15"/>
                <a:gd name="T8" fmla="*/ 1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4" y="0"/>
                  </a:moveTo>
                  <a:lnTo>
                    <a:pt x="20" y="9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0" name="Freeform 7405"/>
            <p:cNvSpPr>
              <a:spLocks/>
            </p:cNvSpPr>
            <p:nvPr/>
          </p:nvSpPr>
          <p:spPr bwMode="auto">
            <a:xfrm>
              <a:off x="2277" y="1954"/>
              <a:ext cx="2" cy="11"/>
            </a:xfrm>
            <a:custGeom>
              <a:avLst/>
              <a:gdLst>
                <a:gd name="T0" fmla="*/ 0 w 6"/>
                <a:gd name="T1" fmla="*/ 1 h 22"/>
                <a:gd name="T2" fmla="*/ 0 w 6"/>
                <a:gd name="T3" fmla="*/ 1 h 22"/>
                <a:gd name="T4" fmla="*/ 0 w 6"/>
                <a:gd name="T5" fmla="*/ 1 h 22"/>
                <a:gd name="T6" fmla="*/ 0 w 6"/>
                <a:gd name="T7" fmla="*/ 0 h 22"/>
                <a:gd name="T8" fmla="*/ 0 w 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2"/>
                <a:gd name="T17" fmla="*/ 6 w 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2">
                  <a:moveTo>
                    <a:pt x="6" y="15"/>
                  </a:moveTo>
                  <a:lnTo>
                    <a:pt x="2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1" name="Freeform 7406"/>
            <p:cNvSpPr>
              <a:spLocks/>
            </p:cNvSpPr>
            <p:nvPr/>
          </p:nvSpPr>
          <p:spPr bwMode="auto">
            <a:xfrm>
              <a:off x="2268" y="1961"/>
              <a:ext cx="14" cy="10"/>
            </a:xfrm>
            <a:custGeom>
              <a:avLst/>
              <a:gdLst>
                <a:gd name="T0" fmla="*/ 0 w 29"/>
                <a:gd name="T1" fmla="*/ 1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1 h 20"/>
                <a:gd name="T10" fmla="*/ 0 w 29"/>
                <a:gd name="T11" fmla="*/ 0 h 20"/>
                <a:gd name="T12" fmla="*/ 0 w 2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3"/>
                  </a:moveTo>
                  <a:lnTo>
                    <a:pt x="17" y="1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7" y="11"/>
                  </a:lnTo>
                  <a:lnTo>
                    <a:pt x="29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2" name="Freeform 7407"/>
            <p:cNvSpPr>
              <a:spLocks/>
            </p:cNvSpPr>
            <p:nvPr/>
          </p:nvSpPr>
          <p:spPr bwMode="auto">
            <a:xfrm>
              <a:off x="2242" y="1956"/>
              <a:ext cx="12" cy="7"/>
            </a:xfrm>
            <a:custGeom>
              <a:avLst/>
              <a:gdLst>
                <a:gd name="T0" fmla="*/ 0 w 25"/>
                <a:gd name="T1" fmla="*/ 0 h 14"/>
                <a:gd name="T2" fmla="*/ 0 w 25"/>
                <a:gd name="T3" fmla="*/ 1 h 14"/>
                <a:gd name="T4" fmla="*/ 0 w 25"/>
                <a:gd name="T5" fmla="*/ 1 h 14"/>
                <a:gd name="T6" fmla="*/ 0 w 25"/>
                <a:gd name="T7" fmla="*/ 1 h 14"/>
                <a:gd name="T8" fmla="*/ 0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6" y="0"/>
                  </a:moveTo>
                  <a:lnTo>
                    <a:pt x="25" y="11"/>
                  </a:lnTo>
                  <a:lnTo>
                    <a:pt x="18" y="1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3" name="Freeform 7408"/>
            <p:cNvSpPr>
              <a:spLocks/>
            </p:cNvSpPr>
            <p:nvPr/>
          </p:nvSpPr>
          <p:spPr bwMode="auto">
            <a:xfrm>
              <a:off x="2242" y="1957"/>
              <a:ext cx="9" cy="8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0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3"/>
                  </a:moveTo>
                  <a:lnTo>
                    <a:pt x="18" y="1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4" name="Freeform 7409"/>
            <p:cNvSpPr>
              <a:spLocks/>
            </p:cNvSpPr>
            <p:nvPr/>
          </p:nvSpPr>
          <p:spPr bwMode="auto">
            <a:xfrm>
              <a:off x="2251" y="196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0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3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5" name="Freeform 7410"/>
            <p:cNvSpPr>
              <a:spLocks/>
            </p:cNvSpPr>
            <p:nvPr/>
          </p:nvSpPr>
          <p:spPr bwMode="auto">
            <a:xfrm>
              <a:off x="2237" y="1925"/>
              <a:ext cx="25" cy="15"/>
            </a:xfrm>
            <a:custGeom>
              <a:avLst/>
              <a:gdLst>
                <a:gd name="T0" fmla="*/ 0 w 51"/>
                <a:gd name="T1" fmla="*/ 0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1 h 30"/>
                <a:gd name="T8" fmla="*/ 0 w 5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34" y="0"/>
                  </a:moveTo>
                  <a:lnTo>
                    <a:pt x="51" y="11"/>
                  </a:lnTo>
                  <a:lnTo>
                    <a:pt x="18" y="3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6" name="Freeform 7411"/>
            <p:cNvSpPr>
              <a:spLocks/>
            </p:cNvSpPr>
            <p:nvPr/>
          </p:nvSpPr>
          <p:spPr bwMode="auto">
            <a:xfrm>
              <a:off x="2237" y="1935"/>
              <a:ext cx="9" cy="24"/>
            </a:xfrm>
            <a:custGeom>
              <a:avLst/>
              <a:gdLst>
                <a:gd name="T0" fmla="*/ 0 w 18"/>
                <a:gd name="T1" fmla="*/ 1 h 48"/>
                <a:gd name="T2" fmla="*/ 1 w 18"/>
                <a:gd name="T3" fmla="*/ 1 h 48"/>
                <a:gd name="T4" fmla="*/ 1 w 18"/>
                <a:gd name="T5" fmla="*/ 1 h 48"/>
                <a:gd name="T6" fmla="*/ 0 w 18"/>
                <a:gd name="T7" fmla="*/ 0 h 48"/>
                <a:gd name="T8" fmla="*/ 0 w 1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8"/>
                <a:gd name="T17" fmla="*/ 18 w 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8">
                  <a:moveTo>
                    <a:pt x="0" y="37"/>
                  </a:moveTo>
                  <a:lnTo>
                    <a:pt x="18" y="4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7" name="Freeform 7412"/>
            <p:cNvSpPr>
              <a:spLocks/>
            </p:cNvSpPr>
            <p:nvPr/>
          </p:nvSpPr>
          <p:spPr bwMode="auto">
            <a:xfrm>
              <a:off x="2246" y="1930"/>
              <a:ext cx="16" cy="29"/>
            </a:xfrm>
            <a:custGeom>
              <a:avLst/>
              <a:gdLst>
                <a:gd name="T0" fmla="*/ 0 w 33"/>
                <a:gd name="T1" fmla="*/ 1 h 57"/>
                <a:gd name="T2" fmla="*/ 0 w 33"/>
                <a:gd name="T3" fmla="*/ 1 h 57"/>
                <a:gd name="T4" fmla="*/ 0 w 33"/>
                <a:gd name="T5" fmla="*/ 1 h 57"/>
                <a:gd name="T6" fmla="*/ 0 w 33"/>
                <a:gd name="T7" fmla="*/ 0 h 57"/>
                <a:gd name="T8" fmla="*/ 0 w 33"/>
                <a:gd name="T9" fmla="*/ 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7"/>
                <a:gd name="T17" fmla="*/ 33 w 3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7">
                  <a:moveTo>
                    <a:pt x="33" y="39"/>
                  </a:moveTo>
                  <a:lnTo>
                    <a:pt x="0" y="57"/>
                  </a:lnTo>
                  <a:lnTo>
                    <a:pt x="0" y="19"/>
                  </a:lnTo>
                  <a:lnTo>
                    <a:pt x="33" y="0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8" name="Freeform 7413"/>
            <p:cNvSpPr>
              <a:spLocks/>
            </p:cNvSpPr>
            <p:nvPr/>
          </p:nvSpPr>
          <p:spPr bwMode="auto">
            <a:xfrm>
              <a:off x="2247" y="1936"/>
              <a:ext cx="20" cy="11"/>
            </a:xfrm>
            <a:custGeom>
              <a:avLst/>
              <a:gdLst>
                <a:gd name="T0" fmla="*/ 1 w 40"/>
                <a:gd name="T1" fmla="*/ 0 h 24"/>
                <a:gd name="T2" fmla="*/ 1 w 40"/>
                <a:gd name="T3" fmla="*/ 0 h 24"/>
                <a:gd name="T4" fmla="*/ 1 w 40"/>
                <a:gd name="T5" fmla="*/ 0 h 24"/>
                <a:gd name="T6" fmla="*/ 1 w 40"/>
                <a:gd name="T7" fmla="*/ 0 h 24"/>
                <a:gd name="T8" fmla="*/ 0 w 40"/>
                <a:gd name="T9" fmla="*/ 0 h 24"/>
                <a:gd name="T10" fmla="*/ 1 w 4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4"/>
                <a:gd name="T20" fmla="*/ 40 w 4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4">
                  <a:moveTo>
                    <a:pt x="27" y="0"/>
                  </a:moveTo>
                  <a:lnTo>
                    <a:pt x="40" y="6"/>
                  </a:lnTo>
                  <a:lnTo>
                    <a:pt x="32" y="18"/>
                  </a:lnTo>
                  <a:lnTo>
                    <a:pt x="14" y="2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09" name="Freeform 7414"/>
            <p:cNvSpPr>
              <a:spLocks/>
            </p:cNvSpPr>
            <p:nvPr/>
          </p:nvSpPr>
          <p:spPr bwMode="auto">
            <a:xfrm>
              <a:off x="2247" y="1943"/>
              <a:ext cx="10" cy="21"/>
            </a:xfrm>
            <a:custGeom>
              <a:avLst/>
              <a:gdLst>
                <a:gd name="T0" fmla="*/ 0 w 20"/>
                <a:gd name="T1" fmla="*/ 1 h 41"/>
                <a:gd name="T2" fmla="*/ 1 w 20"/>
                <a:gd name="T3" fmla="*/ 1 h 41"/>
                <a:gd name="T4" fmla="*/ 1 w 20"/>
                <a:gd name="T5" fmla="*/ 1 h 41"/>
                <a:gd name="T6" fmla="*/ 1 w 20"/>
                <a:gd name="T7" fmla="*/ 1 h 41"/>
                <a:gd name="T8" fmla="*/ 0 w 20"/>
                <a:gd name="T9" fmla="*/ 0 h 41"/>
                <a:gd name="T10" fmla="*/ 0 w 20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1"/>
                <a:gd name="T20" fmla="*/ 20 w 2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1">
                  <a:moveTo>
                    <a:pt x="0" y="30"/>
                  </a:moveTo>
                  <a:lnTo>
                    <a:pt x="18" y="41"/>
                  </a:lnTo>
                  <a:lnTo>
                    <a:pt x="20" y="2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0" name="Freeform 7415"/>
            <p:cNvSpPr>
              <a:spLocks/>
            </p:cNvSpPr>
            <p:nvPr/>
          </p:nvSpPr>
          <p:spPr bwMode="auto">
            <a:xfrm>
              <a:off x="2256" y="1953"/>
              <a:ext cx="14" cy="15"/>
            </a:xfrm>
            <a:custGeom>
              <a:avLst/>
              <a:gdLst>
                <a:gd name="T0" fmla="*/ 0 w 27"/>
                <a:gd name="T1" fmla="*/ 1 h 30"/>
                <a:gd name="T2" fmla="*/ 1 w 27"/>
                <a:gd name="T3" fmla="*/ 1 h 30"/>
                <a:gd name="T4" fmla="*/ 1 w 27"/>
                <a:gd name="T5" fmla="*/ 1 h 30"/>
                <a:gd name="T6" fmla="*/ 1 w 27"/>
                <a:gd name="T7" fmla="*/ 1 h 30"/>
                <a:gd name="T8" fmla="*/ 1 w 27"/>
                <a:gd name="T9" fmla="*/ 1 h 30"/>
                <a:gd name="T10" fmla="*/ 1 w 27"/>
                <a:gd name="T11" fmla="*/ 1 h 30"/>
                <a:gd name="T12" fmla="*/ 1 w 27"/>
                <a:gd name="T13" fmla="*/ 0 h 30"/>
                <a:gd name="T14" fmla="*/ 0 w 27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0" y="21"/>
                  </a:moveTo>
                  <a:lnTo>
                    <a:pt x="4" y="16"/>
                  </a:lnTo>
                  <a:lnTo>
                    <a:pt x="16" y="19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2" y="12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1" name="Freeform 7416"/>
            <p:cNvSpPr>
              <a:spLocks/>
            </p:cNvSpPr>
            <p:nvPr/>
          </p:nvSpPr>
          <p:spPr bwMode="auto">
            <a:xfrm>
              <a:off x="2267" y="1955"/>
              <a:ext cx="11" cy="13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0 h 27"/>
                <a:gd name="T4" fmla="*/ 0 w 21"/>
                <a:gd name="T5" fmla="*/ 0 h 27"/>
                <a:gd name="T6" fmla="*/ 1 w 21"/>
                <a:gd name="T7" fmla="*/ 0 h 27"/>
                <a:gd name="T8" fmla="*/ 1 w 21"/>
                <a:gd name="T9" fmla="*/ 0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21" y="20"/>
                  </a:moveTo>
                  <a:lnTo>
                    <a:pt x="5" y="27"/>
                  </a:lnTo>
                  <a:lnTo>
                    <a:pt x="0" y="9"/>
                  </a:lnTo>
                  <a:lnTo>
                    <a:pt x="14" y="6"/>
                  </a:lnTo>
                  <a:lnTo>
                    <a:pt x="19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2" name="Freeform 7417"/>
            <p:cNvSpPr>
              <a:spLocks/>
            </p:cNvSpPr>
            <p:nvPr/>
          </p:nvSpPr>
          <p:spPr bwMode="auto">
            <a:xfrm>
              <a:off x="2256" y="1957"/>
              <a:ext cx="11" cy="7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1 h 12"/>
                <a:gd name="T4" fmla="*/ 1 w 22"/>
                <a:gd name="T5" fmla="*/ 1 h 12"/>
                <a:gd name="T6" fmla="*/ 0 w 22"/>
                <a:gd name="T7" fmla="*/ 1 h 12"/>
                <a:gd name="T8" fmla="*/ 1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4" y="0"/>
                  </a:moveTo>
                  <a:lnTo>
                    <a:pt x="22" y="10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3" name="Freeform 7418"/>
            <p:cNvSpPr>
              <a:spLocks/>
            </p:cNvSpPr>
            <p:nvPr/>
          </p:nvSpPr>
          <p:spPr bwMode="auto">
            <a:xfrm>
              <a:off x="2255" y="1959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2" y="11"/>
                  </a:lnTo>
                  <a:lnTo>
                    <a:pt x="6" y="4"/>
                  </a:lnTo>
                  <a:lnTo>
                    <a:pt x="15" y="9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4" name="Freeform 7419"/>
            <p:cNvSpPr>
              <a:spLocks/>
            </p:cNvSpPr>
            <p:nvPr/>
          </p:nvSpPr>
          <p:spPr bwMode="auto">
            <a:xfrm>
              <a:off x="2263" y="1963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0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4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5" name="Freeform 7420"/>
            <p:cNvSpPr>
              <a:spLocks/>
            </p:cNvSpPr>
            <p:nvPr/>
          </p:nvSpPr>
          <p:spPr bwMode="auto">
            <a:xfrm>
              <a:off x="2249" y="1945"/>
              <a:ext cx="6" cy="9"/>
            </a:xfrm>
            <a:custGeom>
              <a:avLst/>
              <a:gdLst>
                <a:gd name="T0" fmla="*/ 0 w 12"/>
                <a:gd name="T1" fmla="*/ 1 h 18"/>
                <a:gd name="T2" fmla="*/ 1 w 12"/>
                <a:gd name="T3" fmla="*/ 1 h 18"/>
                <a:gd name="T4" fmla="*/ 1 w 12"/>
                <a:gd name="T5" fmla="*/ 1 h 18"/>
                <a:gd name="T6" fmla="*/ 0 w 12"/>
                <a:gd name="T7" fmla="*/ 0 h 18"/>
                <a:gd name="T8" fmla="*/ 0 w 12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11"/>
                  </a:moveTo>
                  <a:lnTo>
                    <a:pt x="12" y="1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6" name="Freeform 7421"/>
            <p:cNvSpPr>
              <a:spLocks/>
            </p:cNvSpPr>
            <p:nvPr/>
          </p:nvSpPr>
          <p:spPr bwMode="auto">
            <a:xfrm>
              <a:off x="2257" y="1951"/>
              <a:ext cx="17" cy="8"/>
            </a:xfrm>
            <a:custGeom>
              <a:avLst/>
              <a:gdLst>
                <a:gd name="T0" fmla="*/ 1 w 34"/>
                <a:gd name="T1" fmla="*/ 1 h 16"/>
                <a:gd name="T2" fmla="*/ 1 w 34"/>
                <a:gd name="T3" fmla="*/ 1 h 16"/>
                <a:gd name="T4" fmla="*/ 0 w 34"/>
                <a:gd name="T5" fmla="*/ 1 h 16"/>
                <a:gd name="T6" fmla="*/ 1 w 34"/>
                <a:gd name="T7" fmla="*/ 0 h 16"/>
                <a:gd name="T8" fmla="*/ 1 w 3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6"/>
                <a:gd name="T17" fmla="*/ 34 w 3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6">
                  <a:moveTo>
                    <a:pt x="34" y="13"/>
                  </a:moveTo>
                  <a:lnTo>
                    <a:pt x="20" y="16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7" name="Freeform 7422"/>
            <p:cNvSpPr>
              <a:spLocks/>
            </p:cNvSpPr>
            <p:nvPr/>
          </p:nvSpPr>
          <p:spPr bwMode="auto">
            <a:xfrm>
              <a:off x="2266" y="1946"/>
              <a:ext cx="11" cy="11"/>
            </a:xfrm>
            <a:custGeom>
              <a:avLst/>
              <a:gdLst>
                <a:gd name="T0" fmla="*/ 0 w 21"/>
                <a:gd name="T1" fmla="*/ 0 h 24"/>
                <a:gd name="T2" fmla="*/ 1 w 21"/>
                <a:gd name="T3" fmla="*/ 0 h 24"/>
                <a:gd name="T4" fmla="*/ 1 w 21"/>
                <a:gd name="T5" fmla="*/ 0 h 24"/>
                <a:gd name="T6" fmla="*/ 1 w 21"/>
                <a:gd name="T7" fmla="*/ 0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11"/>
                  </a:moveTo>
                  <a:lnTo>
                    <a:pt x="5" y="0"/>
                  </a:lnTo>
                  <a:lnTo>
                    <a:pt x="21" y="18"/>
                  </a:lnTo>
                  <a:lnTo>
                    <a:pt x="16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8" name="Freeform 7423"/>
            <p:cNvSpPr>
              <a:spLocks/>
            </p:cNvSpPr>
            <p:nvPr/>
          </p:nvSpPr>
          <p:spPr bwMode="auto">
            <a:xfrm>
              <a:off x="2263" y="1938"/>
              <a:ext cx="6" cy="13"/>
            </a:xfrm>
            <a:custGeom>
              <a:avLst/>
              <a:gdLst>
                <a:gd name="T0" fmla="*/ 0 w 11"/>
                <a:gd name="T1" fmla="*/ 1 h 25"/>
                <a:gd name="T2" fmla="*/ 1 w 11"/>
                <a:gd name="T3" fmla="*/ 0 h 25"/>
                <a:gd name="T4" fmla="*/ 1 w 11"/>
                <a:gd name="T5" fmla="*/ 1 h 25"/>
                <a:gd name="T6" fmla="*/ 1 w 11"/>
                <a:gd name="T7" fmla="*/ 1 h 25"/>
                <a:gd name="T8" fmla="*/ 0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0" y="12"/>
                  </a:moveTo>
                  <a:lnTo>
                    <a:pt x="8" y="0"/>
                  </a:lnTo>
                  <a:lnTo>
                    <a:pt x="11" y="14"/>
                  </a:lnTo>
                  <a:lnTo>
                    <a:pt x="6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19" name="Freeform 7424"/>
            <p:cNvSpPr>
              <a:spLocks/>
            </p:cNvSpPr>
            <p:nvPr/>
          </p:nvSpPr>
          <p:spPr bwMode="auto">
            <a:xfrm>
              <a:off x="2254" y="1945"/>
              <a:ext cx="12" cy="8"/>
            </a:xfrm>
            <a:custGeom>
              <a:avLst/>
              <a:gdLst>
                <a:gd name="T0" fmla="*/ 1 w 24"/>
                <a:gd name="T1" fmla="*/ 0 h 17"/>
                <a:gd name="T2" fmla="*/ 1 w 24"/>
                <a:gd name="T3" fmla="*/ 0 h 17"/>
                <a:gd name="T4" fmla="*/ 0 w 24"/>
                <a:gd name="T5" fmla="*/ 0 h 17"/>
                <a:gd name="T6" fmla="*/ 1 w 24"/>
                <a:gd name="T7" fmla="*/ 0 h 17"/>
                <a:gd name="T8" fmla="*/ 1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24" y="13"/>
                  </a:moveTo>
                  <a:lnTo>
                    <a:pt x="6" y="17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0" name="Freeform 7425"/>
            <p:cNvSpPr>
              <a:spLocks/>
            </p:cNvSpPr>
            <p:nvPr/>
          </p:nvSpPr>
          <p:spPr bwMode="auto">
            <a:xfrm>
              <a:off x="2266" y="1960"/>
              <a:ext cx="16" cy="9"/>
            </a:xfrm>
            <a:custGeom>
              <a:avLst/>
              <a:gdLst>
                <a:gd name="T0" fmla="*/ 1 w 32"/>
                <a:gd name="T1" fmla="*/ 0 h 18"/>
                <a:gd name="T2" fmla="*/ 1 w 32"/>
                <a:gd name="T3" fmla="*/ 1 h 18"/>
                <a:gd name="T4" fmla="*/ 1 w 32"/>
                <a:gd name="T5" fmla="*/ 1 h 18"/>
                <a:gd name="T6" fmla="*/ 1 w 32"/>
                <a:gd name="T7" fmla="*/ 1 h 18"/>
                <a:gd name="T8" fmla="*/ 0 w 32"/>
                <a:gd name="T9" fmla="*/ 1 h 18"/>
                <a:gd name="T10" fmla="*/ 1 w 32"/>
                <a:gd name="T11" fmla="*/ 1 h 18"/>
                <a:gd name="T12" fmla="*/ 1 w 3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8"/>
                <a:gd name="T23" fmla="*/ 32 w 3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8">
                  <a:moveTo>
                    <a:pt x="30" y="0"/>
                  </a:moveTo>
                  <a:lnTo>
                    <a:pt x="32" y="2"/>
                  </a:lnTo>
                  <a:lnTo>
                    <a:pt x="20" y="13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8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1" name="Freeform 7426"/>
            <p:cNvSpPr>
              <a:spLocks/>
            </p:cNvSpPr>
            <p:nvPr/>
          </p:nvSpPr>
          <p:spPr bwMode="auto">
            <a:xfrm>
              <a:off x="2266" y="1968"/>
              <a:ext cx="2" cy="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1 h 6"/>
                <a:gd name="T6" fmla="*/ 0 w 3"/>
                <a:gd name="T7" fmla="*/ 0 h 6"/>
                <a:gd name="T8" fmla="*/ 0 w 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4"/>
                  </a:moveTo>
                  <a:lnTo>
                    <a:pt x="3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2" name="Freeform 7427"/>
            <p:cNvSpPr>
              <a:spLocks/>
            </p:cNvSpPr>
            <p:nvPr/>
          </p:nvSpPr>
          <p:spPr bwMode="auto">
            <a:xfrm>
              <a:off x="2263" y="1964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3" name="Freeform 7428"/>
            <p:cNvSpPr>
              <a:spLocks/>
            </p:cNvSpPr>
            <p:nvPr/>
          </p:nvSpPr>
          <p:spPr bwMode="auto">
            <a:xfrm>
              <a:off x="2278" y="1955"/>
              <a:ext cx="1" cy="2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4" name="Line 7429"/>
            <p:cNvSpPr>
              <a:spLocks noChangeShapeType="1"/>
            </p:cNvSpPr>
            <p:nvPr/>
          </p:nvSpPr>
          <p:spPr bwMode="auto">
            <a:xfrm flipV="1">
              <a:off x="2806" y="2101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5" name="Freeform 7430"/>
            <p:cNvSpPr>
              <a:spLocks/>
            </p:cNvSpPr>
            <p:nvPr/>
          </p:nvSpPr>
          <p:spPr bwMode="auto">
            <a:xfrm>
              <a:off x="2805" y="2108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1 w 7"/>
                <a:gd name="T7" fmla="*/ 0 h 7"/>
                <a:gd name="T8" fmla="*/ 1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6" name="Freeform 7431"/>
            <p:cNvSpPr>
              <a:spLocks/>
            </p:cNvSpPr>
            <p:nvPr/>
          </p:nvSpPr>
          <p:spPr bwMode="auto">
            <a:xfrm>
              <a:off x="2806" y="2108"/>
              <a:ext cx="3" cy="3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1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1 h 5"/>
                <a:gd name="T10" fmla="*/ 0 w 5"/>
                <a:gd name="T11" fmla="*/ 1 h 5"/>
                <a:gd name="T12" fmla="*/ 1 w 5"/>
                <a:gd name="T13" fmla="*/ 1 h 5"/>
                <a:gd name="T14" fmla="*/ 1 w 5"/>
                <a:gd name="T15" fmla="*/ 1 h 5"/>
                <a:gd name="T16" fmla="*/ 1 w 5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7" name="Freeform 7432"/>
            <p:cNvSpPr>
              <a:spLocks/>
            </p:cNvSpPr>
            <p:nvPr/>
          </p:nvSpPr>
          <p:spPr bwMode="auto">
            <a:xfrm>
              <a:off x="2696" y="2088"/>
              <a:ext cx="19" cy="32"/>
            </a:xfrm>
            <a:custGeom>
              <a:avLst/>
              <a:gdLst>
                <a:gd name="T0" fmla="*/ 1 w 38"/>
                <a:gd name="T1" fmla="*/ 1 h 64"/>
                <a:gd name="T2" fmla="*/ 0 w 38"/>
                <a:gd name="T3" fmla="*/ 0 h 64"/>
                <a:gd name="T4" fmla="*/ 0 w 38"/>
                <a:gd name="T5" fmla="*/ 1 h 64"/>
                <a:gd name="T6" fmla="*/ 1 w 38"/>
                <a:gd name="T7" fmla="*/ 1 h 64"/>
                <a:gd name="T8" fmla="*/ 1 w 38"/>
                <a:gd name="T9" fmla="*/ 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4"/>
                <a:gd name="T17" fmla="*/ 38 w 3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4">
                  <a:moveTo>
                    <a:pt x="38" y="21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8" y="6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8" name="Freeform 7433"/>
            <p:cNvSpPr>
              <a:spLocks/>
            </p:cNvSpPr>
            <p:nvPr/>
          </p:nvSpPr>
          <p:spPr bwMode="auto">
            <a:xfrm>
              <a:off x="2715" y="2055"/>
              <a:ext cx="74" cy="65"/>
            </a:xfrm>
            <a:custGeom>
              <a:avLst/>
              <a:gdLst>
                <a:gd name="T0" fmla="*/ 2 w 147"/>
                <a:gd name="T1" fmla="*/ 0 h 129"/>
                <a:gd name="T2" fmla="*/ 0 w 147"/>
                <a:gd name="T3" fmla="*/ 1 h 129"/>
                <a:gd name="T4" fmla="*/ 0 w 147"/>
                <a:gd name="T5" fmla="*/ 2 h 129"/>
                <a:gd name="T6" fmla="*/ 2 w 147"/>
                <a:gd name="T7" fmla="*/ 1 h 129"/>
                <a:gd name="T8" fmla="*/ 2 w 147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29"/>
                <a:gd name="T17" fmla="*/ 147 w 14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29">
                  <a:moveTo>
                    <a:pt x="147" y="0"/>
                  </a:moveTo>
                  <a:lnTo>
                    <a:pt x="0" y="86"/>
                  </a:lnTo>
                  <a:lnTo>
                    <a:pt x="0" y="129"/>
                  </a:lnTo>
                  <a:lnTo>
                    <a:pt x="147" y="4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29" name="Line 7434"/>
            <p:cNvSpPr>
              <a:spLocks noChangeShapeType="1"/>
            </p:cNvSpPr>
            <p:nvPr/>
          </p:nvSpPr>
          <p:spPr bwMode="auto">
            <a:xfrm flipV="1">
              <a:off x="2707" y="2045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0" name="Freeform 7435"/>
            <p:cNvSpPr>
              <a:spLocks/>
            </p:cNvSpPr>
            <p:nvPr/>
          </p:nvSpPr>
          <p:spPr bwMode="auto">
            <a:xfrm>
              <a:off x="2707" y="205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1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1" name="Freeform 7436"/>
            <p:cNvSpPr>
              <a:spLocks/>
            </p:cNvSpPr>
            <p:nvPr/>
          </p:nvSpPr>
          <p:spPr bwMode="auto">
            <a:xfrm>
              <a:off x="2708" y="2051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4" y="5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2" name="Line 7437"/>
            <p:cNvSpPr>
              <a:spLocks noChangeShapeType="1"/>
            </p:cNvSpPr>
            <p:nvPr/>
          </p:nvSpPr>
          <p:spPr bwMode="auto">
            <a:xfrm flipV="1">
              <a:off x="2773" y="2082"/>
              <a:ext cx="1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3" name="Freeform 7438"/>
            <p:cNvSpPr>
              <a:spLocks/>
            </p:cNvSpPr>
            <p:nvPr/>
          </p:nvSpPr>
          <p:spPr bwMode="auto">
            <a:xfrm>
              <a:off x="2773" y="2089"/>
              <a:ext cx="3" cy="3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w 7"/>
                <a:gd name="T19" fmla="*/ 0 h 8"/>
                <a:gd name="T20" fmla="*/ 0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4" name="Freeform 7439"/>
            <p:cNvSpPr>
              <a:spLocks/>
            </p:cNvSpPr>
            <p:nvPr/>
          </p:nvSpPr>
          <p:spPr bwMode="auto">
            <a:xfrm>
              <a:off x="2773" y="2090"/>
              <a:ext cx="3" cy="2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1 w 5"/>
                <a:gd name="T7" fmla="*/ 0 h 6"/>
                <a:gd name="T8" fmla="*/ 0 w 5"/>
                <a:gd name="T9" fmla="*/ 0 h 6"/>
                <a:gd name="T10" fmla="*/ 0 w 5"/>
                <a:gd name="T11" fmla="*/ 0 h 6"/>
                <a:gd name="T12" fmla="*/ 0 w 5"/>
                <a:gd name="T13" fmla="*/ 0 h 6"/>
                <a:gd name="T14" fmla="*/ 1 w 5"/>
                <a:gd name="T15" fmla="*/ 0 h 6"/>
                <a:gd name="T16" fmla="*/ 1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5" name="Freeform 7440"/>
            <p:cNvSpPr>
              <a:spLocks/>
            </p:cNvSpPr>
            <p:nvPr/>
          </p:nvSpPr>
          <p:spPr bwMode="auto">
            <a:xfrm>
              <a:off x="2764" y="2126"/>
              <a:ext cx="9" cy="10"/>
            </a:xfrm>
            <a:custGeom>
              <a:avLst/>
              <a:gdLst>
                <a:gd name="T0" fmla="*/ 1 w 16"/>
                <a:gd name="T1" fmla="*/ 1 h 20"/>
                <a:gd name="T2" fmla="*/ 1 w 16"/>
                <a:gd name="T3" fmla="*/ 1 h 20"/>
                <a:gd name="T4" fmla="*/ 0 w 16"/>
                <a:gd name="T5" fmla="*/ 1 h 20"/>
                <a:gd name="T6" fmla="*/ 0 w 16"/>
                <a:gd name="T7" fmla="*/ 1 h 20"/>
                <a:gd name="T8" fmla="*/ 0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0 h 20"/>
                <a:gd name="T18" fmla="*/ 1 w 16"/>
                <a:gd name="T19" fmla="*/ 1 h 20"/>
                <a:gd name="T20" fmla="*/ 1 w 16"/>
                <a:gd name="T21" fmla="*/ 1 h 20"/>
                <a:gd name="T22" fmla="*/ 1 w 16"/>
                <a:gd name="T23" fmla="*/ 1 h 20"/>
                <a:gd name="T24" fmla="*/ 1 w 16"/>
                <a:gd name="T25" fmla="*/ 1 h 20"/>
                <a:gd name="T26" fmla="*/ 1 w 16"/>
                <a:gd name="T27" fmla="*/ 1 h 20"/>
                <a:gd name="T28" fmla="*/ 1 w 16"/>
                <a:gd name="T29" fmla="*/ 1 h 20"/>
                <a:gd name="T30" fmla="*/ 1 w 16"/>
                <a:gd name="T31" fmla="*/ 1 h 20"/>
                <a:gd name="T32" fmla="*/ 1 w 16"/>
                <a:gd name="T33" fmla="*/ 1 h 20"/>
                <a:gd name="T34" fmla="*/ 1 w 16"/>
                <a:gd name="T35" fmla="*/ 1 h 20"/>
                <a:gd name="T36" fmla="*/ 1 w 16"/>
                <a:gd name="T37" fmla="*/ 1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20"/>
                <a:gd name="T59" fmla="*/ 16 w 1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20">
                  <a:moveTo>
                    <a:pt x="5" y="18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" name="Freeform 7441"/>
            <p:cNvSpPr>
              <a:spLocks/>
            </p:cNvSpPr>
            <p:nvPr/>
          </p:nvSpPr>
          <p:spPr bwMode="auto">
            <a:xfrm>
              <a:off x="2766" y="2128"/>
              <a:ext cx="7" cy="8"/>
            </a:xfrm>
            <a:custGeom>
              <a:avLst/>
              <a:gdLst>
                <a:gd name="T0" fmla="*/ 1 w 13"/>
                <a:gd name="T1" fmla="*/ 1 h 16"/>
                <a:gd name="T2" fmla="*/ 1 w 13"/>
                <a:gd name="T3" fmla="*/ 1 h 16"/>
                <a:gd name="T4" fmla="*/ 1 w 13"/>
                <a:gd name="T5" fmla="*/ 1 h 16"/>
                <a:gd name="T6" fmla="*/ 1 w 13"/>
                <a:gd name="T7" fmla="*/ 1 h 16"/>
                <a:gd name="T8" fmla="*/ 1 w 13"/>
                <a:gd name="T9" fmla="*/ 0 h 16"/>
                <a:gd name="T10" fmla="*/ 1 w 13"/>
                <a:gd name="T11" fmla="*/ 0 h 16"/>
                <a:gd name="T12" fmla="*/ 1 w 13"/>
                <a:gd name="T13" fmla="*/ 0 h 16"/>
                <a:gd name="T14" fmla="*/ 1 w 13"/>
                <a:gd name="T15" fmla="*/ 1 h 16"/>
                <a:gd name="T16" fmla="*/ 1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1 w 13"/>
                <a:gd name="T25" fmla="*/ 1 h 16"/>
                <a:gd name="T26" fmla="*/ 1 w 13"/>
                <a:gd name="T27" fmla="*/ 1 h 16"/>
                <a:gd name="T28" fmla="*/ 1 w 13"/>
                <a:gd name="T29" fmla="*/ 1 h 16"/>
                <a:gd name="T30" fmla="*/ 1 w 13"/>
                <a:gd name="T31" fmla="*/ 1 h 16"/>
                <a:gd name="T32" fmla="*/ 1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1" y="10"/>
                  </a:moveTo>
                  <a:lnTo>
                    <a:pt x="13" y="7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" name="Freeform 7442"/>
            <p:cNvSpPr>
              <a:spLocks/>
            </p:cNvSpPr>
            <p:nvPr/>
          </p:nvSpPr>
          <p:spPr bwMode="auto">
            <a:xfrm>
              <a:off x="2768" y="2130"/>
              <a:ext cx="3" cy="5"/>
            </a:xfrm>
            <a:custGeom>
              <a:avLst/>
              <a:gdLst>
                <a:gd name="T0" fmla="*/ 1 w 5"/>
                <a:gd name="T1" fmla="*/ 1 h 9"/>
                <a:gd name="T2" fmla="*/ 1 w 5"/>
                <a:gd name="T3" fmla="*/ 1 h 9"/>
                <a:gd name="T4" fmla="*/ 1 w 5"/>
                <a:gd name="T5" fmla="*/ 0 h 9"/>
                <a:gd name="T6" fmla="*/ 1 w 5"/>
                <a:gd name="T7" fmla="*/ 0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1 w 5"/>
                <a:gd name="T15" fmla="*/ 1 h 9"/>
                <a:gd name="T16" fmla="*/ 1 w 5"/>
                <a:gd name="T17" fmla="*/ 1 h 9"/>
                <a:gd name="T18" fmla="*/ 1 w 5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5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8" name="Freeform 7443"/>
            <p:cNvSpPr>
              <a:spLocks/>
            </p:cNvSpPr>
            <p:nvPr/>
          </p:nvSpPr>
          <p:spPr bwMode="auto">
            <a:xfrm>
              <a:off x="2729" y="2063"/>
              <a:ext cx="93" cy="54"/>
            </a:xfrm>
            <a:custGeom>
              <a:avLst/>
              <a:gdLst>
                <a:gd name="T0" fmla="*/ 2 w 185"/>
                <a:gd name="T1" fmla="*/ 1 h 108"/>
                <a:gd name="T2" fmla="*/ 2 w 185"/>
                <a:gd name="T3" fmla="*/ 0 h 108"/>
                <a:gd name="T4" fmla="*/ 0 w 185"/>
                <a:gd name="T5" fmla="*/ 1 h 108"/>
                <a:gd name="T6" fmla="*/ 1 w 185"/>
                <a:gd name="T7" fmla="*/ 1 h 108"/>
                <a:gd name="T8" fmla="*/ 2 w 185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8"/>
                <a:gd name="T17" fmla="*/ 185 w 18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8">
                  <a:moveTo>
                    <a:pt x="185" y="23"/>
                  </a:moveTo>
                  <a:lnTo>
                    <a:pt x="147" y="0"/>
                  </a:lnTo>
                  <a:lnTo>
                    <a:pt x="0" y="86"/>
                  </a:lnTo>
                  <a:lnTo>
                    <a:pt x="37" y="108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" name="Freeform 7444"/>
            <p:cNvSpPr>
              <a:spLocks/>
            </p:cNvSpPr>
            <p:nvPr/>
          </p:nvSpPr>
          <p:spPr bwMode="auto">
            <a:xfrm>
              <a:off x="2748" y="2075"/>
              <a:ext cx="74" cy="64"/>
            </a:xfrm>
            <a:custGeom>
              <a:avLst/>
              <a:gdLst>
                <a:gd name="T0" fmla="*/ 1 w 148"/>
                <a:gd name="T1" fmla="*/ 0 h 128"/>
                <a:gd name="T2" fmla="*/ 0 w 148"/>
                <a:gd name="T3" fmla="*/ 1 h 128"/>
                <a:gd name="T4" fmla="*/ 0 w 148"/>
                <a:gd name="T5" fmla="*/ 1 h 128"/>
                <a:gd name="T6" fmla="*/ 1 w 148"/>
                <a:gd name="T7" fmla="*/ 1 h 128"/>
                <a:gd name="T8" fmla="*/ 1 w 148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28"/>
                <a:gd name="T17" fmla="*/ 148 w 148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28">
                  <a:moveTo>
                    <a:pt x="148" y="0"/>
                  </a:moveTo>
                  <a:lnTo>
                    <a:pt x="0" y="85"/>
                  </a:lnTo>
                  <a:lnTo>
                    <a:pt x="0" y="128"/>
                  </a:lnTo>
                  <a:lnTo>
                    <a:pt x="148" y="4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Line 7445"/>
            <p:cNvSpPr>
              <a:spLocks noChangeShapeType="1"/>
            </p:cNvSpPr>
            <p:nvPr/>
          </p:nvSpPr>
          <p:spPr bwMode="auto">
            <a:xfrm flipV="1">
              <a:off x="2762" y="2009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7446"/>
            <p:cNvSpPr>
              <a:spLocks/>
            </p:cNvSpPr>
            <p:nvPr/>
          </p:nvSpPr>
          <p:spPr bwMode="auto">
            <a:xfrm>
              <a:off x="2760" y="2015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0 w 5"/>
                <a:gd name="T13" fmla="*/ 0 h 7"/>
                <a:gd name="T14" fmla="*/ 0 w 5"/>
                <a:gd name="T15" fmla="*/ 0 h 7"/>
                <a:gd name="T16" fmla="*/ 0 w 5"/>
                <a:gd name="T17" fmla="*/ 0 h 7"/>
                <a:gd name="T18" fmla="*/ 1 w 5"/>
                <a:gd name="T19" fmla="*/ 0 h 7"/>
                <a:gd name="T20" fmla="*/ 1 w 5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7"/>
                <a:gd name="T35" fmla="*/ 5 w 5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7">
                  <a:moveTo>
                    <a:pt x="3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7447"/>
            <p:cNvSpPr>
              <a:spLocks/>
            </p:cNvSpPr>
            <p:nvPr/>
          </p:nvSpPr>
          <p:spPr bwMode="auto">
            <a:xfrm>
              <a:off x="2760" y="2016"/>
              <a:ext cx="2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1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1 w 3"/>
                <a:gd name="T15" fmla="*/ 0 h 5"/>
                <a:gd name="T16" fmla="*/ 0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448"/>
            <p:cNvSpPr>
              <a:spLocks/>
            </p:cNvSpPr>
            <p:nvPr/>
          </p:nvSpPr>
          <p:spPr bwMode="auto">
            <a:xfrm>
              <a:off x="2768" y="201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7449"/>
            <p:cNvSpPr>
              <a:spLocks/>
            </p:cNvSpPr>
            <p:nvPr/>
          </p:nvSpPr>
          <p:spPr bwMode="auto">
            <a:xfrm>
              <a:off x="2768" y="2016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0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0"/>
                  </a:moveTo>
                  <a:lnTo>
                    <a:pt x="2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7450"/>
            <p:cNvSpPr>
              <a:spLocks/>
            </p:cNvSpPr>
            <p:nvPr/>
          </p:nvSpPr>
          <p:spPr bwMode="auto">
            <a:xfrm>
              <a:off x="2770" y="2018"/>
              <a:ext cx="3" cy="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1 w 5"/>
                <a:gd name="T13" fmla="*/ 0 h 9"/>
                <a:gd name="T14" fmla="*/ 1 w 5"/>
                <a:gd name="T15" fmla="*/ 0 h 9"/>
                <a:gd name="T16" fmla="*/ 1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7451"/>
            <p:cNvSpPr>
              <a:spLocks/>
            </p:cNvSpPr>
            <p:nvPr/>
          </p:nvSpPr>
          <p:spPr bwMode="auto">
            <a:xfrm>
              <a:off x="2775" y="2018"/>
              <a:ext cx="9" cy="10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1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1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0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0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1 w 18"/>
                <a:gd name="T35" fmla="*/ 1 h 20"/>
                <a:gd name="T36" fmla="*/ 1 w 18"/>
                <a:gd name="T37" fmla="*/ 1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0"/>
                <a:gd name="T59" fmla="*/ 18 w 18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0">
                  <a:moveTo>
                    <a:pt x="11" y="18"/>
                  </a:moveTo>
                  <a:lnTo>
                    <a:pt x="17" y="16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7452"/>
            <p:cNvSpPr>
              <a:spLocks/>
            </p:cNvSpPr>
            <p:nvPr/>
          </p:nvSpPr>
          <p:spPr bwMode="auto">
            <a:xfrm>
              <a:off x="2775" y="2020"/>
              <a:ext cx="7" cy="8"/>
            </a:xfrm>
            <a:custGeom>
              <a:avLst/>
              <a:gdLst>
                <a:gd name="T0" fmla="*/ 1 w 13"/>
                <a:gd name="T1" fmla="*/ 1 h 16"/>
                <a:gd name="T2" fmla="*/ 1 w 13"/>
                <a:gd name="T3" fmla="*/ 1 h 16"/>
                <a:gd name="T4" fmla="*/ 0 w 13"/>
                <a:gd name="T5" fmla="*/ 1 h 16"/>
                <a:gd name="T6" fmla="*/ 1 w 13"/>
                <a:gd name="T7" fmla="*/ 1 h 16"/>
                <a:gd name="T8" fmla="*/ 1 w 13"/>
                <a:gd name="T9" fmla="*/ 0 h 16"/>
                <a:gd name="T10" fmla="*/ 1 w 13"/>
                <a:gd name="T11" fmla="*/ 0 h 16"/>
                <a:gd name="T12" fmla="*/ 1 w 13"/>
                <a:gd name="T13" fmla="*/ 0 h 16"/>
                <a:gd name="T14" fmla="*/ 1 w 13"/>
                <a:gd name="T15" fmla="*/ 1 h 16"/>
                <a:gd name="T16" fmla="*/ 1 w 13"/>
                <a:gd name="T17" fmla="*/ 1 h 16"/>
                <a:gd name="T18" fmla="*/ 1 w 13"/>
                <a:gd name="T19" fmla="*/ 1 h 16"/>
                <a:gd name="T20" fmla="*/ 1 w 13"/>
                <a:gd name="T21" fmla="*/ 1 h 16"/>
                <a:gd name="T22" fmla="*/ 1 w 13"/>
                <a:gd name="T23" fmla="*/ 1 h 16"/>
                <a:gd name="T24" fmla="*/ 1 w 13"/>
                <a:gd name="T25" fmla="*/ 1 h 16"/>
                <a:gd name="T26" fmla="*/ 1 w 13"/>
                <a:gd name="T27" fmla="*/ 1 h 16"/>
                <a:gd name="T28" fmla="*/ 1 w 13"/>
                <a:gd name="T29" fmla="*/ 1 h 16"/>
                <a:gd name="T30" fmla="*/ 1 w 13"/>
                <a:gd name="T31" fmla="*/ 1 h 16"/>
                <a:gd name="T32" fmla="*/ 1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0"/>
                  </a:moveTo>
                  <a:lnTo>
                    <a:pt x="2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7453"/>
            <p:cNvSpPr>
              <a:spLocks/>
            </p:cNvSpPr>
            <p:nvPr/>
          </p:nvSpPr>
          <p:spPr bwMode="auto">
            <a:xfrm>
              <a:off x="2777" y="2022"/>
              <a:ext cx="4" cy="5"/>
            </a:xfrm>
            <a:custGeom>
              <a:avLst/>
              <a:gdLst>
                <a:gd name="T0" fmla="*/ 1 w 7"/>
                <a:gd name="T1" fmla="*/ 1 h 9"/>
                <a:gd name="T2" fmla="*/ 0 w 7"/>
                <a:gd name="T3" fmla="*/ 1 h 9"/>
                <a:gd name="T4" fmla="*/ 1 w 7"/>
                <a:gd name="T5" fmla="*/ 0 h 9"/>
                <a:gd name="T6" fmla="*/ 1 w 7"/>
                <a:gd name="T7" fmla="*/ 0 h 9"/>
                <a:gd name="T8" fmla="*/ 1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7454"/>
            <p:cNvSpPr>
              <a:spLocks/>
            </p:cNvSpPr>
            <p:nvPr/>
          </p:nvSpPr>
          <p:spPr bwMode="auto">
            <a:xfrm>
              <a:off x="2765" y="2017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9" y="18"/>
                  </a:moveTo>
                  <a:lnTo>
                    <a:pt x="14" y="17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7455"/>
            <p:cNvSpPr>
              <a:spLocks/>
            </p:cNvSpPr>
            <p:nvPr/>
          </p:nvSpPr>
          <p:spPr bwMode="auto">
            <a:xfrm>
              <a:off x="2765" y="2018"/>
              <a:ext cx="6" cy="8"/>
            </a:xfrm>
            <a:custGeom>
              <a:avLst/>
              <a:gdLst>
                <a:gd name="T0" fmla="*/ 1 w 10"/>
                <a:gd name="T1" fmla="*/ 1 h 16"/>
                <a:gd name="T2" fmla="*/ 0 w 10"/>
                <a:gd name="T3" fmla="*/ 1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0 h 16"/>
                <a:gd name="T10" fmla="*/ 1 w 10"/>
                <a:gd name="T11" fmla="*/ 0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1 w 1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6"/>
                <a:gd name="T53" fmla="*/ 10 w 10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6">
                  <a:moveTo>
                    <a:pt x="1" y="11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7456"/>
            <p:cNvSpPr>
              <a:spLocks/>
            </p:cNvSpPr>
            <p:nvPr/>
          </p:nvSpPr>
          <p:spPr bwMode="auto">
            <a:xfrm>
              <a:off x="2766" y="2019"/>
              <a:ext cx="4" cy="5"/>
            </a:xfrm>
            <a:custGeom>
              <a:avLst/>
              <a:gdLst>
                <a:gd name="T0" fmla="*/ 1 w 8"/>
                <a:gd name="T1" fmla="*/ 1 h 9"/>
                <a:gd name="T2" fmla="*/ 0 w 8"/>
                <a:gd name="T3" fmla="*/ 1 h 9"/>
                <a:gd name="T4" fmla="*/ 1 w 8"/>
                <a:gd name="T5" fmla="*/ 0 h 9"/>
                <a:gd name="T6" fmla="*/ 1 w 8"/>
                <a:gd name="T7" fmla="*/ 1 h 9"/>
                <a:gd name="T8" fmla="*/ 1 w 8"/>
                <a:gd name="T9" fmla="*/ 1 h 9"/>
                <a:gd name="T10" fmla="*/ 1 w 8"/>
                <a:gd name="T11" fmla="*/ 1 h 9"/>
                <a:gd name="T12" fmla="*/ 1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2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7457"/>
            <p:cNvSpPr>
              <a:spLocks/>
            </p:cNvSpPr>
            <p:nvPr/>
          </p:nvSpPr>
          <p:spPr bwMode="auto">
            <a:xfrm>
              <a:off x="2773" y="2021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7458"/>
            <p:cNvSpPr>
              <a:spLocks/>
            </p:cNvSpPr>
            <p:nvPr/>
          </p:nvSpPr>
          <p:spPr bwMode="auto">
            <a:xfrm>
              <a:off x="2773" y="2022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0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7459"/>
            <p:cNvSpPr>
              <a:spLocks/>
            </p:cNvSpPr>
            <p:nvPr/>
          </p:nvSpPr>
          <p:spPr bwMode="auto">
            <a:xfrm>
              <a:off x="2773" y="2024"/>
              <a:ext cx="4" cy="4"/>
            </a:xfrm>
            <a:custGeom>
              <a:avLst/>
              <a:gdLst>
                <a:gd name="T0" fmla="*/ 1 w 7"/>
                <a:gd name="T1" fmla="*/ 0 h 9"/>
                <a:gd name="T2" fmla="*/ 0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1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7460"/>
            <p:cNvSpPr>
              <a:spLocks/>
            </p:cNvSpPr>
            <p:nvPr/>
          </p:nvSpPr>
          <p:spPr bwMode="auto">
            <a:xfrm>
              <a:off x="2800" y="2037"/>
              <a:ext cx="9" cy="9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1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0 h 18"/>
                <a:gd name="T16" fmla="*/ 1 w 18"/>
                <a:gd name="T17" fmla="*/ 0 h 18"/>
                <a:gd name="T18" fmla="*/ 1 w 18"/>
                <a:gd name="T19" fmla="*/ 0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1 w 18"/>
                <a:gd name="T35" fmla="*/ 1 h 18"/>
                <a:gd name="T36" fmla="*/ 1 w 18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8"/>
                <a:gd name="T59" fmla="*/ 18 w 18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8">
                  <a:moveTo>
                    <a:pt x="11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7461"/>
            <p:cNvSpPr>
              <a:spLocks/>
            </p:cNvSpPr>
            <p:nvPr/>
          </p:nvSpPr>
          <p:spPr bwMode="auto">
            <a:xfrm>
              <a:off x="2800" y="2038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2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7462"/>
            <p:cNvSpPr>
              <a:spLocks/>
            </p:cNvSpPr>
            <p:nvPr/>
          </p:nvSpPr>
          <p:spPr bwMode="auto">
            <a:xfrm>
              <a:off x="2802" y="2040"/>
              <a:ext cx="4" cy="5"/>
            </a:xfrm>
            <a:custGeom>
              <a:avLst/>
              <a:gdLst>
                <a:gd name="T0" fmla="*/ 1 w 8"/>
                <a:gd name="T1" fmla="*/ 1 h 9"/>
                <a:gd name="T2" fmla="*/ 0 w 8"/>
                <a:gd name="T3" fmla="*/ 1 h 9"/>
                <a:gd name="T4" fmla="*/ 1 w 8"/>
                <a:gd name="T5" fmla="*/ 0 h 9"/>
                <a:gd name="T6" fmla="*/ 1 w 8"/>
                <a:gd name="T7" fmla="*/ 1 h 9"/>
                <a:gd name="T8" fmla="*/ 1 w 8"/>
                <a:gd name="T9" fmla="*/ 1 h 9"/>
                <a:gd name="T10" fmla="*/ 1 w 8"/>
                <a:gd name="T11" fmla="*/ 1 h 9"/>
                <a:gd name="T12" fmla="*/ 1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7463"/>
            <p:cNvSpPr>
              <a:spLocks/>
            </p:cNvSpPr>
            <p:nvPr/>
          </p:nvSpPr>
          <p:spPr bwMode="auto">
            <a:xfrm>
              <a:off x="2773" y="1987"/>
              <a:ext cx="19" cy="32"/>
            </a:xfrm>
            <a:custGeom>
              <a:avLst/>
              <a:gdLst>
                <a:gd name="T0" fmla="*/ 0 w 38"/>
                <a:gd name="T1" fmla="*/ 0 h 65"/>
                <a:gd name="T2" fmla="*/ 1 w 38"/>
                <a:gd name="T3" fmla="*/ 0 h 65"/>
                <a:gd name="T4" fmla="*/ 1 w 38"/>
                <a:gd name="T5" fmla="*/ 0 h 65"/>
                <a:gd name="T6" fmla="*/ 0 w 38"/>
                <a:gd name="T7" fmla="*/ 0 h 65"/>
                <a:gd name="T8" fmla="*/ 0 w 38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5"/>
                <a:gd name="T17" fmla="*/ 38 w 3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5">
                  <a:moveTo>
                    <a:pt x="0" y="22"/>
                  </a:moveTo>
                  <a:lnTo>
                    <a:pt x="38" y="0"/>
                  </a:lnTo>
                  <a:lnTo>
                    <a:pt x="38" y="43"/>
                  </a:lnTo>
                  <a:lnTo>
                    <a:pt x="0" y="6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7464"/>
            <p:cNvSpPr>
              <a:spLocks/>
            </p:cNvSpPr>
            <p:nvPr/>
          </p:nvSpPr>
          <p:spPr bwMode="auto">
            <a:xfrm>
              <a:off x="2711" y="1982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0" y="18"/>
                  </a:moveTo>
                  <a:lnTo>
                    <a:pt x="14" y="1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7465"/>
            <p:cNvSpPr>
              <a:spLocks/>
            </p:cNvSpPr>
            <p:nvPr/>
          </p:nvSpPr>
          <p:spPr bwMode="auto">
            <a:xfrm>
              <a:off x="2711" y="1982"/>
              <a:ext cx="7" cy="9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7466"/>
            <p:cNvSpPr>
              <a:spLocks/>
            </p:cNvSpPr>
            <p:nvPr/>
          </p:nvSpPr>
          <p:spPr bwMode="auto">
            <a:xfrm>
              <a:off x="2712" y="1984"/>
              <a:ext cx="4" cy="5"/>
            </a:xfrm>
            <a:custGeom>
              <a:avLst/>
              <a:gdLst>
                <a:gd name="T0" fmla="*/ 1 w 8"/>
                <a:gd name="T1" fmla="*/ 1 h 9"/>
                <a:gd name="T2" fmla="*/ 0 w 8"/>
                <a:gd name="T3" fmla="*/ 1 h 9"/>
                <a:gd name="T4" fmla="*/ 1 w 8"/>
                <a:gd name="T5" fmla="*/ 1 h 9"/>
                <a:gd name="T6" fmla="*/ 1 w 8"/>
                <a:gd name="T7" fmla="*/ 0 h 9"/>
                <a:gd name="T8" fmla="*/ 1 w 8"/>
                <a:gd name="T9" fmla="*/ 1 h 9"/>
                <a:gd name="T10" fmla="*/ 1 w 8"/>
                <a:gd name="T11" fmla="*/ 1 h 9"/>
                <a:gd name="T12" fmla="*/ 1 w 8"/>
                <a:gd name="T13" fmla="*/ 1 h 9"/>
                <a:gd name="T14" fmla="*/ 1 w 8"/>
                <a:gd name="T15" fmla="*/ 1 h 9"/>
                <a:gd name="T16" fmla="*/ 1 w 8"/>
                <a:gd name="T17" fmla="*/ 1 h 9"/>
                <a:gd name="T18" fmla="*/ 1 w 8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2" y="5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7467"/>
            <p:cNvSpPr>
              <a:spLocks/>
            </p:cNvSpPr>
            <p:nvPr/>
          </p:nvSpPr>
          <p:spPr bwMode="auto">
            <a:xfrm>
              <a:off x="2719" y="1986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7468"/>
            <p:cNvSpPr>
              <a:spLocks/>
            </p:cNvSpPr>
            <p:nvPr/>
          </p:nvSpPr>
          <p:spPr bwMode="auto">
            <a:xfrm>
              <a:off x="2719" y="1987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0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7469"/>
            <p:cNvSpPr>
              <a:spLocks/>
            </p:cNvSpPr>
            <p:nvPr/>
          </p:nvSpPr>
          <p:spPr bwMode="auto">
            <a:xfrm>
              <a:off x="2719" y="1989"/>
              <a:ext cx="4" cy="4"/>
            </a:xfrm>
            <a:custGeom>
              <a:avLst/>
              <a:gdLst>
                <a:gd name="T0" fmla="*/ 1 w 7"/>
                <a:gd name="T1" fmla="*/ 0 h 9"/>
                <a:gd name="T2" fmla="*/ 0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1 w 7"/>
                <a:gd name="T9" fmla="*/ 0 h 9"/>
                <a:gd name="T10" fmla="*/ 1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7470"/>
            <p:cNvSpPr>
              <a:spLocks/>
            </p:cNvSpPr>
            <p:nvPr/>
          </p:nvSpPr>
          <p:spPr bwMode="auto">
            <a:xfrm>
              <a:off x="2708" y="1983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11" y="18"/>
                  </a:moveTo>
                  <a:lnTo>
                    <a:pt x="15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7471"/>
            <p:cNvSpPr>
              <a:spLocks/>
            </p:cNvSpPr>
            <p:nvPr/>
          </p:nvSpPr>
          <p:spPr bwMode="auto">
            <a:xfrm>
              <a:off x="2708" y="1984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2" y="1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7472"/>
            <p:cNvSpPr>
              <a:spLocks/>
            </p:cNvSpPr>
            <p:nvPr/>
          </p:nvSpPr>
          <p:spPr bwMode="auto">
            <a:xfrm>
              <a:off x="2710" y="1987"/>
              <a:ext cx="2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0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0 w 5"/>
                <a:gd name="T17" fmla="*/ 1 h 7"/>
                <a:gd name="T18" fmla="*/ 0 w 5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7473"/>
            <p:cNvSpPr>
              <a:spLocks/>
            </p:cNvSpPr>
            <p:nvPr/>
          </p:nvSpPr>
          <p:spPr bwMode="auto">
            <a:xfrm>
              <a:off x="2715" y="198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7474"/>
            <p:cNvSpPr>
              <a:spLocks/>
            </p:cNvSpPr>
            <p:nvPr/>
          </p:nvSpPr>
          <p:spPr bwMode="auto">
            <a:xfrm>
              <a:off x="2715" y="1989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2" y="1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7475"/>
            <p:cNvSpPr>
              <a:spLocks/>
            </p:cNvSpPr>
            <p:nvPr/>
          </p:nvSpPr>
          <p:spPr bwMode="auto">
            <a:xfrm>
              <a:off x="2717" y="1991"/>
              <a:ext cx="2" cy="4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w 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7476"/>
            <p:cNvSpPr>
              <a:spLocks/>
            </p:cNvSpPr>
            <p:nvPr/>
          </p:nvSpPr>
          <p:spPr bwMode="auto">
            <a:xfrm>
              <a:off x="2700" y="1945"/>
              <a:ext cx="92" cy="53"/>
            </a:xfrm>
            <a:custGeom>
              <a:avLst/>
              <a:gdLst>
                <a:gd name="T0" fmla="*/ 0 w 186"/>
                <a:gd name="T1" fmla="*/ 0 h 107"/>
                <a:gd name="T2" fmla="*/ 0 w 186"/>
                <a:gd name="T3" fmla="*/ 0 h 107"/>
                <a:gd name="T4" fmla="*/ 1 w 186"/>
                <a:gd name="T5" fmla="*/ 0 h 107"/>
                <a:gd name="T6" fmla="*/ 1 w 186"/>
                <a:gd name="T7" fmla="*/ 0 h 107"/>
                <a:gd name="T8" fmla="*/ 0 w 18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07"/>
                <a:gd name="T17" fmla="*/ 186 w 186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07">
                  <a:moveTo>
                    <a:pt x="0" y="22"/>
                  </a:moveTo>
                  <a:lnTo>
                    <a:pt x="38" y="0"/>
                  </a:lnTo>
                  <a:lnTo>
                    <a:pt x="186" y="85"/>
                  </a:lnTo>
                  <a:lnTo>
                    <a:pt x="148" y="10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7477"/>
            <p:cNvSpPr>
              <a:spLocks/>
            </p:cNvSpPr>
            <p:nvPr/>
          </p:nvSpPr>
          <p:spPr bwMode="auto">
            <a:xfrm>
              <a:off x="2700" y="1955"/>
              <a:ext cx="73" cy="64"/>
            </a:xfrm>
            <a:custGeom>
              <a:avLst/>
              <a:gdLst>
                <a:gd name="T0" fmla="*/ 0 w 148"/>
                <a:gd name="T1" fmla="*/ 0 h 128"/>
                <a:gd name="T2" fmla="*/ 1 w 148"/>
                <a:gd name="T3" fmla="*/ 1 h 128"/>
                <a:gd name="T4" fmla="*/ 1 w 148"/>
                <a:gd name="T5" fmla="*/ 1 h 128"/>
                <a:gd name="T6" fmla="*/ 0 w 148"/>
                <a:gd name="T7" fmla="*/ 1 h 128"/>
                <a:gd name="T8" fmla="*/ 0 w 148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28"/>
                <a:gd name="T17" fmla="*/ 148 w 148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28">
                  <a:moveTo>
                    <a:pt x="0" y="0"/>
                  </a:moveTo>
                  <a:lnTo>
                    <a:pt x="148" y="85"/>
                  </a:lnTo>
                  <a:lnTo>
                    <a:pt x="148" y="12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7478"/>
            <p:cNvSpPr>
              <a:spLocks/>
            </p:cNvSpPr>
            <p:nvPr/>
          </p:nvSpPr>
          <p:spPr bwMode="auto">
            <a:xfrm>
              <a:off x="2630" y="2049"/>
              <a:ext cx="19" cy="33"/>
            </a:xfrm>
            <a:custGeom>
              <a:avLst/>
              <a:gdLst>
                <a:gd name="T0" fmla="*/ 1 w 37"/>
                <a:gd name="T1" fmla="*/ 0 h 67"/>
                <a:gd name="T2" fmla="*/ 0 w 37"/>
                <a:gd name="T3" fmla="*/ 0 h 67"/>
                <a:gd name="T4" fmla="*/ 0 w 37"/>
                <a:gd name="T5" fmla="*/ 0 h 67"/>
                <a:gd name="T6" fmla="*/ 1 w 37"/>
                <a:gd name="T7" fmla="*/ 0 h 67"/>
                <a:gd name="T8" fmla="*/ 1 w 3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7"/>
                <a:gd name="T17" fmla="*/ 37 w 3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7">
                  <a:moveTo>
                    <a:pt x="37" y="24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37" y="67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7479"/>
            <p:cNvSpPr>
              <a:spLocks/>
            </p:cNvSpPr>
            <p:nvPr/>
          </p:nvSpPr>
          <p:spPr bwMode="auto">
            <a:xfrm>
              <a:off x="2729" y="2107"/>
              <a:ext cx="19" cy="32"/>
            </a:xfrm>
            <a:custGeom>
              <a:avLst/>
              <a:gdLst>
                <a:gd name="T0" fmla="*/ 1 w 37"/>
                <a:gd name="T1" fmla="*/ 0 h 65"/>
                <a:gd name="T2" fmla="*/ 0 w 37"/>
                <a:gd name="T3" fmla="*/ 0 h 65"/>
                <a:gd name="T4" fmla="*/ 0 w 37"/>
                <a:gd name="T5" fmla="*/ 0 h 65"/>
                <a:gd name="T6" fmla="*/ 1 w 37"/>
                <a:gd name="T7" fmla="*/ 0 h 65"/>
                <a:gd name="T8" fmla="*/ 1 w 3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5"/>
                <a:gd name="T17" fmla="*/ 37 w 3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5">
                  <a:moveTo>
                    <a:pt x="37" y="22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37" y="65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7480"/>
            <p:cNvSpPr>
              <a:spLocks/>
            </p:cNvSpPr>
            <p:nvPr/>
          </p:nvSpPr>
          <p:spPr bwMode="auto">
            <a:xfrm>
              <a:off x="2649" y="2018"/>
              <a:ext cx="74" cy="64"/>
            </a:xfrm>
            <a:custGeom>
              <a:avLst/>
              <a:gdLst>
                <a:gd name="T0" fmla="*/ 1 w 148"/>
                <a:gd name="T1" fmla="*/ 0 h 130"/>
                <a:gd name="T2" fmla="*/ 0 w 148"/>
                <a:gd name="T3" fmla="*/ 0 h 130"/>
                <a:gd name="T4" fmla="*/ 0 w 148"/>
                <a:gd name="T5" fmla="*/ 1 h 130"/>
                <a:gd name="T6" fmla="*/ 1 w 148"/>
                <a:gd name="T7" fmla="*/ 0 h 130"/>
                <a:gd name="T8" fmla="*/ 1 w 14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0"/>
                <a:gd name="T17" fmla="*/ 148 w 14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0">
                  <a:moveTo>
                    <a:pt x="148" y="0"/>
                  </a:moveTo>
                  <a:lnTo>
                    <a:pt x="0" y="87"/>
                  </a:lnTo>
                  <a:lnTo>
                    <a:pt x="0" y="130"/>
                  </a:lnTo>
                  <a:lnTo>
                    <a:pt x="148" y="4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7481"/>
            <p:cNvSpPr>
              <a:spLocks/>
            </p:cNvSpPr>
            <p:nvPr/>
          </p:nvSpPr>
          <p:spPr bwMode="auto">
            <a:xfrm>
              <a:off x="2812" y="2024"/>
              <a:ext cx="11" cy="7"/>
            </a:xfrm>
            <a:custGeom>
              <a:avLst/>
              <a:gdLst>
                <a:gd name="T0" fmla="*/ 1 w 22"/>
                <a:gd name="T1" fmla="*/ 0 h 14"/>
                <a:gd name="T2" fmla="*/ 1 w 22"/>
                <a:gd name="T3" fmla="*/ 1 h 14"/>
                <a:gd name="T4" fmla="*/ 1 w 22"/>
                <a:gd name="T5" fmla="*/ 1 h 14"/>
                <a:gd name="T6" fmla="*/ 0 w 22"/>
                <a:gd name="T7" fmla="*/ 1 h 14"/>
                <a:gd name="T8" fmla="*/ 1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6" y="0"/>
                  </a:moveTo>
                  <a:lnTo>
                    <a:pt x="22" y="9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7482"/>
            <p:cNvSpPr>
              <a:spLocks/>
            </p:cNvSpPr>
            <p:nvPr/>
          </p:nvSpPr>
          <p:spPr bwMode="auto">
            <a:xfrm>
              <a:off x="2820" y="2028"/>
              <a:ext cx="4" cy="11"/>
            </a:xfrm>
            <a:custGeom>
              <a:avLst/>
              <a:gdLst>
                <a:gd name="T0" fmla="*/ 1 w 8"/>
                <a:gd name="T1" fmla="*/ 1 h 21"/>
                <a:gd name="T2" fmla="*/ 1 w 8"/>
                <a:gd name="T3" fmla="*/ 1 h 21"/>
                <a:gd name="T4" fmla="*/ 0 w 8"/>
                <a:gd name="T5" fmla="*/ 1 h 21"/>
                <a:gd name="T6" fmla="*/ 1 w 8"/>
                <a:gd name="T7" fmla="*/ 0 h 21"/>
                <a:gd name="T8" fmla="*/ 1 w 8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1"/>
                <a:gd name="T17" fmla="*/ 8 w 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1">
                  <a:moveTo>
                    <a:pt x="8" y="14"/>
                  </a:moveTo>
                  <a:lnTo>
                    <a:pt x="2" y="21"/>
                  </a:lnTo>
                  <a:lnTo>
                    <a:pt x="0" y="5"/>
                  </a:lnTo>
                  <a:lnTo>
                    <a:pt x="6" y="0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7483"/>
            <p:cNvSpPr>
              <a:spLocks/>
            </p:cNvSpPr>
            <p:nvPr/>
          </p:nvSpPr>
          <p:spPr bwMode="auto">
            <a:xfrm>
              <a:off x="2811" y="2036"/>
              <a:ext cx="16" cy="9"/>
            </a:xfrm>
            <a:custGeom>
              <a:avLst/>
              <a:gdLst>
                <a:gd name="T0" fmla="*/ 1 w 31"/>
                <a:gd name="T1" fmla="*/ 0 h 20"/>
                <a:gd name="T2" fmla="*/ 1 w 31"/>
                <a:gd name="T3" fmla="*/ 0 h 20"/>
                <a:gd name="T4" fmla="*/ 0 w 31"/>
                <a:gd name="T5" fmla="*/ 0 h 20"/>
                <a:gd name="T6" fmla="*/ 0 w 31"/>
                <a:gd name="T7" fmla="*/ 0 h 20"/>
                <a:gd name="T8" fmla="*/ 1 w 31"/>
                <a:gd name="T9" fmla="*/ 0 h 20"/>
                <a:gd name="T10" fmla="*/ 1 w 31"/>
                <a:gd name="T11" fmla="*/ 0 h 20"/>
                <a:gd name="T12" fmla="*/ 1 w 3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0"/>
                <a:gd name="T23" fmla="*/ 31 w 3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0">
                  <a:moveTo>
                    <a:pt x="31" y="4"/>
                  </a:moveTo>
                  <a:lnTo>
                    <a:pt x="18" y="15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8" y="11"/>
                  </a:lnTo>
                  <a:lnTo>
                    <a:pt x="31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7484"/>
            <p:cNvSpPr>
              <a:spLocks/>
            </p:cNvSpPr>
            <p:nvPr/>
          </p:nvSpPr>
          <p:spPr bwMode="auto">
            <a:xfrm>
              <a:off x="2784" y="2030"/>
              <a:ext cx="14" cy="8"/>
            </a:xfrm>
            <a:custGeom>
              <a:avLst/>
              <a:gdLst>
                <a:gd name="T0" fmla="*/ 1 w 27"/>
                <a:gd name="T1" fmla="*/ 0 h 17"/>
                <a:gd name="T2" fmla="*/ 1 w 27"/>
                <a:gd name="T3" fmla="*/ 0 h 17"/>
                <a:gd name="T4" fmla="*/ 1 w 27"/>
                <a:gd name="T5" fmla="*/ 0 h 17"/>
                <a:gd name="T6" fmla="*/ 0 w 27"/>
                <a:gd name="T7" fmla="*/ 0 h 17"/>
                <a:gd name="T8" fmla="*/ 1 w 2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8" y="0"/>
                  </a:moveTo>
                  <a:lnTo>
                    <a:pt x="27" y="11"/>
                  </a:lnTo>
                  <a:lnTo>
                    <a:pt x="20" y="17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7485"/>
            <p:cNvSpPr>
              <a:spLocks/>
            </p:cNvSpPr>
            <p:nvPr/>
          </p:nvSpPr>
          <p:spPr bwMode="auto">
            <a:xfrm>
              <a:off x="2784" y="2032"/>
              <a:ext cx="10" cy="8"/>
            </a:xfrm>
            <a:custGeom>
              <a:avLst/>
              <a:gdLst>
                <a:gd name="T0" fmla="*/ 0 w 20"/>
                <a:gd name="T1" fmla="*/ 1 h 16"/>
                <a:gd name="T2" fmla="*/ 1 w 20"/>
                <a:gd name="T3" fmla="*/ 1 h 16"/>
                <a:gd name="T4" fmla="*/ 1 w 20"/>
                <a:gd name="T5" fmla="*/ 1 h 16"/>
                <a:gd name="T6" fmla="*/ 0 w 20"/>
                <a:gd name="T7" fmla="*/ 0 h 16"/>
                <a:gd name="T8" fmla="*/ 0 w 20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6"/>
                <a:gd name="T17" fmla="*/ 20 w 2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6">
                  <a:moveTo>
                    <a:pt x="0" y="4"/>
                  </a:moveTo>
                  <a:lnTo>
                    <a:pt x="20" y="16"/>
                  </a:lnTo>
                  <a:lnTo>
                    <a:pt x="20" y="1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7486"/>
            <p:cNvSpPr>
              <a:spLocks/>
            </p:cNvSpPr>
            <p:nvPr/>
          </p:nvSpPr>
          <p:spPr bwMode="auto">
            <a:xfrm>
              <a:off x="2794" y="2036"/>
              <a:ext cx="4" cy="4"/>
            </a:xfrm>
            <a:custGeom>
              <a:avLst/>
              <a:gdLst>
                <a:gd name="T0" fmla="*/ 1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1 w 7"/>
                <a:gd name="T7" fmla="*/ 0 h 9"/>
                <a:gd name="T8" fmla="*/ 1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4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7487"/>
            <p:cNvSpPr>
              <a:spLocks/>
            </p:cNvSpPr>
            <p:nvPr/>
          </p:nvSpPr>
          <p:spPr bwMode="auto">
            <a:xfrm>
              <a:off x="2780" y="1999"/>
              <a:ext cx="26" cy="15"/>
            </a:xfrm>
            <a:custGeom>
              <a:avLst/>
              <a:gdLst>
                <a:gd name="T0" fmla="*/ 0 w 53"/>
                <a:gd name="T1" fmla="*/ 0 h 31"/>
                <a:gd name="T2" fmla="*/ 0 w 53"/>
                <a:gd name="T3" fmla="*/ 0 h 31"/>
                <a:gd name="T4" fmla="*/ 0 w 53"/>
                <a:gd name="T5" fmla="*/ 0 h 31"/>
                <a:gd name="T6" fmla="*/ 0 w 53"/>
                <a:gd name="T7" fmla="*/ 0 h 31"/>
                <a:gd name="T8" fmla="*/ 0 w 5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1"/>
                <a:gd name="T17" fmla="*/ 53 w 5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1">
                  <a:moveTo>
                    <a:pt x="35" y="0"/>
                  </a:moveTo>
                  <a:lnTo>
                    <a:pt x="53" y="11"/>
                  </a:lnTo>
                  <a:lnTo>
                    <a:pt x="18" y="31"/>
                  </a:lnTo>
                  <a:lnTo>
                    <a:pt x="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7488"/>
            <p:cNvSpPr>
              <a:spLocks/>
            </p:cNvSpPr>
            <p:nvPr/>
          </p:nvSpPr>
          <p:spPr bwMode="auto">
            <a:xfrm>
              <a:off x="2780" y="2009"/>
              <a:ext cx="9" cy="25"/>
            </a:xfrm>
            <a:custGeom>
              <a:avLst/>
              <a:gdLst>
                <a:gd name="T0" fmla="*/ 0 w 18"/>
                <a:gd name="T1" fmla="*/ 0 h 51"/>
                <a:gd name="T2" fmla="*/ 1 w 18"/>
                <a:gd name="T3" fmla="*/ 0 h 51"/>
                <a:gd name="T4" fmla="*/ 1 w 18"/>
                <a:gd name="T5" fmla="*/ 0 h 51"/>
                <a:gd name="T6" fmla="*/ 0 w 18"/>
                <a:gd name="T7" fmla="*/ 0 h 51"/>
                <a:gd name="T8" fmla="*/ 0 w 18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1"/>
                <a:gd name="T17" fmla="*/ 18 w 18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1">
                  <a:moveTo>
                    <a:pt x="0" y="40"/>
                  </a:moveTo>
                  <a:lnTo>
                    <a:pt x="18" y="51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7489"/>
            <p:cNvSpPr>
              <a:spLocks/>
            </p:cNvSpPr>
            <p:nvPr/>
          </p:nvSpPr>
          <p:spPr bwMode="auto">
            <a:xfrm>
              <a:off x="2789" y="2004"/>
              <a:ext cx="18" cy="30"/>
            </a:xfrm>
            <a:custGeom>
              <a:avLst/>
              <a:gdLst>
                <a:gd name="T0" fmla="*/ 1 w 36"/>
                <a:gd name="T1" fmla="*/ 1 h 60"/>
                <a:gd name="T2" fmla="*/ 0 w 36"/>
                <a:gd name="T3" fmla="*/ 1 h 60"/>
                <a:gd name="T4" fmla="*/ 0 w 36"/>
                <a:gd name="T5" fmla="*/ 1 h 60"/>
                <a:gd name="T6" fmla="*/ 1 w 36"/>
                <a:gd name="T7" fmla="*/ 0 h 60"/>
                <a:gd name="T8" fmla="*/ 1 w 36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0"/>
                <a:gd name="T17" fmla="*/ 36 w 36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0">
                  <a:moveTo>
                    <a:pt x="36" y="42"/>
                  </a:moveTo>
                  <a:lnTo>
                    <a:pt x="0" y="60"/>
                  </a:lnTo>
                  <a:lnTo>
                    <a:pt x="0" y="20"/>
                  </a:lnTo>
                  <a:lnTo>
                    <a:pt x="35" y="0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7490"/>
            <p:cNvSpPr>
              <a:spLocks/>
            </p:cNvSpPr>
            <p:nvPr/>
          </p:nvSpPr>
          <p:spPr bwMode="auto">
            <a:xfrm>
              <a:off x="2791" y="2009"/>
              <a:ext cx="19" cy="12"/>
            </a:xfrm>
            <a:custGeom>
              <a:avLst/>
              <a:gdLst>
                <a:gd name="T0" fmla="*/ 0 w 40"/>
                <a:gd name="T1" fmla="*/ 0 h 23"/>
                <a:gd name="T2" fmla="*/ 0 w 40"/>
                <a:gd name="T3" fmla="*/ 1 h 23"/>
                <a:gd name="T4" fmla="*/ 0 w 40"/>
                <a:gd name="T5" fmla="*/ 1 h 23"/>
                <a:gd name="T6" fmla="*/ 0 w 40"/>
                <a:gd name="T7" fmla="*/ 1 h 23"/>
                <a:gd name="T8" fmla="*/ 0 w 40"/>
                <a:gd name="T9" fmla="*/ 1 h 23"/>
                <a:gd name="T10" fmla="*/ 0 w 4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3"/>
                <a:gd name="T20" fmla="*/ 40 w 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3">
                  <a:moveTo>
                    <a:pt x="27" y="0"/>
                  </a:moveTo>
                  <a:lnTo>
                    <a:pt x="40" y="7"/>
                  </a:lnTo>
                  <a:lnTo>
                    <a:pt x="32" y="20"/>
                  </a:lnTo>
                  <a:lnTo>
                    <a:pt x="14" y="23"/>
                  </a:lnTo>
                  <a:lnTo>
                    <a:pt x="0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7491"/>
            <p:cNvSpPr>
              <a:spLocks/>
            </p:cNvSpPr>
            <p:nvPr/>
          </p:nvSpPr>
          <p:spPr bwMode="auto">
            <a:xfrm>
              <a:off x="2791" y="2018"/>
              <a:ext cx="9" cy="21"/>
            </a:xfrm>
            <a:custGeom>
              <a:avLst/>
              <a:gdLst>
                <a:gd name="T0" fmla="*/ 0 w 20"/>
                <a:gd name="T1" fmla="*/ 0 h 43"/>
                <a:gd name="T2" fmla="*/ 0 w 20"/>
                <a:gd name="T3" fmla="*/ 0 h 43"/>
                <a:gd name="T4" fmla="*/ 0 w 20"/>
                <a:gd name="T5" fmla="*/ 0 h 43"/>
                <a:gd name="T6" fmla="*/ 0 w 20"/>
                <a:gd name="T7" fmla="*/ 0 h 43"/>
                <a:gd name="T8" fmla="*/ 0 w 20"/>
                <a:gd name="T9" fmla="*/ 0 h 43"/>
                <a:gd name="T10" fmla="*/ 0 w 20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3"/>
                <a:gd name="T20" fmla="*/ 20 w 20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3">
                  <a:moveTo>
                    <a:pt x="0" y="31"/>
                  </a:moveTo>
                  <a:lnTo>
                    <a:pt x="18" y="43"/>
                  </a:lnTo>
                  <a:lnTo>
                    <a:pt x="20" y="20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7492"/>
            <p:cNvSpPr>
              <a:spLocks/>
            </p:cNvSpPr>
            <p:nvPr/>
          </p:nvSpPr>
          <p:spPr bwMode="auto">
            <a:xfrm>
              <a:off x="2800" y="2027"/>
              <a:ext cx="13" cy="17"/>
            </a:xfrm>
            <a:custGeom>
              <a:avLst/>
              <a:gdLst>
                <a:gd name="T0" fmla="*/ 0 w 27"/>
                <a:gd name="T1" fmla="*/ 1 h 32"/>
                <a:gd name="T2" fmla="*/ 0 w 27"/>
                <a:gd name="T3" fmla="*/ 1 h 32"/>
                <a:gd name="T4" fmla="*/ 0 w 27"/>
                <a:gd name="T5" fmla="*/ 1 h 32"/>
                <a:gd name="T6" fmla="*/ 0 w 27"/>
                <a:gd name="T7" fmla="*/ 1 h 32"/>
                <a:gd name="T8" fmla="*/ 0 w 27"/>
                <a:gd name="T9" fmla="*/ 1 h 32"/>
                <a:gd name="T10" fmla="*/ 0 w 27"/>
                <a:gd name="T11" fmla="*/ 1 h 32"/>
                <a:gd name="T12" fmla="*/ 0 w 27"/>
                <a:gd name="T13" fmla="*/ 0 h 32"/>
                <a:gd name="T14" fmla="*/ 0 w 27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2"/>
                <a:gd name="T26" fmla="*/ 27 w 27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2">
                  <a:moveTo>
                    <a:pt x="0" y="23"/>
                  </a:moveTo>
                  <a:lnTo>
                    <a:pt x="4" y="16"/>
                  </a:lnTo>
                  <a:lnTo>
                    <a:pt x="16" y="20"/>
                  </a:lnTo>
                  <a:lnTo>
                    <a:pt x="23" y="32"/>
                  </a:lnTo>
                  <a:lnTo>
                    <a:pt x="27" y="31"/>
                  </a:lnTo>
                  <a:lnTo>
                    <a:pt x="23" y="14"/>
                  </a:lnTo>
                  <a:lnTo>
                    <a:pt x="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7493"/>
            <p:cNvSpPr>
              <a:spLocks/>
            </p:cNvSpPr>
            <p:nvPr/>
          </p:nvSpPr>
          <p:spPr bwMode="auto">
            <a:xfrm>
              <a:off x="2811" y="2029"/>
              <a:ext cx="11" cy="14"/>
            </a:xfrm>
            <a:custGeom>
              <a:avLst/>
              <a:gdLst>
                <a:gd name="T0" fmla="*/ 1 w 22"/>
                <a:gd name="T1" fmla="*/ 1 h 27"/>
                <a:gd name="T2" fmla="*/ 1 w 22"/>
                <a:gd name="T3" fmla="*/ 1 h 27"/>
                <a:gd name="T4" fmla="*/ 0 w 22"/>
                <a:gd name="T5" fmla="*/ 1 h 27"/>
                <a:gd name="T6" fmla="*/ 1 w 22"/>
                <a:gd name="T7" fmla="*/ 1 h 27"/>
                <a:gd name="T8" fmla="*/ 1 w 22"/>
                <a:gd name="T9" fmla="*/ 0 h 27"/>
                <a:gd name="T10" fmla="*/ 1 w 22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7"/>
                <a:gd name="T20" fmla="*/ 22 w 2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7">
                  <a:moveTo>
                    <a:pt x="22" y="19"/>
                  </a:moveTo>
                  <a:lnTo>
                    <a:pt x="4" y="27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7494"/>
            <p:cNvSpPr>
              <a:spLocks/>
            </p:cNvSpPr>
            <p:nvPr/>
          </p:nvSpPr>
          <p:spPr bwMode="auto">
            <a:xfrm>
              <a:off x="2800" y="2032"/>
              <a:ext cx="10" cy="6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3"/>
                <a:gd name="T17" fmla="*/ 22 w 2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3">
                  <a:moveTo>
                    <a:pt x="4" y="0"/>
                  </a:moveTo>
                  <a:lnTo>
                    <a:pt x="22" y="11"/>
                  </a:lnTo>
                  <a:lnTo>
                    <a:pt x="14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Freeform 7495"/>
            <p:cNvSpPr>
              <a:spLocks/>
            </p:cNvSpPr>
            <p:nvPr/>
          </p:nvSpPr>
          <p:spPr bwMode="auto">
            <a:xfrm>
              <a:off x="2799" y="2034"/>
              <a:ext cx="10" cy="10"/>
            </a:xfrm>
            <a:custGeom>
              <a:avLst/>
              <a:gdLst>
                <a:gd name="T0" fmla="*/ 0 w 20"/>
                <a:gd name="T1" fmla="*/ 1 h 19"/>
                <a:gd name="T2" fmla="*/ 1 w 20"/>
                <a:gd name="T3" fmla="*/ 1 h 19"/>
                <a:gd name="T4" fmla="*/ 1 w 20"/>
                <a:gd name="T5" fmla="*/ 1 h 19"/>
                <a:gd name="T6" fmla="*/ 1 w 20"/>
                <a:gd name="T7" fmla="*/ 1 h 19"/>
                <a:gd name="T8" fmla="*/ 1 w 20"/>
                <a:gd name="T9" fmla="*/ 1 h 19"/>
                <a:gd name="T10" fmla="*/ 1 w 20"/>
                <a:gd name="T11" fmla="*/ 1 h 19"/>
                <a:gd name="T12" fmla="*/ 1 w 20"/>
                <a:gd name="T13" fmla="*/ 1 h 19"/>
                <a:gd name="T14" fmla="*/ 1 w 20"/>
                <a:gd name="T15" fmla="*/ 0 h 19"/>
                <a:gd name="T16" fmla="*/ 0 w 20"/>
                <a:gd name="T17" fmla="*/ 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9"/>
                  </a:moveTo>
                  <a:lnTo>
                    <a:pt x="2" y="10"/>
                  </a:lnTo>
                  <a:lnTo>
                    <a:pt x="6" y="3"/>
                  </a:lnTo>
                  <a:lnTo>
                    <a:pt x="15" y="9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Freeform 7496"/>
            <p:cNvSpPr>
              <a:spLocks/>
            </p:cNvSpPr>
            <p:nvPr/>
          </p:nvSpPr>
          <p:spPr bwMode="auto">
            <a:xfrm>
              <a:off x="2807" y="2037"/>
              <a:ext cx="5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0 h 12"/>
                <a:gd name="T8" fmla="*/ 0 w 11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1"/>
                  </a:moveTo>
                  <a:lnTo>
                    <a:pt x="4" y="12"/>
                  </a:lnTo>
                  <a:lnTo>
                    <a:pt x="0" y="2"/>
                  </a:lnTo>
                  <a:lnTo>
                    <a:pt x="8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Freeform 7497"/>
            <p:cNvSpPr>
              <a:spLocks/>
            </p:cNvSpPr>
            <p:nvPr/>
          </p:nvSpPr>
          <p:spPr bwMode="auto">
            <a:xfrm>
              <a:off x="2791" y="2019"/>
              <a:ext cx="8" cy="8"/>
            </a:xfrm>
            <a:custGeom>
              <a:avLst/>
              <a:gdLst>
                <a:gd name="T0" fmla="*/ 0 w 14"/>
                <a:gd name="T1" fmla="*/ 1 h 16"/>
                <a:gd name="T2" fmla="*/ 1 w 14"/>
                <a:gd name="T3" fmla="*/ 1 h 16"/>
                <a:gd name="T4" fmla="*/ 1 w 14"/>
                <a:gd name="T5" fmla="*/ 1 h 16"/>
                <a:gd name="T6" fmla="*/ 0 w 14"/>
                <a:gd name="T7" fmla="*/ 0 h 16"/>
                <a:gd name="T8" fmla="*/ 0 w 1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"/>
                <a:gd name="T17" fmla="*/ 14 w 1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">
                  <a:moveTo>
                    <a:pt x="0" y="9"/>
                  </a:moveTo>
                  <a:lnTo>
                    <a:pt x="14" y="1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Freeform 7498"/>
            <p:cNvSpPr>
              <a:spLocks/>
            </p:cNvSpPr>
            <p:nvPr/>
          </p:nvSpPr>
          <p:spPr bwMode="auto">
            <a:xfrm>
              <a:off x="2800" y="2026"/>
              <a:ext cx="18" cy="9"/>
            </a:xfrm>
            <a:custGeom>
              <a:avLst/>
              <a:gdLst>
                <a:gd name="T0" fmla="*/ 1 w 34"/>
                <a:gd name="T1" fmla="*/ 1 h 18"/>
                <a:gd name="T2" fmla="*/ 1 w 34"/>
                <a:gd name="T3" fmla="*/ 1 h 18"/>
                <a:gd name="T4" fmla="*/ 0 w 34"/>
                <a:gd name="T5" fmla="*/ 1 h 18"/>
                <a:gd name="T6" fmla="*/ 1 w 34"/>
                <a:gd name="T7" fmla="*/ 0 h 18"/>
                <a:gd name="T8" fmla="*/ 1 w 34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8"/>
                <a:gd name="T17" fmla="*/ 34 w 3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8">
                  <a:moveTo>
                    <a:pt x="34" y="13"/>
                  </a:moveTo>
                  <a:lnTo>
                    <a:pt x="21" y="18"/>
                  </a:lnTo>
                  <a:lnTo>
                    <a:pt x="0" y="4"/>
                  </a:lnTo>
                  <a:lnTo>
                    <a:pt x="20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Freeform 7499"/>
            <p:cNvSpPr>
              <a:spLocks/>
            </p:cNvSpPr>
            <p:nvPr/>
          </p:nvSpPr>
          <p:spPr bwMode="auto">
            <a:xfrm>
              <a:off x="2810" y="2020"/>
              <a:ext cx="10" cy="12"/>
            </a:xfrm>
            <a:custGeom>
              <a:avLst/>
              <a:gdLst>
                <a:gd name="T0" fmla="*/ 0 w 19"/>
                <a:gd name="T1" fmla="*/ 1 h 23"/>
                <a:gd name="T2" fmla="*/ 1 w 19"/>
                <a:gd name="T3" fmla="*/ 0 h 23"/>
                <a:gd name="T4" fmla="*/ 1 w 19"/>
                <a:gd name="T5" fmla="*/ 1 h 23"/>
                <a:gd name="T6" fmla="*/ 1 w 19"/>
                <a:gd name="T7" fmla="*/ 1 h 23"/>
                <a:gd name="T8" fmla="*/ 0 w 19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0"/>
                  </a:moveTo>
                  <a:lnTo>
                    <a:pt x="3" y="0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7500"/>
            <p:cNvSpPr>
              <a:spLocks/>
            </p:cNvSpPr>
            <p:nvPr/>
          </p:nvSpPr>
          <p:spPr bwMode="auto">
            <a:xfrm>
              <a:off x="2807" y="2013"/>
              <a:ext cx="5" cy="13"/>
            </a:xfrm>
            <a:custGeom>
              <a:avLst/>
              <a:gdLst>
                <a:gd name="T0" fmla="*/ 0 w 11"/>
                <a:gd name="T1" fmla="*/ 1 h 25"/>
                <a:gd name="T2" fmla="*/ 0 w 11"/>
                <a:gd name="T3" fmla="*/ 0 h 25"/>
                <a:gd name="T4" fmla="*/ 0 w 11"/>
                <a:gd name="T5" fmla="*/ 1 h 25"/>
                <a:gd name="T6" fmla="*/ 0 w 11"/>
                <a:gd name="T7" fmla="*/ 1 h 25"/>
                <a:gd name="T8" fmla="*/ 0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0" y="13"/>
                  </a:moveTo>
                  <a:lnTo>
                    <a:pt x="8" y="0"/>
                  </a:lnTo>
                  <a:lnTo>
                    <a:pt x="11" y="15"/>
                  </a:lnTo>
                  <a:lnTo>
                    <a:pt x="8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7501"/>
            <p:cNvSpPr>
              <a:spLocks/>
            </p:cNvSpPr>
            <p:nvPr/>
          </p:nvSpPr>
          <p:spPr bwMode="auto">
            <a:xfrm>
              <a:off x="2798" y="2019"/>
              <a:ext cx="12" cy="8"/>
            </a:xfrm>
            <a:custGeom>
              <a:avLst/>
              <a:gdLst>
                <a:gd name="T0" fmla="*/ 0 w 26"/>
                <a:gd name="T1" fmla="*/ 1 h 16"/>
                <a:gd name="T2" fmla="*/ 0 w 26"/>
                <a:gd name="T3" fmla="*/ 1 h 16"/>
                <a:gd name="T4" fmla="*/ 0 w 26"/>
                <a:gd name="T5" fmla="*/ 1 h 16"/>
                <a:gd name="T6" fmla="*/ 0 w 26"/>
                <a:gd name="T7" fmla="*/ 0 h 16"/>
                <a:gd name="T8" fmla="*/ 0 w 26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2"/>
                  </a:moveTo>
                  <a:lnTo>
                    <a:pt x="6" y="16"/>
                  </a:lnTo>
                  <a:lnTo>
                    <a:pt x="0" y="3"/>
                  </a:lnTo>
                  <a:lnTo>
                    <a:pt x="18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Freeform 7502"/>
            <p:cNvSpPr>
              <a:spLocks/>
            </p:cNvSpPr>
            <p:nvPr/>
          </p:nvSpPr>
          <p:spPr bwMode="auto">
            <a:xfrm>
              <a:off x="2810" y="2035"/>
              <a:ext cx="17" cy="10"/>
            </a:xfrm>
            <a:custGeom>
              <a:avLst/>
              <a:gdLst>
                <a:gd name="T0" fmla="*/ 1 w 32"/>
                <a:gd name="T1" fmla="*/ 0 h 20"/>
                <a:gd name="T2" fmla="*/ 1 w 32"/>
                <a:gd name="T3" fmla="*/ 1 h 20"/>
                <a:gd name="T4" fmla="*/ 1 w 32"/>
                <a:gd name="T5" fmla="*/ 1 h 20"/>
                <a:gd name="T6" fmla="*/ 1 w 32"/>
                <a:gd name="T7" fmla="*/ 1 h 20"/>
                <a:gd name="T8" fmla="*/ 0 w 32"/>
                <a:gd name="T9" fmla="*/ 1 h 20"/>
                <a:gd name="T10" fmla="*/ 1 w 32"/>
                <a:gd name="T11" fmla="*/ 1 h 20"/>
                <a:gd name="T12" fmla="*/ 1 w 3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28" y="0"/>
                  </a:moveTo>
                  <a:lnTo>
                    <a:pt x="32" y="2"/>
                  </a:lnTo>
                  <a:lnTo>
                    <a:pt x="19" y="1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16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Freeform 7503"/>
            <p:cNvSpPr>
              <a:spLocks/>
            </p:cNvSpPr>
            <p:nvPr/>
          </p:nvSpPr>
          <p:spPr bwMode="auto">
            <a:xfrm>
              <a:off x="2810" y="2044"/>
              <a:ext cx="1" cy="1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2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Freeform 7504"/>
            <p:cNvSpPr>
              <a:spLocks/>
            </p:cNvSpPr>
            <p:nvPr/>
          </p:nvSpPr>
          <p:spPr bwMode="auto">
            <a:xfrm>
              <a:off x="2808" y="2038"/>
              <a:ext cx="2" cy="2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0 w 6"/>
                <a:gd name="T5" fmla="*/ 1 h 3"/>
                <a:gd name="T6" fmla="*/ 0 w 6"/>
                <a:gd name="T7" fmla="*/ 0 h 3"/>
                <a:gd name="T8" fmla="*/ 0 w 6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Freeform 7505"/>
            <p:cNvSpPr>
              <a:spLocks/>
            </p:cNvSpPr>
            <p:nvPr/>
          </p:nvSpPr>
          <p:spPr bwMode="auto">
            <a:xfrm>
              <a:off x="2821" y="2029"/>
              <a:ext cx="2" cy="3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1 h 5"/>
                <a:gd name="T4" fmla="*/ 0 w 4"/>
                <a:gd name="T5" fmla="*/ 1 h 5"/>
                <a:gd name="T6" fmla="*/ 1 w 4"/>
                <a:gd name="T7" fmla="*/ 0 h 5"/>
                <a:gd name="T8" fmla="*/ 1 w 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1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Freeform 7506"/>
            <p:cNvSpPr>
              <a:spLocks/>
            </p:cNvSpPr>
            <p:nvPr/>
          </p:nvSpPr>
          <p:spPr bwMode="auto">
            <a:xfrm>
              <a:off x="2696" y="2045"/>
              <a:ext cx="93" cy="54"/>
            </a:xfrm>
            <a:custGeom>
              <a:avLst/>
              <a:gdLst>
                <a:gd name="T0" fmla="*/ 2 w 185"/>
                <a:gd name="T1" fmla="*/ 1 h 108"/>
                <a:gd name="T2" fmla="*/ 2 w 185"/>
                <a:gd name="T3" fmla="*/ 0 h 108"/>
                <a:gd name="T4" fmla="*/ 0 w 185"/>
                <a:gd name="T5" fmla="*/ 1 h 108"/>
                <a:gd name="T6" fmla="*/ 1 w 185"/>
                <a:gd name="T7" fmla="*/ 1 h 108"/>
                <a:gd name="T8" fmla="*/ 2 w 185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8"/>
                <a:gd name="T17" fmla="*/ 185 w 18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8">
                  <a:moveTo>
                    <a:pt x="185" y="22"/>
                  </a:moveTo>
                  <a:lnTo>
                    <a:pt x="148" y="0"/>
                  </a:lnTo>
                  <a:lnTo>
                    <a:pt x="0" y="87"/>
                  </a:lnTo>
                  <a:lnTo>
                    <a:pt x="38" y="108"/>
                  </a:lnTo>
                  <a:lnTo>
                    <a:pt x="185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7507"/>
            <p:cNvSpPr>
              <a:spLocks/>
            </p:cNvSpPr>
            <p:nvPr/>
          </p:nvSpPr>
          <p:spPr bwMode="auto">
            <a:xfrm>
              <a:off x="2630" y="2007"/>
              <a:ext cx="93" cy="54"/>
            </a:xfrm>
            <a:custGeom>
              <a:avLst/>
              <a:gdLst>
                <a:gd name="T0" fmla="*/ 2 w 185"/>
                <a:gd name="T1" fmla="*/ 1 h 108"/>
                <a:gd name="T2" fmla="*/ 2 w 185"/>
                <a:gd name="T3" fmla="*/ 0 h 108"/>
                <a:gd name="T4" fmla="*/ 0 w 185"/>
                <a:gd name="T5" fmla="*/ 1 h 108"/>
                <a:gd name="T6" fmla="*/ 1 w 185"/>
                <a:gd name="T7" fmla="*/ 1 h 108"/>
                <a:gd name="T8" fmla="*/ 2 w 185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8"/>
                <a:gd name="T17" fmla="*/ 185 w 18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8">
                  <a:moveTo>
                    <a:pt x="185" y="21"/>
                  </a:moveTo>
                  <a:lnTo>
                    <a:pt x="147" y="0"/>
                  </a:lnTo>
                  <a:lnTo>
                    <a:pt x="0" y="84"/>
                  </a:lnTo>
                  <a:lnTo>
                    <a:pt x="37" y="108"/>
                  </a:lnTo>
                  <a:lnTo>
                    <a:pt x="185" y="2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Freeform 7508"/>
            <p:cNvSpPr>
              <a:spLocks/>
            </p:cNvSpPr>
            <p:nvPr/>
          </p:nvSpPr>
          <p:spPr bwMode="auto">
            <a:xfrm>
              <a:off x="2406" y="2027"/>
              <a:ext cx="70" cy="133"/>
            </a:xfrm>
            <a:custGeom>
              <a:avLst/>
              <a:gdLst>
                <a:gd name="T0" fmla="*/ 1 w 141"/>
                <a:gd name="T1" fmla="*/ 0 h 267"/>
                <a:gd name="T2" fmla="*/ 0 w 141"/>
                <a:gd name="T3" fmla="*/ 0 h 267"/>
                <a:gd name="T4" fmla="*/ 0 w 141"/>
                <a:gd name="T5" fmla="*/ 1 h 267"/>
                <a:gd name="T6" fmla="*/ 1 w 141"/>
                <a:gd name="T7" fmla="*/ 2 h 267"/>
                <a:gd name="T8" fmla="*/ 1 w 141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267"/>
                <a:gd name="T17" fmla="*/ 141 w 141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267">
                  <a:moveTo>
                    <a:pt x="141" y="81"/>
                  </a:moveTo>
                  <a:lnTo>
                    <a:pt x="0" y="0"/>
                  </a:lnTo>
                  <a:lnTo>
                    <a:pt x="0" y="186"/>
                  </a:lnTo>
                  <a:lnTo>
                    <a:pt x="141" y="267"/>
                  </a:lnTo>
                  <a:lnTo>
                    <a:pt x="141" y="81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Freeform 7509"/>
            <p:cNvSpPr>
              <a:spLocks/>
            </p:cNvSpPr>
            <p:nvPr/>
          </p:nvSpPr>
          <p:spPr bwMode="auto">
            <a:xfrm>
              <a:off x="2406" y="1934"/>
              <a:ext cx="232" cy="133"/>
            </a:xfrm>
            <a:custGeom>
              <a:avLst/>
              <a:gdLst>
                <a:gd name="T0" fmla="*/ 4 w 463"/>
                <a:gd name="T1" fmla="*/ 1 h 266"/>
                <a:gd name="T2" fmla="*/ 3 w 463"/>
                <a:gd name="T3" fmla="*/ 0 h 266"/>
                <a:gd name="T4" fmla="*/ 0 w 463"/>
                <a:gd name="T5" fmla="*/ 1 h 266"/>
                <a:gd name="T6" fmla="*/ 2 w 463"/>
                <a:gd name="T7" fmla="*/ 2 h 266"/>
                <a:gd name="T8" fmla="*/ 4 w 463"/>
                <a:gd name="T9" fmla="*/ 1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266"/>
                <a:gd name="T17" fmla="*/ 463 w 463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266">
                  <a:moveTo>
                    <a:pt x="463" y="81"/>
                  </a:moveTo>
                  <a:lnTo>
                    <a:pt x="323" y="0"/>
                  </a:lnTo>
                  <a:lnTo>
                    <a:pt x="0" y="185"/>
                  </a:lnTo>
                  <a:lnTo>
                    <a:pt x="141" y="266"/>
                  </a:lnTo>
                  <a:lnTo>
                    <a:pt x="463" y="81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5" name="Freeform 7510"/>
            <p:cNvSpPr>
              <a:spLocks/>
            </p:cNvSpPr>
            <p:nvPr/>
          </p:nvSpPr>
          <p:spPr bwMode="auto">
            <a:xfrm>
              <a:off x="2476" y="1974"/>
              <a:ext cx="162" cy="186"/>
            </a:xfrm>
            <a:custGeom>
              <a:avLst/>
              <a:gdLst>
                <a:gd name="T0" fmla="*/ 3 w 322"/>
                <a:gd name="T1" fmla="*/ 0 h 371"/>
                <a:gd name="T2" fmla="*/ 0 w 322"/>
                <a:gd name="T3" fmla="*/ 2 h 371"/>
                <a:gd name="T4" fmla="*/ 0 w 322"/>
                <a:gd name="T5" fmla="*/ 3 h 371"/>
                <a:gd name="T6" fmla="*/ 3 w 322"/>
                <a:gd name="T7" fmla="*/ 2 h 371"/>
                <a:gd name="T8" fmla="*/ 3 w 322"/>
                <a:gd name="T9" fmla="*/ 0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371"/>
                <a:gd name="T17" fmla="*/ 322 w 322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371">
                  <a:moveTo>
                    <a:pt x="322" y="0"/>
                  </a:moveTo>
                  <a:lnTo>
                    <a:pt x="0" y="185"/>
                  </a:lnTo>
                  <a:lnTo>
                    <a:pt x="0" y="371"/>
                  </a:lnTo>
                  <a:lnTo>
                    <a:pt x="322" y="18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Freeform 7511"/>
            <p:cNvSpPr>
              <a:spLocks/>
            </p:cNvSpPr>
            <p:nvPr/>
          </p:nvSpPr>
          <p:spPr bwMode="auto">
            <a:xfrm>
              <a:off x="2494" y="2083"/>
              <a:ext cx="141" cy="149"/>
            </a:xfrm>
            <a:custGeom>
              <a:avLst/>
              <a:gdLst>
                <a:gd name="T0" fmla="*/ 2 w 283"/>
                <a:gd name="T1" fmla="*/ 2 h 297"/>
                <a:gd name="T2" fmla="*/ 0 w 283"/>
                <a:gd name="T3" fmla="*/ 0 h 297"/>
                <a:gd name="T4" fmla="*/ 0 w 283"/>
                <a:gd name="T5" fmla="*/ 2 h 297"/>
                <a:gd name="T6" fmla="*/ 2 w 283"/>
                <a:gd name="T7" fmla="*/ 3 h 297"/>
                <a:gd name="T8" fmla="*/ 2 w 283"/>
                <a:gd name="T9" fmla="*/ 2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97"/>
                <a:gd name="T17" fmla="*/ 283 w 283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97">
                  <a:moveTo>
                    <a:pt x="283" y="162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283" y="297"/>
                  </a:lnTo>
                  <a:lnTo>
                    <a:pt x="283" y="162"/>
                  </a:lnTo>
                  <a:close/>
                </a:path>
              </a:pathLst>
            </a:custGeom>
            <a:solidFill>
              <a:srgbClr val="A19A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Freeform 7512"/>
            <p:cNvSpPr>
              <a:spLocks/>
            </p:cNvSpPr>
            <p:nvPr/>
          </p:nvSpPr>
          <p:spPr bwMode="auto">
            <a:xfrm>
              <a:off x="2494" y="2006"/>
              <a:ext cx="274" cy="158"/>
            </a:xfrm>
            <a:custGeom>
              <a:avLst/>
              <a:gdLst>
                <a:gd name="T0" fmla="*/ 4 w 549"/>
                <a:gd name="T1" fmla="*/ 1 h 317"/>
                <a:gd name="T2" fmla="*/ 2 w 549"/>
                <a:gd name="T3" fmla="*/ 0 h 317"/>
                <a:gd name="T4" fmla="*/ 0 w 549"/>
                <a:gd name="T5" fmla="*/ 1 h 317"/>
                <a:gd name="T6" fmla="*/ 2 w 549"/>
                <a:gd name="T7" fmla="*/ 2 h 317"/>
                <a:gd name="T8" fmla="*/ 4 w 549"/>
                <a:gd name="T9" fmla="*/ 1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317"/>
                <a:gd name="T17" fmla="*/ 549 w 549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317">
                  <a:moveTo>
                    <a:pt x="549" y="164"/>
                  </a:moveTo>
                  <a:lnTo>
                    <a:pt x="266" y="0"/>
                  </a:lnTo>
                  <a:lnTo>
                    <a:pt x="0" y="155"/>
                  </a:lnTo>
                  <a:lnTo>
                    <a:pt x="283" y="317"/>
                  </a:lnTo>
                  <a:lnTo>
                    <a:pt x="549" y="164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7513"/>
            <p:cNvSpPr>
              <a:spLocks/>
            </p:cNvSpPr>
            <p:nvPr/>
          </p:nvSpPr>
          <p:spPr bwMode="auto">
            <a:xfrm>
              <a:off x="2635" y="2088"/>
              <a:ext cx="133" cy="144"/>
            </a:xfrm>
            <a:custGeom>
              <a:avLst/>
              <a:gdLst>
                <a:gd name="T0" fmla="*/ 2 w 266"/>
                <a:gd name="T1" fmla="*/ 0 h 288"/>
                <a:gd name="T2" fmla="*/ 0 w 266"/>
                <a:gd name="T3" fmla="*/ 1 h 288"/>
                <a:gd name="T4" fmla="*/ 0 w 266"/>
                <a:gd name="T5" fmla="*/ 2 h 288"/>
                <a:gd name="T6" fmla="*/ 2 w 266"/>
                <a:gd name="T7" fmla="*/ 1 h 288"/>
                <a:gd name="T8" fmla="*/ 2 w 26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288"/>
                <a:gd name="T17" fmla="*/ 266 w 2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288">
                  <a:moveTo>
                    <a:pt x="266" y="0"/>
                  </a:moveTo>
                  <a:lnTo>
                    <a:pt x="0" y="153"/>
                  </a:lnTo>
                  <a:lnTo>
                    <a:pt x="0" y="288"/>
                  </a:lnTo>
                  <a:lnTo>
                    <a:pt x="266" y="13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7514"/>
            <p:cNvSpPr>
              <a:spLocks/>
            </p:cNvSpPr>
            <p:nvPr/>
          </p:nvSpPr>
          <p:spPr bwMode="auto">
            <a:xfrm>
              <a:off x="2503" y="2118"/>
              <a:ext cx="24" cy="46"/>
            </a:xfrm>
            <a:custGeom>
              <a:avLst/>
              <a:gdLst>
                <a:gd name="T0" fmla="*/ 0 w 49"/>
                <a:gd name="T1" fmla="*/ 1 h 92"/>
                <a:gd name="T2" fmla="*/ 0 w 49"/>
                <a:gd name="T3" fmla="*/ 1 h 92"/>
                <a:gd name="T4" fmla="*/ 0 w 49"/>
                <a:gd name="T5" fmla="*/ 0 h 92"/>
                <a:gd name="T6" fmla="*/ 0 w 49"/>
                <a:gd name="T7" fmla="*/ 1 h 92"/>
                <a:gd name="T8" fmla="*/ 0 w 49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2"/>
                <a:gd name="T17" fmla="*/ 49 w 4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2">
                  <a:moveTo>
                    <a:pt x="49" y="92"/>
                  </a:moveTo>
                  <a:lnTo>
                    <a:pt x="49" y="2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Freeform 7515"/>
            <p:cNvSpPr>
              <a:spLocks/>
            </p:cNvSpPr>
            <p:nvPr/>
          </p:nvSpPr>
          <p:spPr bwMode="auto">
            <a:xfrm>
              <a:off x="2503" y="2118"/>
              <a:ext cx="4" cy="33"/>
            </a:xfrm>
            <a:custGeom>
              <a:avLst/>
              <a:gdLst>
                <a:gd name="T0" fmla="*/ 0 w 9"/>
                <a:gd name="T1" fmla="*/ 1 h 65"/>
                <a:gd name="T2" fmla="*/ 0 w 9"/>
                <a:gd name="T3" fmla="*/ 0 h 65"/>
                <a:gd name="T4" fmla="*/ 0 w 9"/>
                <a:gd name="T5" fmla="*/ 1 h 65"/>
                <a:gd name="T6" fmla="*/ 0 w 9"/>
                <a:gd name="T7" fmla="*/ 1 h 65"/>
                <a:gd name="T8" fmla="*/ 0 w 9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9" y="5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9" y="59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Freeform 7516"/>
            <p:cNvSpPr>
              <a:spLocks/>
            </p:cNvSpPr>
            <p:nvPr/>
          </p:nvSpPr>
          <p:spPr bwMode="auto">
            <a:xfrm>
              <a:off x="2503" y="2148"/>
              <a:ext cx="24" cy="16"/>
            </a:xfrm>
            <a:custGeom>
              <a:avLst/>
              <a:gdLst>
                <a:gd name="T0" fmla="*/ 0 w 49"/>
                <a:gd name="T1" fmla="*/ 0 h 33"/>
                <a:gd name="T2" fmla="*/ 0 w 49"/>
                <a:gd name="T3" fmla="*/ 0 h 33"/>
                <a:gd name="T4" fmla="*/ 0 w 49"/>
                <a:gd name="T5" fmla="*/ 0 h 33"/>
                <a:gd name="T6" fmla="*/ 0 w 49"/>
                <a:gd name="T7" fmla="*/ 0 h 33"/>
                <a:gd name="T8" fmla="*/ 0 w 4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49" y="24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49" y="33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Freeform 7517"/>
            <p:cNvSpPr>
              <a:spLocks/>
            </p:cNvSpPr>
            <p:nvPr/>
          </p:nvSpPr>
          <p:spPr bwMode="auto">
            <a:xfrm>
              <a:off x="2533" y="2136"/>
              <a:ext cx="24" cy="46"/>
            </a:xfrm>
            <a:custGeom>
              <a:avLst/>
              <a:gdLst>
                <a:gd name="T0" fmla="*/ 1 w 47"/>
                <a:gd name="T1" fmla="*/ 1 h 92"/>
                <a:gd name="T2" fmla="*/ 1 w 47"/>
                <a:gd name="T3" fmla="*/ 1 h 92"/>
                <a:gd name="T4" fmla="*/ 0 w 47"/>
                <a:gd name="T5" fmla="*/ 0 h 92"/>
                <a:gd name="T6" fmla="*/ 0 w 47"/>
                <a:gd name="T7" fmla="*/ 1 h 92"/>
                <a:gd name="T8" fmla="*/ 1 w 47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92"/>
                <a:gd name="T17" fmla="*/ 47 w 4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92">
                  <a:moveTo>
                    <a:pt x="47" y="92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7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3" name="Freeform 7518"/>
            <p:cNvSpPr>
              <a:spLocks/>
            </p:cNvSpPr>
            <p:nvPr/>
          </p:nvSpPr>
          <p:spPr bwMode="auto">
            <a:xfrm>
              <a:off x="2533" y="2136"/>
              <a:ext cx="5" cy="33"/>
            </a:xfrm>
            <a:custGeom>
              <a:avLst/>
              <a:gdLst>
                <a:gd name="T0" fmla="*/ 1 w 9"/>
                <a:gd name="T1" fmla="*/ 1 h 65"/>
                <a:gd name="T2" fmla="*/ 0 w 9"/>
                <a:gd name="T3" fmla="*/ 0 h 65"/>
                <a:gd name="T4" fmla="*/ 0 w 9"/>
                <a:gd name="T5" fmla="*/ 1 h 65"/>
                <a:gd name="T6" fmla="*/ 1 w 9"/>
                <a:gd name="T7" fmla="*/ 1 h 65"/>
                <a:gd name="T8" fmla="*/ 1 w 9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9" y="3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9" y="5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Freeform 7519"/>
            <p:cNvSpPr>
              <a:spLocks/>
            </p:cNvSpPr>
            <p:nvPr/>
          </p:nvSpPr>
          <p:spPr bwMode="auto">
            <a:xfrm>
              <a:off x="2533" y="2166"/>
              <a:ext cx="24" cy="16"/>
            </a:xfrm>
            <a:custGeom>
              <a:avLst/>
              <a:gdLst>
                <a:gd name="T0" fmla="*/ 1 w 47"/>
                <a:gd name="T1" fmla="*/ 0 h 33"/>
                <a:gd name="T2" fmla="*/ 1 w 47"/>
                <a:gd name="T3" fmla="*/ 0 h 33"/>
                <a:gd name="T4" fmla="*/ 0 w 47"/>
                <a:gd name="T5" fmla="*/ 0 h 33"/>
                <a:gd name="T6" fmla="*/ 1 w 47"/>
                <a:gd name="T7" fmla="*/ 0 h 33"/>
                <a:gd name="T8" fmla="*/ 1 w 4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3"/>
                <a:gd name="T17" fmla="*/ 47 w 4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3">
                  <a:moveTo>
                    <a:pt x="47" y="22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47" y="33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5" name="Freeform 7520"/>
            <p:cNvSpPr>
              <a:spLocks/>
            </p:cNvSpPr>
            <p:nvPr/>
          </p:nvSpPr>
          <p:spPr bwMode="auto">
            <a:xfrm>
              <a:off x="2564" y="2154"/>
              <a:ext cx="23" cy="45"/>
            </a:xfrm>
            <a:custGeom>
              <a:avLst/>
              <a:gdLst>
                <a:gd name="T0" fmla="*/ 0 w 47"/>
                <a:gd name="T1" fmla="*/ 0 h 92"/>
                <a:gd name="T2" fmla="*/ 0 w 47"/>
                <a:gd name="T3" fmla="*/ 0 h 92"/>
                <a:gd name="T4" fmla="*/ 0 w 47"/>
                <a:gd name="T5" fmla="*/ 0 h 92"/>
                <a:gd name="T6" fmla="*/ 0 w 47"/>
                <a:gd name="T7" fmla="*/ 0 h 92"/>
                <a:gd name="T8" fmla="*/ 0 w 4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92"/>
                <a:gd name="T17" fmla="*/ 47 w 4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92">
                  <a:moveTo>
                    <a:pt x="47" y="92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7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Freeform 7521"/>
            <p:cNvSpPr>
              <a:spLocks/>
            </p:cNvSpPr>
            <p:nvPr/>
          </p:nvSpPr>
          <p:spPr bwMode="auto">
            <a:xfrm>
              <a:off x="2564" y="2154"/>
              <a:ext cx="3" cy="32"/>
            </a:xfrm>
            <a:custGeom>
              <a:avLst/>
              <a:gdLst>
                <a:gd name="T0" fmla="*/ 0 w 8"/>
                <a:gd name="T1" fmla="*/ 0 h 65"/>
                <a:gd name="T2" fmla="*/ 0 w 8"/>
                <a:gd name="T3" fmla="*/ 0 h 65"/>
                <a:gd name="T4" fmla="*/ 0 w 8"/>
                <a:gd name="T5" fmla="*/ 0 h 65"/>
                <a:gd name="T6" fmla="*/ 0 w 8"/>
                <a:gd name="T7" fmla="*/ 0 h 65"/>
                <a:gd name="T8" fmla="*/ 0 w 8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5"/>
                <a:gd name="T17" fmla="*/ 8 w 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5">
                  <a:moveTo>
                    <a:pt x="8" y="5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8" y="5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7" name="Freeform 7522"/>
            <p:cNvSpPr>
              <a:spLocks/>
            </p:cNvSpPr>
            <p:nvPr/>
          </p:nvSpPr>
          <p:spPr bwMode="auto">
            <a:xfrm>
              <a:off x="2564" y="2183"/>
              <a:ext cx="23" cy="16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3"/>
                <a:gd name="T17" fmla="*/ 47 w 4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3">
                  <a:moveTo>
                    <a:pt x="47" y="2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47" y="33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8" name="Freeform 7523"/>
            <p:cNvSpPr>
              <a:spLocks/>
            </p:cNvSpPr>
            <p:nvPr/>
          </p:nvSpPr>
          <p:spPr bwMode="auto">
            <a:xfrm>
              <a:off x="2593" y="2172"/>
              <a:ext cx="25" cy="45"/>
            </a:xfrm>
            <a:custGeom>
              <a:avLst/>
              <a:gdLst>
                <a:gd name="T0" fmla="*/ 1 w 48"/>
                <a:gd name="T1" fmla="*/ 0 h 92"/>
                <a:gd name="T2" fmla="*/ 1 w 48"/>
                <a:gd name="T3" fmla="*/ 0 h 92"/>
                <a:gd name="T4" fmla="*/ 0 w 48"/>
                <a:gd name="T5" fmla="*/ 0 h 92"/>
                <a:gd name="T6" fmla="*/ 0 w 48"/>
                <a:gd name="T7" fmla="*/ 0 h 92"/>
                <a:gd name="T8" fmla="*/ 1 w 4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92"/>
                <a:gd name="T17" fmla="*/ 48 w 4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92">
                  <a:moveTo>
                    <a:pt x="48" y="92"/>
                  </a:moveTo>
                  <a:lnTo>
                    <a:pt x="48" y="2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9" name="Freeform 7524"/>
            <p:cNvSpPr>
              <a:spLocks/>
            </p:cNvSpPr>
            <p:nvPr/>
          </p:nvSpPr>
          <p:spPr bwMode="auto">
            <a:xfrm>
              <a:off x="2593" y="2172"/>
              <a:ext cx="5" cy="32"/>
            </a:xfrm>
            <a:custGeom>
              <a:avLst/>
              <a:gdLst>
                <a:gd name="T0" fmla="*/ 1 w 9"/>
                <a:gd name="T1" fmla="*/ 0 h 65"/>
                <a:gd name="T2" fmla="*/ 0 w 9"/>
                <a:gd name="T3" fmla="*/ 0 h 65"/>
                <a:gd name="T4" fmla="*/ 0 w 9"/>
                <a:gd name="T5" fmla="*/ 0 h 65"/>
                <a:gd name="T6" fmla="*/ 1 w 9"/>
                <a:gd name="T7" fmla="*/ 0 h 65"/>
                <a:gd name="T8" fmla="*/ 1 w 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9" y="4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9" y="59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E3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0" name="Freeform 7525"/>
            <p:cNvSpPr>
              <a:spLocks/>
            </p:cNvSpPr>
            <p:nvPr/>
          </p:nvSpPr>
          <p:spPr bwMode="auto">
            <a:xfrm>
              <a:off x="2593" y="2201"/>
              <a:ext cx="25" cy="16"/>
            </a:xfrm>
            <a:custGeom>
              <a:avLst/>
              <a:gdLst>
                <a:gd name="T0" fmla="*/ 1 w 48"/>
                <a:gd name="T1" fmla="*/ 0 h 33"/>
                <a:gd name="T2" fmla="*/ 1 w 48"/>
                <a:gd name="T3" fmla="*/ 0 h 33"/>
                <a:gd name="T4" fmla="*/ 0 w 48"/>
                <a:gd name="T5" fmla="*/ 0 h 33"/>
                <a:gd name="T6" fmla="*/ 1 w 48"/>
                <a:gd name="T7" fmla="*/ 0 h 33"/>
                <a:gd name="T8" fmla="*/ 1 w 4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3"/>
                <a:gd name="T17" fmla="*/ 48 w 4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3">
                  <a:moveTo>
                    <a:pt x="48" y="22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48" y="33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D0C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Line 7526"/>
            <p:cNvSpPr>
              <a:spLocks noChangeShapeType="1"/>
            </p:cNvSpPr>
            <p:nvPr/>
          </p:nvSpPr>
          <p:spPr bwMode="auto">
            <a:xfrm>
              <a:off x="2406" y="2048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Line 7527"/>
            <p:cNvSpPr>
              <a:spLocks noChangeShapeType="1"/>
            </p:cNvSpPr>
            <p:nvPr/>
          </p:nvSpPr>
          <p:spPr bwMode="auto">
            <a:xfrm>
              <a:off x="2406" y="2052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Line 7528"/>
            <p:cNvSpPr>
              <a:spLocks noChangeShapeType="1"/>
            </p:cNvSpPr>
            <p:nvPr/>
          </p:nvSpPr>
          <p:spPr bwMode="auto">
            <a:xfrm>
              <a:off x="2406" y="2055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Line 7529"/>
            <p:cNvSpPr>
              <a:spLocks noChangeShapeType="1"/>
            </p:cNvSpPr>
            <p:nvPr/>
          </p:nvSpPr>
          <p:spPr bwMode="auto">
            <a:xfrm>
              <a:off x="2406" y="2059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Line 7530"/>
            <p:cNvSpPr>
              <a:spLocks noChangeShapeType="1"/>
            </p:cNvSpPr>
            <p:nvPr/>
          </p:nvSpPr>
          <p:spPr bwMode="auto">
            <a:xfrm>
              <a:off x="2406" y="2063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6" name="Line 7531"/>
            <p:cNvSpPr>
              <a:spLocks noChangeShapeType="1"/>
            </p:cNvSpPr>
            <p:nvPr/>
          </p:nvSpPr>
          <p:spPr bwMode="auto">
            <a:xfrm>
              <a:off x="2406" y="2066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Line 7532"/>
            <p:cNvSpPr>
              <a:spLocks noChangeShapeType="1"/>
            </p:cNvSpPr>
            <p:nvPr/>
          </p:nvSpPr>
          <p:spPr bwMode="auto">
            <a:xfrm>
              <a:off x="2406" y="2070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Line 7533"/>
            <p:cNvSpPr>
              <a:spLocks noChangeShapeType="1"/>
            </p:cNvSpPr>
            <p:nvPr/>
          </p:nvSpPr>
          <p:spPr bwMode="auto">
            <a:xfrm>
              <a:off x="2406" y="2074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9" name="Line 7534"/>
            <p:cNvSpPr>
              <a:spLocks noChangeShapeType="1"/>
            </p:cNvSpPr>
            <p:nvPr/>
          </p:nvSpPr>
          <p:spPr bwMode="auto">
            <a:xfrm>
              <a:off x="2406" y="2078"/>
              <a:ext cx="70" cy="39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0" name="Line 7535"/>
            <p:cNvSpPr>
              <a:spLocks noChangeShapeType="1"/>
            </p:cNvSpPr>
            <p:nvPr/>
          </p:nvSpPr>
          <p:spPr bwMode="auto">
            <a:xfrm>
              <a:off x="2406" y="2081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1" name="Line 7536"/>
            <p:cNvSpPr>
              <a:spLocks noChangeShapeType="1"/>
            </p:cNvSpPr>
            <p:nvPr/>
          </p:nvSpPr>
          <p:spPr bwMode="auto">
            <a:xfrm>
              <a:off x="2406" y="2085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2" name="Line 7537"/>
            <p:cNvSpPr>
              <a:spLocks noChangeShapeType="1"/>
            </p:cNvSpPr>
            <p:nvPr/>
          </p:nvSpPr>
          <p:spPr bwMode="auto">
            <a:xfrm>
              <a:off x="2406" y="2089"/>
              <a:ext cx="70" cy="39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3" name="Line 7538"/>
            <p:cNvSpPr>
              <a:spLocks noChangeShapeType="1"/>
            </p:cNvSpPr>
            <p:nvPr/>
          </p:nvSpPr>
          <p:spPr bwMode="auto">
            <a:xfrm>
              <a:off x="2406" y="2092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4" name="Line 7539"/>
            <p:cNvSpPr>
              <a:spLocks noChangeShapeType="1"/>
            </p:cNvSpPr>
            <p:nvPr/>
          </p:nvSpPr>
          <p:spPr bwMode="auto">
            <a:xfrm>
              <a:off x="2406" y="2096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Line 7540"/>
            <p:cNvSpPr>
              <a:spLocks noChangeShapeType="1"/>
            </p:cNvSpPr>
            <p:nvPr/>
          </p:nvSpPr>
          <p:spPr bwMode="auto">
            <a:xfrm>
              <a:off x="2406" y="2099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Line 7541"/>
            <p:cNvSpPr>
              <a:spLocks noChangeShapeType="1"/>
            </p:cNvSpPr>
            <p:nvPr/>
          </p:nvSpPr>
          <p:spPr bwMode="auto">
            <a:xfrm>
              <a:off x="2406" y="2103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7" name="Line 7542"/>
            <p:cNvSpPr>
              <a:spLocks noChangeShapeType="1"/>
            </p:cNvSpPr>
            <p:nvPr/>
          </p:nvSpPr>
          <p:spPr bwMode="auto">
            <a:xfrm>
              <a:off x="2406" y="2107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Line 7543"/>
            <p:cNvSpPr>
              <a:spLocks noChangeShapeType="1"/>
            </p:cNvSpPr>
            <p:nvPr/>
          </p:nvSpPr>
          <p:spPr bwMode="auto">
            <a:xfrm>
              <a:off x="2406" y="2110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" name="Line 7544"/>
            <p:cNvSpPr>
              <a:spLocks noChangeShapeType="1"/>
            </p:cNvSpPr>
            <p:nvPr/>
          </p:nvSpPr>
          <p:spPr bwMode="auto">
            <a:xfrm>
              <a:off x="2406" y="2114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" name="Line 7545"/>
            <p:cNvSpPr>
              <a:spLocks noChangeShapeType="1"/>
            </p:cNvSpPr>
            <p:nvPr/>
          </p:nvSpPr>
          <p:spPr bwMode="auto">
            <a:xfrm>
              <a:off x="2406" y="2117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" name="Freeform 7546"/>
            <p:cNvSpPr>
              <a:spLocks/>
            </p:cNvSpPr>
            <p:nvPr/>
          </p:nvSpPr>
          <p:spPr bwMode="auto">
            <a:xfrm>
              <a:off x="2404" y="2028"/>
              <a:ext cx="5" cy="96"/>
            </a:xfrm>
            <a:custGeom>
              <a:avLst/>
              <a:gdLst>
                <a:gd name="T0" fmla="*/ 0 w 9"/>
                <a:gd name="T1" fmla="*/ 2 h 191"/>
                <a:gd name="T2" fmla="*/ 0 w 9"/>
                <a:gd name="T3" fmla="*/ 0 h 191"/>
                <a:gd name="T4" fmla="*/ 1 w 9"/>
                <a:gd name="T5" fmla="*/ 1 h 191"/>
                <a:gd name="T6" fmla="*/ 1 w 9"/>
                <a:gd name="T7" fmla="*/ 2 h 191"/>
                <a:gd name="T8" fmla="*/ 0 w 9"/>
                <a:gd name="T9" fmla="*/ 2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1"/>
                <a:gd name="T17" fmla="*/ 9 w 9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1">
                  <a:moveTo>
                    <a:pt x="0" y="185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191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" name="Freeform 7547"/>
            <p:cNvSpPr>
              <a:spLocks/>
            </p:cNvSpPr>
            <p:nvPr/>
          </p:nvSpPr>
          <p:spPr bwMode="auto">
            <a:xfrm>
              <a:off x="2409" y="2029"/>
              <a:ext cx="3" cy="95"/>
            </a:xfrm>
            <a:custGeom>
              <a:avLst/>
              <a:gdLst>
                <a:gd name="T0" fmla="*/ 1 w 5"/>
                <a:gd name="T1" fmla="*/ 2 h 189"/>
                <a:gd name="T2" fmla="*/ 1 w 5"/>
                <a:gd name="T3" fmla="*/ 0 h 189"/>
                <a:gd name="T4" fmla="*/ 0 w 5"/>
                <a:gd name="T5" fmla="*/ 1 h 189"/>
                <a:gd name="T6" fmla="*/ 0 w 5"/>
                <a:gd name="T7" fmla="*/ 2 h 189"/>
                <a:gd name="T8" fmla="*/ 1 w 5"/>
                <a:gd name="T9" fmla="*/ 2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89"/>
                <a:gd name="T17" fmla="*/ 5 w 5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89">
                  <a:moveTo>
                    <a:pt x="5" y="185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89"/>
                  </a:lnTo>
                  <a:lnTo>
                    <a:pt x="5" y="185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3" name="Freeform 7548"/>
            <p:cNvSpPr>
              <a:spLocks/>
            </p:cNvSpPr>
            <p:nvPr/>
          </p:nvSpPr>
          <p:spPr bwMode="auto">
            <a:xfrm>
              <a:off x="2415" y="2035"/>
              <a:ext cx="5" cy="95"/>
            </a:xfrm>
            <a:custGeom>
              <a:avLst/>
              <a:gdLst>
                <a:gd name="T0" fmla="*/ 0 w 9"/>
                <a:gd name="T1" fmla="*/ 1 h 191"/>
                <a:gd name="T2" fmla="*/ 0 w 9"/>
                <a:gd name="T3" fmla="*/ 0 h 191"/>
                <a:gd name="T4" fmla="*/ 1 w 9"/>
                <a:gd name="T5" fmla="*/ 0 h 191"/>
                <a:gd name="T6" fmla="*/ 1 w 9"/>
                <a:gd name="T7" fmla="*/ 1 h 191"/>
                <a:gd name="T8" fmla="*/ 0 w 9"/>
                <a:gd name="T9" fmla="*/ 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1"/>
                <a:gd name="T17" fmla="*/ 9 w 9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1">
                  <a:moveTo>
                    <a:pt x="0" y="186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9" y="1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4" name="Freeform 7549"/>
            <p:cNvSpPr>
              <a:spLocks/>
            </p:cNvSpPr>
            <p:nvPr/>
          </p:nvSpPr>
          <p:spPr bwMode="auto">
            <a:xfrm>
              <a:off x="2420" y="2036"/>
              <a:ext cx="2" cy="94"/>
            </a:xfrm>
            <a:custGeom>
              <a:avLst/>
              <a:gdLst>
                <a:gd name="T0" fmla="*/ 0 w 6"/>
                <a:gd name="T1" fmla="*/ 1 h 189"/>
                <a:gd name="T2" fmla="*/ 0 w 6"/>
                <a:gd name="T3" fmla="*/ 0 h 189"/>
                <a:gd name="T4" fmla="*/ 0 w 6"/>
                <a:gd name="T5" fmla="*/ 0 h 189"/>
                <a:gd name="T6" fmla="*/ 0 w 6"/>
                <a:gd name="T7" fmla="*/ 1 h 189"/>
                <a:gd name="T8" fmla="*/ 0 w 6"/>
                <a:gd name="T9" fmla="*/ 1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89"/>
                <a:gd name="T17" fmla="*/ 6 w 6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89">
                  <a:moveTo>
                    <a:pt x="6" y="186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189"/>
                  </a:lnTo>
                  <a:lnTo>
                    <a:pt x="6" y="186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5" name="Freeform 7550"/>
            <p:cNvSpPr>
              <a:spLocks/>
            </p:cNvSpPr>
            <p:nvPr/>
          </p:nvSpPr>
          <p:spPr bwMode="auto">
            <a:xfrm>
              <a:off x="2426" y="2041"/>
              <a:ext cx="5" cy="95"/>
            </a:xfrm>
            <a:custGeom>
              <a:avLst/>
              <a:gdLst>
                <a:gd name="T0" fmla="*/ 0 w 9"/>
                <a:gd name="T1" fmla="*/ 1 h 191"/>
                <a:gd name="T2" fmla="*/ 0 w 9"/>
                <a:gd name="T3" fmla="*/ 0 h 191"/>
                <a:gd name="T4" fmla="*/ 1 w 9"/>
                <a:gd name="T5" fmla="*/ 0 h 191"/>
                <a:gd name="T6" fmla="*/ 1 w 9"/>
                <a:gd name="T7" fmla="*/ 1 h 191"/>
                <a:gd name="T8" fmla="*/ 0 w 9"/>
                <a:gd name="T9" fmla="*/ 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1"/>
                <a:gd name="T17" fmla="*/ 9 w 9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1">
                  <a:moveTo>
                    <a:pt x="0" y="185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191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6" name="Freeform 7551"/>
            <p:cNvSpPr>
              <a:spLocks/>
            </p:cNvSpPr>
            <p:nvPr/>
          </p:nvSpPr>
          <p:spPr bwMode="auto">
            <a:xfrm>
              <a:off x="2431" y="2042"/>
              <a:ext cx="2" cy="94"/>
            </a:xfrm>
            <a:custGeom>
              <a:avLst/>
              <a:gdLst>
                <a:gd name="T0" fmla="*/ 0 w 5"/>
                <a:gd name="T1" fmla="*/ 1 h 189"/>
                <a:gd name="T2" fmla="*/ 0 w 5"/>
                <a:gd name="T3" fmla="*/ 0 h 189"/>
                <a:gd name="T4" fmla="*/ 0 w 5"/>
                <a:gd name="T5" fmla="*/ 0 h 189"/>
                <a:gd name="T6" fmla="*/ 0 w 5"/>
                <a:gd name="T7" fmla="*/ 1 h 189"/>
                <a:gd name="T8" fmla="*/ 0 w 5"/>
                <a:gd name="T9" fmla="*/ 1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89"/>
                <a:gd name="T17" fmla="*/ 5 w 5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89">
                  <a:moveTo>
                    <a:pt x="5" y="185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89"/>
                  </a:lnTo>
                  <a:lnTo>
                    <a:pt x="5" y="185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7" name="Freeform 7552"/>
            <p:cNvSpPr>
              <a:spLocks/>
            </p:cNvSpPr>
            <p:nvPr/>
          </p:nvSpPr>
          <p:spPr bwMode="auto">
            <a:xfrm>
              <a:off x="2437" y="2047"/>
              <a:ext cx="5" cy="96"/>
            </a:xfrm>
            <a:custGeom>
              <a:avLst/>
              <a:gdLst>
                <a:gd name="T0" fmla="*/ 0 w 10"/>
                <a:gd name="T1" fmla="*/ 2 h 190"/>
                <a:gd name="T2" fmla="*/ 0 w 10"/>
                <a:gd name="T3" fmla="*/ 0 h 190"/>
                <a:gd name="T4" fmla="*/ 1 w 10"/>
                <a:gd name="T5" fmla="*/ 1 h 190"/>
                <a:gd name="T6" fmla="*/ 1 w 10"/>
                <a:gd name="T7" fmla="*/ 2 h 190"/>
                <a:gd name="T8" fmla="*/ 0 w 10"/>
                <a:gd name="T9" fmla="*/ 2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0"/>
                <a:gd name="T17" fmla="*/ 10 w 1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0">
                  <a:moveTo>
                    <a:pt x="0" y="185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0" y="19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8" name="Freeform 7553"/>
            <p:cNvSpPr>
              <a:spLocks/>
            </p:cNvSpPr>
            <p:nvPr/>
          </p:nvSpPr>
          <p:spPr bwMode="auto">
            <a:xfrm>
              <a:off x="2442" y="2048"/>
              <a:ext cx="2" cy="95"/>
            </a:xfrm>
            <a:custGeom>
              <a:avLst/>
              <a:gdLst>
                <a:gd name="T0" fmla="*/ 1 w 4"/>
                <a:gd name="T1" fmla="*/ 2 h 189"/>
                <a:gd name="T2" fmla="*/ 1 w 4"/>
                <a:gd name="T3" fmla="*/ 0 h 189"/>
                <a:gd name="T4" fmla="*/ 0 w 4"/>
                <a:gd name="T5" fmla="*/ 1 h 189"/>
                <a:gd name="T6" fmla="*/ 0 w 4"/>
                <a:gd name="T7" fmla="*/ 2 h 189"/>
                <a:gd name="T8" fmla="*/ 1 w 4"/>
                <a:gd name="T9" fmla="*/ 2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89"/>
                <a:gd name="T17" fmla="*/ 4 w 4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89">
                  <a:moveTo>
                    <a:pt x="4" y="18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89"/>
                  </a:lnTo>
                  <a:lnTo>
                    <a:pt x="4" y="186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9" name="Freeform 7554"/>
            <p:cNvSpPr>
              <a:spLocks/>
            </p:cNvSpPr>
            <p:nvPr/>
          </p:nvSpPr>
          <p:spPr bwMode="auto">
            <a:xfrm>
              <a:off x="2448" y="2054"/>
              <a:ext cx="5" cy="95"/>
            </a:xfrm>
            <a:custGeom>
              <a:avLst/>
              <a:gdLst>
                <a:gd name="T0" fmla="*/ 0 w 11"/>
                <a:gd name="T1" fmla="*/ 1 h 191"/>
                <a:gd name="T2" fmla="*/ 0 w 11"/>
                <a:gd name="T3" fmla="*/ 0 h 191"/>
                <a:gd name="T4" fmla="*/ 0 w 11"/>
                <a:gd name="T5" fmla="*/ 0 h 191"/>
                <a:gd name="T6" fmla="*/ 0 w 11"/>
                <a:gd name="T7" fmla="*/ 1 h 191"/>
                <a:gd name="T8" fmla="*/ 0 w 11"/>
                <a:gd name="T9" fmla="*/ 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91"/>
                <a:gd name="T17" fmla="*/ 11 w 1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91">
                  <a:moveTo>
                    <a:pt x="0" y="186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1" y="1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0" name="Freeform 7555"/>
            <p:cNvSpPr>
              <a:spLocks/>
            </p:cNvSpPr>
            <p:nvPr/>
          </p:nvSpPr>
          <p:spPr bwMode="auto">
            <a:xfrm>
              <a:off x="2453" y="2054"/>
              <a:ext cx="2" cy="95"/>
            </a:xfrm>
            <a:custGeom>
              <a:avLst/>
              <a:gdLst>
                <a:gd name="T0" fmla="*/ 1 w 4"/>
                <a:gd name="T1" fmla="*/ 2 h 189"/>
                <a:gd name="T2" fmla="*/ 1 w 4"/>
                <a:gd name="T3" fmla="*/ 0 h 189"/>
                <a:gd name="T4" fmla="*/ 0 w 4"/>
                <a:gd name="T5" fmla="*/ 1 h 189"/>
                <a:gd name="T6" fmla="*/ 0 w 4"/>
                <a:gd name="T7" fmla="*/ 2 h 189"/>
                <a:gd name="T8" fmla="*/ 1 w 4"/>
                <a:gd name="T9" fmla="*/ 2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89"/>
                <a:gd name="T17" fmla="*/ 4 w 4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89">
                  <a:moveTo>
                    <a:pt x="4" y="185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89"/>
                  </a:lnTo>
                  <a:lnTo>
                    <a:pt x="4" y="185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1" name="Freeform 7556"/>
            <p:cNvSpPr>
              <a:spLocks/>
            </p:cNvSpPr>
            <p:nvPr/>
          </p:nvSpPr>
          <p:spPr bwMode="auto">
            <a:xfrm>
              <a:off x="2458" y="2060"/>
              <a:ext cx="6" cy="95"/>
            </a:xfrm>
            <a:custGeom>
              <a:avLst/>
              <a:gdLst>
                <a:gd name="T0" fmla="*/ 0 w 11"/>
                <a:gd name="T1" fmla="*/ 1 h 191"/>
                <a:gd name="T2" fmla="*/ 0 w 11"/>
                <a:gd name="T3" fmla="*/ 0 h 191"/>
                <a:gd name="T4" fmla="*/ 1 w 11"/>
                <a:gd name="T5" fmla="*/ 0 h 191"/>
                <a:gd name="T6" fmla="*/ 1 w 11"/>
                <a:gd name="T7" fmla="*/ 1 h 191"/>
                <a:gd name="T8" fmla="*/ 0 w 11"/>
                <a:gd name="T9" fmla="*/ 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91"/>
                <a:gd name="T17" fmla="*/ 11 w 1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91">
                  <a:moveTo>
                    <a:pt x="0" y="185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191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2" name="Freeform 7557"/>
            <p:cNvSpPr>
              <a:spLocks/>
            </p:cNvSpPr>
            <p:nvPr/>
          </p:nvSpPr>
          <p:spPr bwMode="auto">
            <a:xfrm>
              <a:off x="2464" y="2061"/>
              <a:ext cx="2" cy="94"/>
            </a:xfrm>
            <a:custGeom>
              <a:avLst/>
              <a:gdLst>
                <a:gd name="T0" fmla="*/ 1 w 3"/>
                <a:gd name="T1" fmla="*/ 1 h 189"/>
                <a:gd name="T2" fmla="*/ 1 w 3"/>
                <a:gd name="T3" fmla="*/ 0 h 189"/>
                <a:gd name="T4" fmla="*/ 0 w 3"/>
                <a:gd name="T5" fmla="*/ 0 h 189"/>
                <a:gd name="T6" fmla="*/ 0 w 3"/>
                <a:gd name="T7" fmla="*/ 1 h 189"/>
                <a:gd name="T8" fmla="*/ 1 w 3"/>
                <a:gd name="T9" fmla="*/ 1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89"/>
                <a:gd name="T17" fmla="*/ 3 w 3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89">
                  <a:moveTo>
                    <a:pt x="3" y="18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89"/>
                  </a:lnTo>
                  <a:lnTo>
                    <a:pt x="3" y="185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3" name="Freeform 7558"/>
            <p:cNvSpPr>
              <a:spLocks/>
            </p:cNvSpPr>
            <p:nvPr/>
          </p:nvSpPr>
          <p:spPr bwMode="auto">
            <a:xfrm>
              <a:off x="2470" y="2066"/>
              <a:ext cx="5" cy="96"/>
            </a:xfrm>
            <a:custGeom>
              <a:avLst/>
              <a:gdLst>
                <a:gd name="T0" fmla="*/ 0 w 9"/>
                <a:gd name="T1" fmla="*/ 2 h 191"/>
                <a:gd name="T2" fmla="*/ 0 w 9"/>
                <a:gd name="T3" fmla="*/ 0 h 191"/>
                <a:gd name="T4" fmla="*/ 1 w 9"/>
                <a:gd name="T5" fmla="*/ 1 h 191"/>
                <a:gd name="T6" fmla="*/ 1 w 9"/>
                <a:gd name="T7" fmla="*/ 2 h 191"/>
                <a:gd name="T8" fmla="*/ 0 w 9"/>
                <a:gd name="T9" fmla="*/ 2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1"/>
                <a:gd name="T17" fmla="*/ 9 w 9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1">
                  <a:moveTo>
                    <a:pt x="0" y="186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9" y="1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4" name="Freeform 7559"/>
            <p:cNvSpPr>
              <a:spLocks/>
            </p:cNvSpPr>
            <p:nvPr/>
          </p:nvSpPr>
          <p:spPr bwMode="auto">
            <a:xfrm>
              <a:off x="2475" y="2067"/>
              <a:ext cx="1" cy="95"/>
            </a:xfrm>
            <a:custGeom>
              <a:avLst/>
              <a:gdLst>
                <a:gd name="T0" fmla="*/ 0 w 4"/>
                <a:gd name="T1" fmla="*/ 2 h 189"/>
                <a:gd name="T2" fmla="*/ 0 w 4"/>
                <a:gd name="T3" fmla="*/ 0 h 189"/>
                <a:gd name="T4" fmla="*/ 0 w 4"/>
                <a:gd name="T5" fmla="*/ 1 h 189"/>
                <a:gd name="T6" fmla="*/ 0 w 4"/>
                <a:gd name="T7" fmla="*/ 2 h 189"/>
                <a:gd name="T8" fmla="*/ 0 w 4"/>
                <a:gd name="T9" fmla="*/ 2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89"/>
                <a:gd name="T17" fmla="*/ 4 w 4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89">
                  <a:moveTo>
                    <a:pt x="4" y="18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89"/>
                  </a:lnTo>
                  <a:lnTo>
                    <a:pt x="4" y="186"/>
                  </a:lnTo>
                  <a:close/>
                </a:path>
              </a:pathLst>
            </a:custGeom>
            <a:solidFill>
              <a:srgbClr val="99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5" name="Freeform 7560"/>
            <p:cNvSpPr>
              <a:spLocks/>
            </p:cNvSpPr>
            <p:nvPr/>
          </p:nvSpPr>
          <p:spPr bwMode="auto">
            <a:xfrm>
              <a:off x="2431" y="2131"/>
              <a:ext cx="92" cy="53"/>
            </a:xfrm>
            <a:custGeom>
              <a:avLst/>
              <a:gdLst>
                <a:gd name="T0" fmla="*/ 2 w 183"/>
                <a:gd name="T1" fmla="*/ 1 h 106"/>
                <a:gd name="T2" fmla="*/ 2 w 183"/>
                <a:gd name="T3" fmla="*/ 0 h 106"/>
                <a:gd name="T4" fmla="*/ 0 w 183"/>
                <a:gd name="T5" fmla="*/ 1 h 106"/>
                <a:gd name="T6" fmla="*/ 1 w 183"/>
                <a:gd name="T7" fmla="*/ 1 h 106"/>
                <a:gd name="T8" fmla="*/ 2 w 183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6"/>
                <a:gd name="T17" fmla="*/ 183 w 18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6">
                  <a:moveTo>
                    <a:pt x="183" y="22"/>
                  </a:moveTo>
                  <a:lnTo>
                    <a:pt x="146" y="0"/>
                  </a:lnTo>
                  <a:lnTo>
                    <a:pt x="0" y="85"/>
                  </a:lnTo>
                  <a:lnTo>
                    <a:pt x="38" y="106"/>
                  </a:lnTo>
                  <a:lnTo>
                    <a:pt x="183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6" name="Freeform 7561"/>
            <p:cNvSpPr>
              <a:spLocks/>
            </p:cNvSpPr>
            <p:nvPr/>
          </p:nvSpPr>
          <p:spPr bwMode="auto">
            <a:xfrm>
              <a:off x="2450" y="2142"/>
              <a:ext cx="73" cy="64"/>
            </a:xfrm>
            <a:custGeom>
              <a:avLst/>
              <a:gdLst>
                <a:gd name="T0" fmla="*/ 2 w 145"/>
                <a:gd name="T1" fmla="*/ 0 h 127"/>
                <a:gd name="T2" fmla="*/ 0 w 145"/>
                <a:gd name="T3" fmla="*/ 1 h 127"/>
                <a:gd name="T4" fmla="*/ 0 w 145"/>
                <a:gd name="T5" fmla="*/ 1 h 127"/>
                <a:gd name="T6" fmla="*/ 2 w 145"/>
                <a:gd name="T7" fmla="*/ 1 h 127"/>
                <a:gd name="T8" fmla="*/ 2 w 145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27"/>
                <a:gd name="T17" fmla="*/ 145 w 145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27">
                  <a:moveTo>
                    <a:pt x="145" y="0"/>
                  </a:moveTo>
                  <a:lnTo>
                    <a:pt x="0" y="84"/>
                  </a:lnTo>
                  <a:lnTo>
                    <a:pt x="0" y="127"/>
                  </a:lnTo>
                  <a:lnTo>
                    <a:pt x="145" y="4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7" name="Freeform 7562"/>
            <p:cNvSpPr>
              <a:spLocks/>
            </p:cNvSpPr>
            <p:nvPr/>
          </p:nvSpPr>
          <p:spPr bwMode="auto">
            <a:xfrm>
              <a:off x="2504" y="216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5" y="18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Freeform 7563"/>
            <p:cNvSpPr>
              <a:spLocks/>
            </p:cNvSpPr>
            <p:nvPr/>
          </p:nvSpPr>
          <p:spPr bwMode="auto">
            <a:xfrm>
              <a:off x="2506" y="2169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1" y="10"/>
                  </a:moveTo>
                  <a:lnTo>
                    <a:pt x="13" y="7"/>
                  </a:lnTo>
                  <a:lnTo>
                    <a:pt x="13" y="5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9" name="Freeform 7564"/>
            <p:cNvSpPr>
              <a:spLocks/>
            </p:cNvSpPr>
            <p:nvPr/>
          </p:nvSpPr>
          <p:spPr bwMode="auto">
            <a:xfrm>
              <a:off x="2508" y="2171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1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5" y="6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0" name="Freeform 7565"/>
            <p:cNvSpPr>
              <a:spLocks/>
            </p:cNvSpPr>
            <p:nvPr/>
          </p:nvSpPr>
          <p:spPr bwMode="auto">
            <a:xfrm>
              <a:off x="2508" y="2170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5" y="18"/>
                  </a:moveTo>
                  <a:lnTo>
                    <a:pt x="2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1" name="Freeform 7566"/>
            <p:cNvSpPr>
              <a:spLocks/>
            </p:cNvSpPr>
            <p:nvPr/>
          </p:nvSpPr>
          <p:spPr bwMode="auto">
            <a:xfrm>
              <a:off x="2510" y="2171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1" y="11"/>
                  </a:moveTo>
                  <a:lnTo>
                    <a:pt x="13" y="7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Freeform 7567"/>
            <p:cNvSpPr>
              <a:spLocks/>
            </p:cNvSpPr>
            <p:nvPr/>
          </p:nvSpPr>
          <p:spPr bwMode="auto">
            <a:xfrm>
              <a:off x="2512" y="2172"/>
              <a:ext cx="2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0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0 w 5"/>
                <a:gd name="T15" fmla="*/ 1 h 9"/>
                <a:gd name="T16" fmla="*/ 0 w 5"/>
                <a:gd name="T17" fmla="*/ 1 h 9"/>
                <a:gd name="T18" fmla="*/ 0 w 5"/>
                <a:gd name="T19" fmla="*/ 1 h 9"/>
                <a:gd name="T20" fmla="*/ 0 w 5"/>
                <a:gd name="T21" fmla="*/ 1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Freeform 7568"/>
            <p:cNvSpPr>
              <a:spLocks/>
            </p:cNvSpPr>
            <p:nvPr/>
          </p:nvSpPr>
          <p:spPr bwMode="auto">
            <a:xfrm>
              <a:off x="2501" y="2174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6" y="18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4" name="Freeform 7569"/>
            <p:cNvSpPr>
              <a:spLocks/>
            </p:cNvSpPr>
            <p:nvPr/>
          </p:nvSpPr>
          <p:spPr bwMode="auto">
            <a:xfrm>
              <a:off x="2503" y="2175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0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1" y="11"/>
                  </a:move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5" name="Freeform 7570"/>
            <p:cNvSpPr>
              <a:spLocks/>
            </p:cNvSpPr>
            <p:nvPr/>
          </p:nvSpPr>
          <p:spPr bwMode="auto">
            <a:xfrm>
              <a:off x="2725" y="2119"/>
              <a:ext cx="9" cy="10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1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1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0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1 w 18"/>
                <a:gd name="T35" fmla="*/ 1 h 20"/>
                <a:gd name="T36" fmla="*/ 1 w 18"/>
                <a:gd name="T37" fmla="*/ 1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0"/>
                <a:gd name="T59" fmla="*/ 18 w 18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0">
                  <a:moveTo>
                    <a:pt x="8" y="18"/>
                  </a:moveTo>
                  <a:lnTo>
                    <a:pt x="2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6" name="Freeform 7571"/>
            <p:cNvSpPr>
              <a:spLocks/>
            </p:cNvSpPr>
            <p:nvPr/>
          </p:nvSpPr>
          <p:spPr bwMode="auto">
            <a:xfrm>
              <a:off x="2728" y="2121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0 w 12"/>
                <a:gd name="T19" fmla="*/ 1 h 16"/>
                <a:gd name="T20" fmla="*/ 0 w 12"/>
                <a:gd name="T21" fmla="*/ 1 h 16"/>
                <a:gd name="T22" fmla="*/ 0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1" y="9"/>
                  </a:moveTo>
                  <a:lnTo>
                    <a:pt x="11" y="7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7" name="Freeform 7572"/>
            <p:cNvSpPr>
              <a:spLocks/>
            </p:cNvSpPr>
            <p:nvPr/>
          </p:nvSpPr>
          <p:spPr bwMode="auto">
            <a:xfrm>
              <a:off x="2729" y="2123"/>
              <a:ext cx="3" cy="3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5" y="6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8" name="Freeform 7573"/>
            <p:cNvSpPr>
              <a:spLocks/>
            </p:cNvSpPr>
            <p:nvPr/>
          </p:nvSpPr>
          <p:spPr bwMode="auto">
            <a:xfrm>
              <a:off x="2718" y="212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0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7" y="18"/>
                  </a:moveTo>
                  <a:lnTo>
                    <a:pt x="2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Freeform 7574"/>
            <p:cNvSpPr>
              <a:spLocks/>
            </p:cNvSpPr>
            <p:nvPr/>
          </p:nvSpPr>
          <p:spPr bwMode="auto">
            <a:xfrm>
              <a:off x="2721" y="2125"/>
              <a:ext cx="5" cy="8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1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w 11"/>
                <a:gd name="T31" fmla="*/ 1 h 16"/>
                <a:gd name="T32" fmla="*/ 0 w 11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9" y="11"/>
                  </a:moveTo>
                  <a:lnTo>
                    <a:pt x="11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0" name="Freeform 7575"/>
            <p:cNvSpPr>
              <a:spLocks/>
            </p:cNvSpPr>
            <p:nvPr/>
          </p:nvSpPr>
          <p:spPr bwMode="auto">
            <a:xfrm>
              <a:off x="2722" y="2127"/>
              <a:ext cx="3" cy="4"/>
            </a:xfrm>
            <a:custGeom>
              <a:avLst/>
              <a:gdLst>
                <a:gd name="T0" fmla="*/ 0 w 7"/>
                <a:gd name="T1" fmla="*/ 1 h 8"/>
                <a:gd name="T2" fmla="*/ 0 w 7"/>
                <a:gd name="T3" fmla="*/ 1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1 h 8"/>
                <a:gd name="T10" fmla="*/ 0 w 7"/>
                <a:gd name="T11" fmla="*/ 1 h 8"/>
                <a:gd name="T12" fmla="*/ 0 w 7"/>
                <a:gd name="T13" fmla="*/ 1 h 8"/>
                <a:gd name="T14" fmla="*/ 0 w 7"/>
                <a:gd name="T15" fmla="*/ 1 h 8"/>
                <a:gd name="T16" fmla="*/ 0 w 7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6" y="6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1" name="Line 7576"/>
            <p:cNvSpPr>
              <a:spLocks noChangeShapeType="1"/>
            </p:cNvSpPr>
            <p:nvPr/>
          </p:nvSpPr>
          <p:spPr bwMode="auto">
            <a:xfrm flipV="1">
              <a:off x="2683" y="2147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2" name="Freeform 7577"/>
            <p:cNvSpPr>
              <a:spLocks/>
            </p:cNvSpPr>
            <p:nvPr/>
          </p:nvSpPr>
          <p:spPr bwMode="auto">
            <a:xfrm>
              <a:off x="2729" y="2121"/>
              <a:ext cx="8" cy="10"/>
            </a:xfrm>
            <a:custGeom>
              <a:avLst/>
              <a:gdLst>
                <a:gd name="T0" fmla="*/ 1 w 16"/>
                <a:gd name="T1" fmla="*/ 1 h 20"/>
                <a:gd name="T2" fmla="*/ 1 w 16"/>
                <a:gd name="T3" fmla="*/ 1 h 20"/>
                <a:gd name="T4" fmla="*/ 0 w 16"/>
                <a:gd name="T5" fmla="*/ 1 h 20"/>
                <a:gd name="T6" fmla="*/ 0 w 16"/>
                <a:gd name="T7" fmla="*/ 1 h 20"/>
                <a:gd name="T8" fmla="*/ 0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0 h 20"/>
                <a:gd name="T18" fmla="*/ 1 w 16"/>
                <a:gd name="T19" fmla="*/ 1 h 20"/>
                <a:gd name="T20" fmla="*/ 1 w 16"/>
                <a:gd name="T21" fmla="*/ 1 h 20"/>
                <a:gd name="T22" fmla="*/ 1 w 16"/>
                <a:gd name="T23" fmla="*/ 1 h 20"/>
                <a:gd name="T24" fmla="*/ 1 w 16"/>
                <a:gd name="T25" fmla="*/ 1 h 20"/>
                <a:gd name="T26" fmla="*/ 1 w 16"/>
                <a:gd name="T27" fmla="*/ 1 h 20"/>
                <a:gd name="T28" fmla="*/ 1 w 16"/>
                <a:gd name="T29" fmla="*/ 1 h 20"/>
                <a:gd name="T30" fmla="*/ 1 w 16"/>
                <a:gd name="T31" fmla="*/ 1 h 20"/>
                <a:gd name="T32" fmla="*/ 1 w 16"/>
                <a:gd name="T33" fmla="*/ 1 h 20"/>
                <a:gd name="T34" fmla="*/ 1 w 16"/>
                <a:gd name="T35" fmla="*/ 1 h 20"/>
                <a:gd name="T36" fmla="*/ 1 w 16"/>
                <a:gd name="T37" fmla="*/ 1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20"/>
                <a:gd name="T59" fmla="*/ 16 w 1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20">
                  <a:moveTo>
                    <a:pt x="5" y="18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3" name="Freeform 7578"/>
            <p:cNvSpPr>
              <a:spLocks/>
            </p:cNvSpPr>
            <p:nvPr/>
          </p:nvSpPr>
          <p:spPr bwMode="auto">
            <a:xfrm>
              <a:off x="2731" y="2123"/>
              <a:ext cx="6" cy="8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0 w 13"/>
                <a:gd name="T5" fmla="*/ 0 h 17"/>
                <a:gd name="T6" fmla="*/ 0 w 13"/>
                <a:gd name="T7" fmla="*/ 0 h 17"/>
                <a:gd name="T8" fmla="*/ 0 w 13"/>
                <a:gd name="T9" fmla="*/ 0 h 17"/>
                <a:gd name="T10" fmla="*/ 0 w 13"/>
                <a:gd name="T11" fmla="*/ 0 h 17"/>
                <a:gd name="T12" fmla="*/ 0 w 13"/>
                <a:gd name="T13" fmla="*/ 0 h 17"/>
                <a:gd name="T14" fmla="*/ 0 w 13"/>
                <a:gd name="T15" fmla="*/ 0 h 17"/>
                <a:gd name="T16" fmla="*/ 0 w 13"/>
                <a:gd name="T17" fmla="*/ 0 h 17"/>
                <a:gd name="T18" fmla="*/ 0 w 13"/>
                <a:gd name="T19" fmla="*/ 0 h 17"/>
                <a:gd name="T20" fmla="*/ 0 w 13"/>
                <a:gd name="T21" fmla="*/ 0 h 17"/>
                <a:gd name="T22" fmla="*/ 0 w 13"/>
                <a:gd name="T23" fmla="*/ 0 h 17"/>
                <a:gd name="T24" fmla="*/ 0 w 13"/>
                <a:gd name="T25" fmla="*/ 0 h 17"/>
                <a:gd name="T26" fmla="*/ 0 w 13"/>
                <a:gd name="T27" fmla="*/ 0 h 17"/>
                <a:gd name="T28" fmla="*/ 0 w 13"/>
                <a:gd name="T29" fmla="*/ 0 h 17"/>
                <a:gd name="T30" fmla="*/ 0 w 13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11" y="11"/>
                  </a:moveTo>
                  <a:lnTo>
                    <a:pt x="13" y="8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4" name="Freeform 7579"/>
            <p:cNvSpPr>
              <a:spLocks/>
            </p:cNvSpPr>
            <p:nvPr/>
          </p:nvSpPr>
          <p:spPr bwMode="auto">
            <a:xfrm>
              <a:off x="2732" y="2125"/>
              <a:ext cx="4" cy="4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1 w 7"/>
                <a:gd name="T5" fmla="*/ 0 h 9"/>
                <a:gd name="T6" fmla="*/ 1 w 7"/>
                <a:gd name="T7" fmla="*/ 0 h 9"/>
                <a:gd name="T8" fmla="*/ 1 w 7"/>
                <a:gd name="T9" fmla="*/ 0 h 9"/>
                <a:gd name="T10" fmla="*/ 0 w 7"/>
                <a:gd name="T11" fmla="*/ 0 h 9"/>
                <a:gd name="T12" fmla="*/ 1 w 7"/>
                <a:gd name="T13" fmla="*/ 0 h 9"/>
                <a:gd name="T14" fmla="*/ 1 w 7"/>
                <a:gd name="T15" fmla="*/ 0 h 9"/>
                <a:gd name="T16" fmla="*/ 1 w 7"/>
                <a:gd name="T17" fmla="*/ 0 h 9"/>
                <a:gd name="T18" fmla="*/ 1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5" name="Freeform 7580"/>
            <p:cNvSpPr>
              <a:spLocks/>
            </p:cNvSpPr>
            <p:nvPr/>
          </p:nvSpPr>
          <p:spPr bwMode="auto">
            <a:xfrm>
              <a:off x="2722" y="212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6" y="18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6" name="Freeform 7581"/>
            <p:cNvSpPr>
              <a:spLocks/>
            </p:cNvSpPr>
            <p:nvPr/>
          </p:nvSpPr>
          <p:spPr bwMode="auto">
            <a:xfrm>
              <a:off x="2723" y="2126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0 w 12"/>
                <a:gd name="T19" fmla="*/ 1 h 16"/>
                <a:gd name="T20" fmla="*/ 0 w 12"/>
                <a:gd name="T21" fmla="*/ 1 h 16"/>
                <a:gd name="T22" fmla="*/ 0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1" y="10"/>
                  </a:moveTo>
                  <a:lnTo>
                    <a:pt x="12" y="9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Freeform 7582"/>
            <p:cNvSpPr>
              <a:spLocks/>
            </p:cNvSpPr>
            <p:nvPr/>
          </p:nvSpPr>
          <p:spPr bwMode="auto">
            <a:xfrm>
              <a:off x="2725" y="2129"/>
              <a:ext cx="4" cy="4"/>
            </a:xfrm>
            <a:custGeom>
              <a:avLst/>
              <a:gdLst>
                <a:gd name="T0" fmla="*/ 1 w 8"/>
                <a:gd name="T1" fmla="*/ 1 h 7"/>
                <a:gd name="T2" fmla="*/ 1 w 8"/>
                <a:gd name="T3" fmla="*/ 1 h 7"/>
                <a:gd name="T4" fmla="*/ 1 w 8"/>
                <a:gd name="T5" fmla="*/ 0 h 7"/>
                <a:gd name="T6" fmla="*/ 1 w 8"/>
                <a:gd name="T7" fmla="*/ 0 h 7"/>
                <a:gd name="T8" fmla="*/ 0 w 8"/>
                <a:gd name="T9" fmla="*/ 1 h 7"/>
                <a:gd name="T10" fmla="*/ 0 w 8"/>
                <a:gd name="T11" fmla="*/ 1 h 7"/>
                <a:gd name="T12" fmla="*/ 0 w 8"/>
                <a:gd name="T13" fmla="*/ 1 h 7"/>
                <a:gd name="T14" fmla="*/ 1 w 8"/>
                <a:gd name="T15" fmla="*/ 1 h 7"/>
                <a:gd name="T16" fmla="*/ 1 w 8"/>
                <a:gd name="T17" fmla="*/ 1 h 7"/>
                <a:gd name="T18" fmla="*/ 1 w 8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7"/>
                <a:gd name="T32" fmla="*/ 8 w 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7">
                  <a:moveTo>
                    <a:pt x="6" y="5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Freeform 7583"/>
            <p:cNvSpPr>
              <a:spLocks/>
            </p:cNvSpPr>
            <p:nvPr/>
          </p:nvSpPr>
          <p:spPr bwMode="auto">
            <a:xfrm>
              <a:off x="2682" y="2153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2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Freeform 7584"/>
            <p:cNvSpPr>
              <a:spLocks/>
            </p:cNvSpPr>
            <p:nvPr/>
          </p:nvSpPr>
          <p:spPr bwMode="auto">
            <a:xfrm>
              <a:off x="2683" y="2153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0" name="Freeform 7585"/>
            <p:cNvSpPr>
              <a:spLocks/>
            </p:cNvSpPr>
            <p:nvPr/>
          </p:nvSpPr>
          <p:spPr bwMode="auto">
            <a:xfrm>
              <a:off x="2534" y="2185"/>
              <a:ext cx="8" cy="10"/>
            </a:xfrm>
            <a:custGeom>
              <a:avLst/>
              <a:gdLst>
                <a:gd name="T0" fmla="*/ 1 w 16"/>
                <a:gd name="T1" fmla="*/ 1 h 20"/>
                <a:gd name="T2" fmla="*/ 1 w 16"/>
                <a:gd name="T3" fmla="*/ 1 h 20"/>
                <a:gd name="T4" fmla="*/ 0 w 16"/>
                <a:gd name="T5" fmla="*/ 1 h 20"/>
                <a:gd name="T6" fmla="*/ 0 w 16"/>
                <a:gd name="T7" fmla="*/ 1 h 20"/>
                <a:gd name="T8" fmla="*/ 0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0 h 20"/>
                <a:gd name="T18" fmla="*/ 1 w 16"/>
                <a:gd name="T19" fmla="*/ 1 h 20"/>
                <a:gd name="T20" fmla="*/ 1 w 16"/>
                <a:gd name="T21" fmla="*/ 1 h 20"/>
                <a:gd name="T22" fmla="*/ 1 w 16"/>
                <a:gd name="T23" fmla="*/ 1 h 20"/>
                <a:gd name="T24" fmla="*/ 1 w 16"/>
                <a:gd name="T25" fmla="*/ 1 h 20"/>
                <a:gd name="T26" fmla="*/ 1 w 16"/>
                <a:gd name="T27" fmla="*/ 1 h 20"/>
                <a:gd name="T28" fmla="*/ 1 w 16"/>
                <a:gd name="T29" fmla="*/ 1 h 20"/>
                <a:gd name="T30" fmla="*/ 1 w 16"/>
                <a:gd name="T31" fmla="*/ 1 h 20"/>
                <a:gd name="T32" fmla="*/ 1 w 16"/>
                <a:gd name="T33" fmla="*/ 1 h 20"/>
                <a:gd name="T34" fmla="*/ 1 w 16"/>
                <a:gd name="T35" fmla="*/ 1 h 20"/>
                <a:gd name="T36" fmla="*/ 1 w 16"/>
                <a:gd name="T37" fmla="*/ 1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20"/>
                <a:gd name="T59" fmla="*/ 16 w 1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20">
                  <a:moveTo>
                    <a:pt x="5" y="18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1" name="Freeform 7586"/>
            <p:cNvSpPr>
              <a:spLocks/>
            </p:cNvSpPr>
            <p:nvPr/>
          </p:nvSpPr>
          <p:spPr bwMode="auto">
            <a:xfrm>
              <a:off x="2536" y="2187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0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0" y="9"/>
                  </a:moveTo>
                  <a:lnTo>
                    <a:pt x="12" y="7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2" name="Freeform 7587"/>
            <p:cNvSpPr>
              <a:spLocks/>
            </p:cNvSpPr>
            <p:nvPr/>
          </p:nvSpPr>
          <p:spPr bwMode="auto">
            <a:xfrm>
              <a:off x="2538" y="218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6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Freeform 7588"/>
            <p:cNvSpPr>
              <a:spLocks/>
            </p:cNvSpPr>
            <p:nvPr/>
          </p:nvSpPr>
          <p:spPr bwMode="auto">
            <a:xfrm>
              <a:off x="2527" y="2190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5" y="18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4" name="Freeform 7589"/>
            <p:cNvSpPr>
              <a:spLocks/>
            </p:cNvSpPr>
            <p:nvPr/>
          </p:nvSpPr>
          <p:spPr bwMode="auto">
            <a:xfrm>
              <a:off x="2529" y="2190"/>
              <a:ext cx="6" cy="9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w 13"/>
                <a:gd name="T31" fmla="*/ 1 h 16"/>
                <a:gd name="T32" fmla="*/ 0 w 13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1" y="11"/>
                  </a:moveTo>
                  <a:lnTo>
                    <a:pt x="13" y="7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5" name="Freeform 7590"/>
            <p:cNvSpPr>
              <a:spLocks/>
            </p:cNvSpPr>
            <p:nvPr/>
          </p:nvSpPr>
          <p:spPr bwMode="auto">
            <a:xfrm>
              <a:off x="2530" y="2193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6" name="Freeform 7591"/>
            <p:cNvSpPr>
              <a:spLocks/>
            </p:cNvSpPr>
            <p:nvPr/>
          </p:nvSpPr>
          <p:spPr bwMode="auto">
            <a:xfrm>
              <a:off x="2538" y="2187"/>
              <a:ext cx="8" cy="10"/>
            </a:xfrm>
            <a:custGeom>
              <a:avLst/>
              <a:gdLst>
                <a:gd name="T0" fmla="*/ 1 w 16"/>
                <a:gd name="T1" fmla="*/ 1 h 19"/>
                <a:gd name="T2" fmla="*/ 1 w 16"/>
                <a:gd name="T3" fmla="*/ 1 h 19"/>
                <a:gd name="T4" fmla="*/ 0 w 16"/>
                <a:gd name="T5" fmla="*/ 1 h 19"/>
                <a:gd name="T6" fmla="*/ 0 w 16"/>
                <a:gd name="T7" fmla="*/ 1 h 19"/>
                <a:gd name="T8" fmla="*/ 0 w 16"/>
                <a:gd name="T9" fmla="*/ 1 h 19"/>
                <a:gd name="T10" fmla="*/ 1 w 16"/>
                <a:gd name="T11" fmla="*/ 1 h 19"/>
                <a:gd name="T12" fmla="*/ 1 w 16"/>
                <a:gd name="T13" fmla="*/ 1 h 19"/>
                <a:gd name="T14" fmla="*/ 1 w 16"/>
                <a:gd name="T15" fmla="*/ 1 h 19"/>
                <a:gd name="T16" fmla="*/ 1 w 16"/>
                <a:gd name="T17" fmla="*/ 0 h 19"/>
                <a:gd name="T18" fmla="*/ 1 w 16"/>
                <a:gd name="T19" fmla="*/ 1 h 19"/>
                <a:gd name="T20" fmla="*/ 1 w 16"/>
                <a:gd name="T21" fmla="*/ 1 h 19"/>
                <a:gd name="T22" fmla="*/ 1 w 16"/>
                <a:gd name="T23" fmla="*/ 1 h 19"/>
                <a:gd name="T24" fmla="*/ 1 w 16"/>
                <a:gd name="T25" fmla="*/ 1 h 19"/>
                <a:gd name="T26" fmla="*/ 1 w 16"/>
                <a:gd name="T27" fmla="*/ 1 h 19"/>
                <a:gd name="T28" fmla="*/ 1 w 16"/>
                <a:gd name="T29" fmla="*/ 1 h 19"/>
                <a:gd name="T30" fmla="*/ 1 w 16"/>
                <a:gd name="T31" fmla="*/ 1 h 19"/>
                <a:gd name="T32" fmla="*/ 1 w 16"/>
                <a:gd name="T33" fmla="*/ 1 h 19"/>
                <a:gd name="T34" fmla="*/ 1 w 16"/>
                <a:gd name="T35" fmla="*/ 1 h 19"/>
                <a:gd name="T36" fmla="*/ 1 w 16"/>
                <a:gd name="T37" fmla="*/ 1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9"/>
                <a:gd name="T59" fmla="*/ 16 w 1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9">
                  <a:moveTo>
                    <a:pt x="6" y="18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7" name="Freeform 7592"/>
            <p:cNvSpPr>
              <a:spLocks/>
            </p:cNvSpPr>
            <p:nvPr/>
          </p:nvSpPr>
          <p:spPr bwMode="auto">
            <a:xfrm>
              <a:off x="2539" y="2189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1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0 w 12"/>
                <a:gd name="T19" fmla="*/ 1 h 16"/>
                <a:gd name="T20" fmla="*/ 0 w 12"/>
                <a:gd name="T21" fmla="*/ 1 h 16"/>
                <a:gd name="T22" fmla="*/ 0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1 w 12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6"/>
                <a:gd name="T53" fmla="*/ 12 w 1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6">
                  <a:moveTo>
                    <a:pt x="11" y="11"/>
                  </a:move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8" name="Freeform 7593"/>
            <p:cNvSpPr>
              <a:spLocks/>
            </p:cNvSpPr>
            <p:nvPr/>
          </p:nvSpPr>
          <p:spPr bwMode="auto">
            <a:xfrm>
              <a:off x="2541" y="2190"/>
              <a:ext cx="3" cy="5"/>
            </a:xfrm>
            <a:custGeom>
              <a:avLst/>
              <a:gdLst>
                <a:gd name="T0" fmla="*/ 1 w 6"/>
                <a:gd name="T1" fmla="*/ 1 h 9"/>
                <a:gd name="T2" fmla="*/ 1 w 6"/>
                <a:gd name="T3" fmla="*/ 1 h 9"/>
                <a:gd name="T4" fmla="*/ 1 w 6"/>
                <a:gd name="T5" fmla="*/ 0 h 9"/>
                <a:gd name="T6" fmla="*/ 1 w 6"/>
                <a:gd name="T7" fmla="*/ 0 h 9"/>
                <a:gd name="T8" fmla="*/ 0 w 6"/>
                <a:gd name="T9" fmla="*/ 1 h 9"/>
                <a:gd name="T10" fmla="*/ 0 w 6"/>
                <a:gd name="T11" fmla="*/ 1 h 9"/>
                <a:gd name="T12" fmla="*/ 0 w 6"/>
                <a:gd name="T13" fmla="*/ 1 h 9"/>
                <a:gd name="T14" fmla="*/ 1 w 6"/>
                <a:gd name="T15" fmla="*/ 1 h 9"/>
                <a:gd name="T16" fmla="*/ 1 w 6"/>
                <a:gd name="T17" fmla="*/ 1 h 9"/>
                <a:gd name="T18" fmla="*/ 1 w 6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9" name="Freeform 7594"/>
            <p:cNvSpPr>
              <a:spLocks/>
            </p:cNvSpPr>
            <p:nvPr/>
          </p:nvSpPr>
          <p:spPr bwMode="auto">
            <a:xfrm>
              <a:off x="2530" y="2191"/>
              <a:ext cx="9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0 w 16"/>
                <a:gd name="T7" fmla="*/ 1 h 18"/>
                <a:gd name="T8" fmla="*/ 0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5" y="18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0" name="Freeform 7595"/>
            <p:cNvSpPr>
              <a:spLocks/>
            </p:cNvSpPr>
            <p:nvPr/>
          </p:nvSpPr>
          <p:spPr bwMode="auto">
            <a:xfrm>
              <a:off x="2532" y="2192"/>
              <a:ext cx="7" cy="8"/>
            </a:xfrm>
            <a:custGeom>
              <a:avLst/>
              <a:gdLst>
                <a:gd name="T0" fmla="*/ 1 w 13"/>
                <a:gd name="T1" fmla="*/ 0 h 17"/>
                <a:gd name="T2" fmla="*/ 1 w 13"/>
                <a:gd name="T3" fmla="*/ 0 h 17"/>
                <a:gd name="T4" fmla="*/ 1 w 13"/>
                <a:gd name="T5" fmla="*/ 0 h 17"/>
                <a:gd name="T6" fmla="*/ 1 w 13"/>
                <a:gd name="T7" fmla="*/ 0 h 17"/>
                <a:gd name="T8" fmla="*/ 1 w 13"/>
                <a:gd name="T9" fmla="*/ 0 h 17"/>
                <a:gd name="T10" fmla="*/ 1 w 13"/>
                <a:gd name="T11" fmla="*/ 0 h 17"/>
                <a:gd name="T12" fmla="*/ 1 w 13"/>
                <a:gd name="T13" fmla="*/ 0 h 17"/>
                <a:gd name="T14" fmla="*/ 1 w 13"/>
                <a:gd name="T15" fmla="*/ 0 h 17"/>
                <a:gd name="T16" fmla="*/ 1 w 13"/>
                <a:gd name="T17" fmla="*/ 0 h 17"/>
                <a:gd name="T18" fmla="*/ 0 w 13"/>
                <a:gd name="T19" fmla="*/ 0 h 17"/>
                <a:gd name="T20" fmla="*/ 0 w 13"/>
                <a:gd name="T21" fmla="*/ 0 h 17"/>
                <a:gd name="T22" fmla="*/ 0 w 13"/>
                <a:gd name="T23" fmla="*/ 0 h 17"/>
                <a:gd name="T24" fmla="*/ 1 w 13"/>
                <a:gd name="T25" fmla="*/ 0 h 17"/>
                <a:gd name="T26" fmla="*/ 1 w 13"/>
                <a:gd name="T27" fmla="*/ 0 h 17"/>
                <a:gd name="T28" fmla="*/ 1 w 13"/>
                <a:gd name="T29" fmla="*/ 0 h 17"/>
                <a:gd name="T30" fmla="*/ 1 w 13"/>
                <a:gd name="T31" fmla="*/ 0 h 17"/>
                <a:gd name="T32" fmla="*/ 1 w 1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11" y="11"/>
                  </a:moveTo>
                  <a:lnTo>
                    <a:pt x="13" y="9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1" name="Freeform 7596"/>
            <p:cNvSpPr>
              <a:spLocks/>
            </p:cNvSpPr>
            <p:nvPr/>
          </p:nvSpPr>
          <p:spPr bwMode="auto">
            <a:xfrm>
              <a:off x="2534" y="2195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2" name="Freeform 7597"/>
            <p:cNvSpPr>
              <a:spLocks/>
            </p:cNvSpPr>
            <p:nvPr/>
          </p:nvSpPr>
          <p:spPr bwMode="auto">
            <a:xfrm>
              <a:off x="2461" y="2148"/>
              <a:ext cx="92" cy="53"/>
            </a:xfrm>
            <a:custGeom>
              <a:avLst/>
              <a:gdLst>
                <a:gd name="T0" fmla="*/ 1 w 184"/>
                <a:gd name="T1" fmla="*/ 1 h 106"/>
                <a:gd name="T2" fmla="*/ 1 w 184"/>
                <a:gd name="T3" fmla="*/ 0 h 106"/>
                <a:gd name="T4" fmla="*/ 0 w 184"/>
                <a:gd name="T5" fmla="*/ 1 h 106"/>
                <a:gd name="T6" fmla="*/ 1 w 184"/>
                <a:gd name="T7" fmla="*/ 1 h 106"/>
                <a:gd name="T8" fmla="*/ 1 w 184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06"/>
                <a:gd name="T17" fmla="*/ 184 w 184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06">
                  <a:moveTo>
                    <a:pt x="184" y="22"/>
                  </a:moveTo>
                  <a:lnTo>
                    <a:pt x="146" y="0"/>
                  </a:lnTo>
                  <a:lnTo>
                    <a:pt x="0" y="85"/>
                  </a:lnTo>
                  <a:lnTo>
                    <a:pt x="38" y="106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3" name="Freeform 7598"/>
            <p:cNvSpPr>
              <a:spLocks/>
            </p:cNvSpPr>
            <p:nvPr/>
          </p:nvSpPr>
          <p:spPr bwMode="auto">
            <a:xfrm>
              <a:off x="2480" y="2159"/>
              <a:ext cx="73" cy="65"/>
            </a:xfrm>
            <a:custGeom>
              <a:avLst/>
              <a:gdLst>
                <a:gd name="T0" fmla="*/ 1 w 146"/>
                <a:gd name="T1" fmla="*/ 0 h 129"/>
                <a:gd name="T2" fmla="*/ 0 w 146"/>
                <a:gd name="T3" fmla="*/ 1 h 129"/>
                <a:gd name="T4" fmla="*/ 0 w 146"/>
                <a:gd name="T5" fmla="*/ 2 h 129"/>
                <a:gd name="T6" fmla="*/ 1 w 146"/>
                <a:gd name="T7" fmla="*/ 1 h 129"/>
                <a:gd name="T8" fmla="*/ 1 w 146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29"/>
                <a:gd name="T17" fmla="*/ 146 w 14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29">
                  <a:moveTo>
                    <a:pt x="146" y="0"/>
                  </a:moveTo>
                  <a:lnTo>
                    <a:pt x="0" y="84"/>
                  </a:lnTo>
                  <a:lnTo>
                    <a:pt x="0" y="129"/>
                  </a:lnTo>
                  <a:lnTo>
                    <a:pt x="146" y="4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4" name="Freeform 7599"/>
            <p:cNvSpPr>
              <a:spLocks/>
            </p:cNvSpPr>
            <p:nvPr/>
          </p:nvSpPr>
          <p:spPr bwMode="auto">
            <a:xfrm>
              <a:off x="2522" y="2183"/>
              <a:ext cx="93" cy="53"/>
            </a:xfrm>
            <a:custGeom>
              <a:avLst/>
              <a:gdLst>
                <a:gd name="T0" fmla="*/ 2 w 185"/>
                <a:gd name="T1" fmla="*/ 0 h 107"/>
                <a:gd name="T2" fmla="*/ 2 w 185"/>
                <a:gd name="T3" fmla="*/ 0 h 107"/>
                <a:gd name="T4" fmla="*/ 0 w 185"/>
                <a:gd name="T5" fmla="*/ 0 h 107"/>
                <a:gd name="T6" fmla="*/ 1 w 185"/>
                <a:gd name="T7" fmla="*/ 0 h 107"/>
                <a:gd name="T8" fmla="*/ 2 w 185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7"/>
                <a:gd name="T17" fmla="*/ 185 w 18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7">
                  <a:moveTo>
                    <a:pt x="185" y="22"/>
                  </a:moveTo>
                  <a:lnTo>
                    <a:pt x="147" y="0"/>
                  </a:lnTo>
                  <a:lnTo>
                    <a:pt x="0" y="85"/>
                  </a:lnTo>
                  <a:lnTo>
                    <a:pt x="37" y="107"/>
                  </a:lnTo>
                  <a:lnTo>
                    <a:pt x="185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5" name="Freeform 7600"/>
            <p:cNvSpPr>
              <a:spLocks/>
            </p:cNvSpPr>
            <p:nvPr/>
          </p:nvSpPr>
          <p:spPr bwMode="auto">
            <a:xfrm>
              <a:off x="2522" y="2226"/>
              <a:ext cx="19" cy="33"/>
            </a:xfrm>
            <a:custGeom>
              <a:avLst/>
              <a:gdLst>
                <a:gd name="T0" fmla="*/ 1 w 37"/>
                <a:gd name="T1" fmla="*/ 0 h 67"/>
                <a:gd name="T2" fmla="*/ 0 w 37"/>
                <a:gd name="T3" fmla="*/ 0 h 67"/>
                <a:gd name="T4" fmla="*/ 0 w 37"/>
                <a:gd name="T5" fmla="*/ 0 h 67"/>
                <a:gd name="T6" fmla="*/ 1 w 37"/>
                <a:gd name="T7" fmla="*/ 0 h 67"/>
                <a:gd name="T8" fmla="*/ 1 w 3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7"/>
                <a:gd name="T17" fmla="*/ 37 w 3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7">
                  <a:moveTo>
                    <a:pt x="37" y="22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37" y="67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6" name="Freeform 7601"/>
            <p:cNvSpPr>
              <a:spLocks/>
            </p:cNvSpPr>
            <p:nvPr/>
          </p:nvSpPr>
          <p:spPr bwMode="auto">
            <a:xfrm>
              <a:off x="2541" y="2194"/>
              <a:ext cx="74" cy="65"/>
            </a:xfrm>
            <a:custGeom>
              <a:avLst/>
              <a:gdLst>
                <a:gd name="T0" fmla="*/ 1 w 148"/>
                <a:gd name="T1" fmla="*/ 0 h 130"/>
                <a:gd name="T2" fmla="*/ 0 w 148"/>
                <a:gd name="T3" fmla="*/ 1 h 130"/>
                <a:gd name="T4" fmla="*/ 0 w 148"/>
                <a:gd name="T5" fmla="*/ 1 h 130"/>
                <a:gd name="T6" fmla="*/ 1 w 148"/>
                <a:gd name="T7" fmla="*/ 1 h 130"/>
                <a:gd name="T8" fmla="*/ 1 w 14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0"/>
                <a:gd name="T17" fmla="*/ 148 w 14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0">
                  <a:moveTo>
                    <a:pt x="148" y="0"/>
                  </a:moveTo>
                  <a:lnTo>
                    <a:pt x="0" y="85"/>
                  </a:lnTo>
                  <a:lnTo>
                    <a:pt x="0" y="130"/>
                  </a:lnTo>
                  <a:lnTo>
                    <a:pt x="148" y="4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7" name="Line 7602"/>
            <p:cNvSpPr>
              <a:spLocks noChangeShapeType="1"/>
            </p:cNvSpPr>
            <p:nvPr/>
          </p:nvSpPr>
          <p:spPr bwMode="auto">
            <a:xfrm>
              <a:off x="2406" y="2030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8" name="Line 7603"/>
            <p:cNvSpPr>
              <a:spLocks noChangeShapeType="1"/>
            </p:cNvSpPr>
            <p:nvPr/>
          </p:nvSpPr>
          <p:spPr bwMode="auto">
            <a:xfrm>
              <a:off x="2406" y="2034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9" name="Line 7604"/>
            <p:cNvSpPr>
              <a:spLocks noChangeShapeType="1"/>
            </p:cNvSpPr>
            <p:nvPr/>
          </p:nvSpPr>
          <p:spPr bwMode="auto">
            <a:xfrm>
              <a:off x="2406" y="2037"/>
              <a:ext cx="70" cy="41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0" name="Line 7605"/>
            <p:cNvSpPr>
              <a:spLocks noChangeShapeType="1"/>
            </p:cNvSpPr>
            <p:nvPr/>
          </p:nvSpPr>
          <p:spPr bwMode="auto">
            <a:xfrm>
              <a:off x="2406" y="2041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1" name="Line 7606"/>
            <p:cNvSpPr>
              <a:spLocks noChangeShapeType="1"/>
            </p:cNvSpPr>
            <p:nvPr/>
          </p:nvSpPr>
          <p:spPr bwMode="auto">
            <a:xfrm>
              <a:off x="2406" y="2045"/>
              <a:ext cx="70" cy="40"/>
            </a:xfrm>
            <a:prstGeom prst="line">
              <a:avLst/>
            </a:prstGeom>
            <a:noFill/>
            <a:ln w="1588">
              <a:solidFill>
                <a:srgbClr val="0F016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2" name="Freeform 7607"/>
            <p:cNvSpPr>
              <a:spLocks/>
            </p:cNvSpPr>
            <p:nvPr/>
          </p:nvSpPr>
          <p:spPr bwMode="auto">
            <a:xfrm>
              <a:off x="2404" y="2027"/>
              <a:ext cx="8" cy="4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0 h 9"/>
                <a:gd name="T4" fmla="*/ 0 w 14"/>
                <a:gd name="T5" fmla="*/ 0 h 9"/>
                <a:gd name="T6" fmla="*/ 1 w 14"/>
                <a:gd name="T7" fmla="*/ 0 h 9"/>
                <a:gd name="T8" fmla="*/ 1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6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Freeform 7608"/>
            <p:cNvSpPr>
              <a:spLocks/>
            </p:cNvSpPr>
            <p:nvPr/>
          </p:nvSpPr>
          <p:spPr bwMode="auto">
            <a:xfrm>
              <a:off x="2415" y="2033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5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9" y="9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Freeform 7609"/>
            <p:cNvSpPr>
              <a:spLocks/>
            </p:cNvSpPr>
            <p:nvPr/>
          </p:nvSpPr>
          <p:spPr bwMode="auto">
            <a:xfrm>
              <a:off x="2426" y="2039"/>
              <a:ext cx="7" cy="5"/>
            </a:xfrm>
            <a:custGeom>
              <a:avLst/>
              <a:gdLst>
                <a:gd name="T0" fmla="*/ 1 w 14"/>
                <a:gd name="T1" fmla="*/ 1 h 9"/>
                <a:gd name="T2" fmla="*/ 1 w 14"/>
                <a:gd name="T3" fmla="*/ 0 h 9"/>
                <a:gd name="T4" fmla="*/ 0 w 14"/>
                <a:gd name="T5" fmla="*/ 1 h 9"/>
                <a:gd name="T6" fmla="*/ 1 w 14"/>
                <a:gd name="T7" fmla="*/ 1 h 9"/>
                <a:gd name="T8" fmla="*/ 1 w 1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Freeform 7610"/>
            <p:cNvSpPr>
              <a:spLocks/>
            </p:cNvSpPr>
            <p:nvPr/>
          </p:nvSpPr>
          <p:spPr bwMode="auto">
            <a:xfrm>
              <a:off x="2437" y="2045"/>
              <a:ext cx="7" cy="5"/>
            </a:xfrm>
            <a:custGeom>
              <a:avLst/>
              <a:gdLst>
                <a:gd name="T0" fmla="*/ 1 w 14"/>
                <a:gd name="T1" fmla="*/ 1 h 9"/>
                <a:gd name="T2" fmla="*/ 1 w 14"/>
                <a:gd name="T3" fmla="*/ 0 h 9"/>
                <a:gd name="T4" fmla="*/ 0 w 14"/>
                <a:gd name="T5" fmla="*/ 1 h 9"/>
                <a:gd name="T6" fmla="*/ 1 w 14"/>
                <a:gd name="T7" fmla="*/ 1 h 9"/>
                <a:gd name="T8" fmla="*/ 1 w 1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10" y="9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6" name="Freeform 7611"/>
            <p:cNvSpPr>
              <a:spLocks/>
            </p:cNvSpPr>
            <p:nvPr/>
          </p:nvSpPr>
          <p:spPr bwMode="auto">
            <a:xfrm>
              <a:off x="2448" y="2052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5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1" y="9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7" name="Freeform 7612"/>
            <p:cNvSpPr>
              <a:spLocks/>
            </p:cNvSpPr>
            <p:nvPr/>
          </p:nvSpPr>
          <p:spPr bwMode="auto">
            <a:xfrm>
              <a:off x="2458" y="2058"/>
              <a:ext cx="8" cy="5"/>
            </a:xfrm>
            <a:custGeom>
              <a:avLst/>
              <a:gdLst>
                <a:gd name="T0" fmla="*/ 1 w 14"/>
                <a:gd name="T1" fmla="*/ 1 h 9"/>
                <a:gd name="T2" fmla="*/ 1 w 14"/>
                <a:gd name="T3" fmla="*/ 0 h 9"/>
                <a:gd name="T4" fmla="*/ 0 w 14"/>
                <a:gd name="T5" fmla="*/ 1 h 9"/>
                <a:gd name="T6" fmla="*/ 1 w 14"/>
                <a:gd name="T7" fmla="*/ 1 h 9"/>
                <a:gd name="T8" fmla="*/ 1 w 1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11" y="9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8" name="Freeform 7613"/>
            <p:cNvSpPr>
              <a:spLocks/>
            </p:cNvSpPr>
            <p:nvPr/>
          </p:nvSpPr>
          <p:spPr bwMode="auto">
            <a:xfrm>
              <a:off x="2470" y="2064"/>
              <a:ext cx="6" cy="5"/>
            </a:xfrm>
            <a:custGeom>
              <a:avLst/>
              <a:gdLst>
                <a:gd name="T0" fmla="*/ 0 w 13"/>
                <a:gd name="T1" fmla="*/ 1 h 9"/>
                <a:gd name="T2" fmla="*/ 0 w 13"/>
                <a:gd name="T3" fmla="*/ 0 h 9"/>
                <a:gd name="T4" fmla="*/ 0 w 13"/>
                <a:gd name="T5" fmla="*/ 1 h 9"/>
                <a:gd name="T6" fmla="*/ 0 w 13"/>
                <a:gd name="T7" fmla="*/ 1 h 9"/>
                <a:gd name="T8" fmla="*/ 0 w 1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5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9" y="9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9" name="Rectangle 7614"/>
            <p:cNvSpPr>
              <a:spLocks noChangeArrowheads="1"/>
            </p:cNvSpPr>
            <p:nvPr/>
          </p:nvSpPr>
          <p:spPr bwMode="auto">
            <a:xfrm>
              <a:off x="2154" y="2251"/>
              <a:ext cx="6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Доводка</a:t>
              </a:r>
              <a:endParaRPr lang="de-DE" sz="1000" b="1"/>
            </a:p>
          </p:txBody>
        </p:sp>
        <p:sp>
          <p:nvSpPr>
            <p:cNvPr id="14510" name="AutoShape 7615"/>
            <p:cNvSpPr>
              <a:spLocks noChangeArrowheads="1"/>
            </p:cNvSpPr>
            <p:nvPr/>
          </p:nvSpPr>
          <p:spPr bwMode="auto">
            <a:xfrm rot="2675787">
              <a:off x="4779" y="3148"/>
              <a:ext cx="317" cy="318"/>
            </a:xfrm>
            <a:prstGeom prst="rightArrow">
              <a:avLst>
                <a:gd name="adj1" fmla="val 49685"/>
                <a:gd name="adj2" fmla="val 5394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11" name="Line 7616"/>
            <p:cNvSpPr>
              <a:spLocks noChangeShapeType="1"/>
            </p:cNvSpPr>
            <p:nvPr/>
          </p:nvSpPr>
          <p:spPr bwMode="auto">
            <a:xfrm>
              <a:off x="2314" y="1888"/>
              <a:ext cx="136" cy="90"/>
            </a:xfrm>
            <a:prstGeom prst="line">
              <a:avLst/>
            </a:prstGeom>
            <a:noFill/>
            <a:ln w="4763">
              <a:solidFill>
                <a:srgbClr val="F901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2" name="Rectangle 7617"/>
            <p:cNvSpPr>
              <a:spLocks noChangeArrowheads="1"/>
            </p:cNvSpPr>
            <p:nvPr/>
          </p:nvSpPr>
          <p:spPr bwMode="auto">
            <a:xfrm>
              <a:off x="2064" y="1570"/>
              <a:ext cx="6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АВЗ</a:t>
              </a:r>
              <a:endParaRPr lang="de-DE" sz="1000" b="1"/>
            </a:p>
          </p:txBody>
        </p:sp>
        <p:sp>
          <p:nvSpPr>
            <p:cNvPr id="14513" name="Freeform 7618"/>
            <p:cNvSpPr>
              <a:spLocks/>
            </p:cNvSpPr>
            <p:nvPr/>
          </p:nvSpPr>
          <p:spPr bwMode="auto">
            <a:xfrm>
              <a:off x="1679" y="832"/>
              <a:ext cx="4" cy="10"/>
            </a:xfrm>
            <a:custGeom>
              <a:avLst/>
              <a:gdLst>
                <a:gd name="T0" fmla="*/ 1 w 7"/>
                <a:gd name="T1" fmla="*/ 1 h 20"/>
                <a:gd name="T2" fmla="*/ 1 w 7"/>
                <a:gd name="T3" fmla="*/ 1 h 20"/>
                <a:gd name="T4" fmla="*/ 0 w 7"/>
                <a:gd name="T5" fmla="*/ 1 h 20"/>
                <a:gd name="T6" fmla="*/ 1 w 7"/>
                <a:gd name="T7" fmla="*/ 0 h 20"/>
                <a:gd name="T8" fmla="*/ 1 w 7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0"/>
                <a:gd name="T17" fmla="*/ 7 w 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0">
                  <a:moveTo>
                    <a:pt x="7" y="13"/>
                  </a:moveTo>
                  <a:lnTo>
                    <a:pt x="2" y="20"/>
                  </a:lnTo>
                  <a:lnTo>
                    <a:pt x="0" y="5"/>
                  </a:lnTo>
                  <a:lnTo>
                    <a:pt x="5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4" name="Freeform 7619"/>
            <p:cNvSpPr>
              <a:spLocks/>
            </p:cNvSpPr>
            <p:nvPr/>
          </p:nvSpPr>
          <p:spPr bwMode="auto">
            <a:xfrm>
              <a:off x="1680" y="832"/>
              <a:ext cx="2" cy="4"/>
            </a:xfrm>
            <a:custGeom>
              <a:avLst/>
              <a:gdLst>
                <a:gd name="T0" fmla="*/ 1 w 3"/>
                <a:gd name="T1" fmla="*/ 1 h 7"/>
                <a:gd name="T2" fmla="*/ 0 w 3"/>
                <a:gd name="T3" fmla="*/ 1 h 7"/>
                <a:gd name="T4" fmla="*/ 0 w 3"/>
                <a:gd name="T5" fmla="*/ 1 h 7"/>
                <a:gd name="T6" fmla="*/ 1 w 3"/>
                <a:gd name="T7" fmla="*/ 0 h 7"/>
                <a:gd name="T8" fmla="*/ 1 w 3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4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5" name="Freeform 7620"/>
            <p:cNvSpPr>
              <a:spLocks/>
            </p:cNvSpPr>
            <p:nvPr/>
          </p:nvSpPr>
          <p:spPr bwMode="auto">
            <a:xfrm>
              <a:off x="1875" y="667"/>
              <a:ext cx="50" cy="225"/>
            </a:xfrm>
            <a:custGeom>
              <a:avLst/>
              <a:gdLst>
                <a:gd name="T0" fmla="*/ 0 w 99"/>
                <a:gd name="T1" fmla="*/ 4 h 450"/>
                <a:gd name="T2" fmla="*/ 1 w 99"/>
                <a:gd name="T3" fmla="*/ 1 h 450"/>
                <a:gd name="T4" fmla="*/ 1 w 99"/>
                <a:gd name="T5" fmla="*/ 0 h 450"/>
                <a:gd name="T6" fmla="*/ 1 w 99"/>
                <a:gd name="T7" fmla="*/ 1 h 450"/>
                <a:gd name="T8" fmla="*/ 1 w 99"/>
                <a:gd name="T9" fmla="*/ 4 h 450"/>
                <a:gd name="T10" fmla="*/ 1 w 99"/>
                <a:gd name="T11" fmla="*/ 4 h 450"/>
                <a:gd name="T12" fmla="*/ 1 w 99"/>
                <a:gd name="T13" fmla="*/ 4 h 450"/>
                <a:gd name="T14" fmla="*/ 1 w 99"/>
                <a:gd name="T15" fmla="*/ 4 h 450"/>
                <a:gd name="T16" fmla="*/ 1 w 99"/>
                <a:gd name="T17" fmla="*/ 4 h 450"/>
                <a:gd name="T18" fmla="*/ 1 w 99"/>
                <a:gd name="T19" fmla="*/ 4 h 450"/>
                <a:gd name="T20" fmla="*/ 1 w 99"/>
                <a:gd name="T21" fmla="*/ 4 h 450"/>
                <a:gd name="T22" fmla="*/ 1 w 99"/>
                <a:gd name="T23" fmla="*/ 4 h 450"/>
                <a:gd name="T24" fmla="*/ 1 w 99"/>
                <a:gd name="T25" fmla="*/ 4 h 450"/>
                <a:gd name="T26" fmla="*/ 1 w 99"/>
                <a:gd name="T27" fmla="*/ 4 h 450"/>
                <a:gd name="T28" fmla="*/ 1 w 99"/>
                <a:gd name="T29" fmla="*/ 4 h 450"/>
                <a:gd name="T30" fmla="*/ 1 w 99"/>
                <a:gd name="T31" fmla="*/ 4 h 450"/>
                <a:gd name="T32" fmla="*/ 1 w 99"/>
                <a:gd name="T33" fmla="*/ 4 h 450"/>
                <a:gd name="T34" fmla="*/ 0 w 99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450"/>
                <a:gd name="T56" fmla="*/ 99 w 99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450">
                  <a:moveTo>
                    <a:pt x="0" y="428"/>
                  </a:moveTo>
                  <a:lnTo>
                    <a:pt x="24" y="3"/>
                  </a:lnTo>
                  <a:lnTo>
                    <a:pt x="45" y="0"/>
                  </a:lnTo>
                  <a:lnTo>
                    <a:pt x="65" y="3"/>
                  </a:lnTo>
                  <a:lnTo>
                    <a:pt x="99" y="428"/>
                  </a:lnTo>
                  <a:lnTo>
                    <a:pt x="96" y="432"/>
                  </a:lnTo>
                  <a:lnTo>
                    <a:pt x="85" y="439"/>
                  </a:lnTo>
                  <a:lnTo>
                    <a:pt x="78" y="444"/>
                  </a:lnTo>
                  <a:lnTo>
                    <a:pt x="69" y="448"/>
                  </a:lnTo>
                  <a:lnTo>
                    <a:pt x="58" y="450"/>
                  </a:lnTo>
                  <a:lnTo>
                    <a:pt x="47" y="450"/>
                  </a:lnTo>
                  <a:lnTo>
                    <a:pt x="34" y="450"/>
                  </a:lnTo>
                  <a:lnTo>
                    <a:pt x="24" y="448"/>
                  </a:lnTo>
                  <a:lnTo>
                    <a:pt x="15" y="444"/>
                  </a:lnTo>
                  <a:lnTo>
                    <a:pt x="9" y="439"/>
                  </a:lnTo>
                  <a:lnTo>
                    <a:pt x="4" y="435"/>
                  </a:lnTo>
                  <a:lnTo>
                    <a:pt x="2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6" name="Freeform 7621"/>
            <p:cNvSpPr>
              <a:spLocks/>
            </p:cNvSpPr>
            <p:nvPr/>
          </p:nvSpPr>
          <p:spPr bwMode="auto">
            <a:xfrm>
              <a:off x="1923" y="695"/>
              <a:ext cx="50" cy="225"/>
            </a:xfrm>
            <a:custGeom>
              <a:avLst/>
              <a:gdLst>
                <a:gd name="T0" fmla="*/ 0 w 100"/>
                <a:gd name="T1" fmla="*/ 4 h 450"/>
                <a:gd name="T2" fmla="*/ 1 w 100"/>
                <a:gd name="T3" fmla="*/ 1 h 450"/>
                <a:gd name="T4" fmla="*/ 1 w 100"/>
                <a:gd name="T5" fmla="*/ 0 h 450"/>
                <a:gd name="T6" fmla="*/ 1 w 100"/>
                <a:gd name="T7" fmla="*/ 1 h 450"/>
                <a:gd name="T8" fmla="*/ 1 w 100"/>
                <a:gd name="T9" fmla="*/ 4 h 450"/>
                <a:gd name="T10" fmla="*/ 1 w 100"/>
                <a:gd name="T11" fmla="*/ 4 h 450"/>
                <a:gd name="T12" fmla="*/ 1 w 100"/>
                <a:gd name="T13" fmla="*/ 4 h 450"/>
                <a:gd name="T14" fmla="*/ 1 w 100"/>
                <a:gd name="T15" fmla="*/ 4 h 450"/>
                <a:gd name="T16" fmla="*/ 1 w 100"/>
                <a:gd name="T17" fmla="*/ 4 h 450"/>
                <a:gd name="T18" fmla="*/ 1 w 100"/>
                <a:gd name="T19" fmla="*/ 4 h 450"/>
                <a:gd name="T20" fmla="*/ 1 w 100"/>
                <a:gd name="T21" fmla="*/ 4 h 450"/>
                <a:gd name="T22" fmla="*/ 1 w 100"/>
                <a:gd name="T23" fmla="*/ 4 h 450"/>
                <a:gd name="T24" fmla="*/ 1 w 100"/>
                <a:gd name="T25" fmla="*/ 4 h 450"/>
                <a:gd name="T26" fmla="*/ 1 w 100"/>
                <a:gd name="T27" fmla="*/ 4 h 450"/>
                <a:gd name="T28" fmla="*/ 1 w 100"/>
                <a:gd name="T29" fmla="*/ 4 h 450"/>
                <a:gd name="T30" fmla="*/ 1 w 100"/>
                <a:gd name="T31" fmla="*/ 4 h 450"/>
                <a:gd name="T32" fmla="*/ 1 w 100"/>
                <a:gd name="T33" fmla="*/ 4 h 450"/>
                <a:gd name="T34" fmla="*/ 0 w 100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50"/>
                <a:gd name="T56" fmla="*/ 100 w 100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50">
                  <a:moveTo>
                    <a:pt x="0" y="428"/>
                  </a:moveTo>
                  <a:lnTo>
                    <a:pt x="25" y="3"/>
                  </a:lnTo>
                  <a:lnTo>
                    <a:pt x="45" y="0"/>
                  </a:lnTo>
                  <a:lnTo>
                    <a:pt x="66" y="3"/>
                  </a:lnTo>
                  <a:lnTo>
                    <a:pt x="100" y="428"/>
                  </a:lnTo>
                  <a:lnTo>
                    <a:pt x="97" y="432"/>
                  </a:lnTo>
                  <a:lnTo>
                    <a:pt x="84" y="439"/>
                  </a:lnTo>
                  <a:lnTo>
                    <a:pt x="77" y="442"/>
                  </a:lnTo>
                  <a:lnTo>
                    <a:pt x="68" y="446"/>
                  </a:lnTo>
                  <a:lnTo>
                    <a:pt x="59" y="450"/>
                  </a:lnTo>
                  <a:lnTo>
                    <a:pt x="48" y="450"/>
                  </a:lnTo>
                  <a:lnTo>
                    <a:pt x="34" y="450"/>
                  </a:lnTo>
                  <a:lnTo>
                    <a:pt x="23" y="446"/>
                  </a:lnTo>
                  <a:lnTo>
                    <a:pt x="14" y="442"/>
                  </a:lnTo>
                  <a:lnTo>
                    <a:pt x="9" y="439"/>
                  </a:lnTo>
                  <a:lnTo>
                    <a:pt x="5" y="435"/>
                  </a:lnTo>
                  <a:lnTo>
                    <a:pt x="1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7" name="Freeform 7622"/>
            <p:cNvSpPr>
              <a:spLocks/>
            </p:cNvSpPr>
            <p:nvPr/>
          </p:nvSpPr>
          <p:spPr bwMode="auto">
            <a:xfrm>
              <a:off x="1945" y="695"/>
              <a:ext cx="28" cy="225"/>
            </a:xfrm>
            <a:custGeom>
              <a:avLst/>
              <a:gdLst>
                <a:gd name="T0" fmla="*/ 1 w 55"/>
                <a:gd name="T1" fmla="*/ 4 h 450"/>
                <a:gd name="T2" fmla="*/ 1 w 55"/>
                <a:gd name="T3" fmla="*/ 4 h 450"/>
                <a:gd name="T4" fmla="*/ 1 w 55"/>
                <a:gd name="T5" fmla="*/ 4 h 450"/>
                <a:gd name="T6" fmla="*/ 1 w 55"/>
                <a:gd name="T7" fmla="*/ 4 h 450"/>
                <a:gd name="T8" fmla="*/ 1 w 55"/>
                <a:gd name="T9" fmla="*/ 4 h 450"/>
                <a:gd name="T10" fmla="*/ 1 w 55"/>
                <a:gd name="T11" fmla="*/ 4 h 450"/>
                <a:gd name="T12" fmla="*/ 1 w 55"/>
                <a:gd name="T13" fmla="*/ 4 h 450"/>
                <a:gd name="T14" fmla="*/ 1 w 55"/>
                <a:gd name="T15" fmla="*/ 4 h 450"/>
                <a:gd name="T16" fmla="*/ 1 w 55"/>
                <a:gd name="T17" fmla="*/ 1 h 450"/>
                <a:gd name="T18" fmla="*/ 0 w 55"/>
                <a:gd name="T19" fmla="*/ 0 h 450"/>
                <a:gd name="T20" fmla="*/ 0 w 55"/>
                <a:gd name="T21" fmla="*/ 4 h 450"/>
                <a:gd name="T22" fmla="*/ 1 w 55"/>
                <a:gd name="T23" fmla="*/ 4 h 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450"/>
                <a:gd name="T38" fmla="*/ 55 w 55"/>
                <a:gd name="T39" fmla="*/ 450 h 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450">
                  <a:moveTo>
                    <a:pt x="10" y="450"/>
                  </a:moveTo>
                  <a:lnTo>
                    <a:pt x="23" y="450"/>
                  </a:lnTo>
                  <a:lnTo>
                    <a:pt x="34" y="446"/>
                  </a:lnTo>
                  <a:lnTo>
                    <a:pt x="41" y="442"/>
                  </a:lnTo>
                  <a:lnTo>
                    <a:pt x="46" y="439"/>
                  </a:lnTo>
                  <a:lnTo>
                    <a:pt x="50" y="435"/>
                  </a:lnTo>
                  <a:lnTo>
                    <a:pt x="54" y="432"/>
                  </a:lnTo>
                  <a:lnTo>
                    <a:pt x="55" y="428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10" y="45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8" name="Freeform 7623"/>
            <p:cNvSpPr>
              <a:spLocks/>
            </p:cNvSpPr>
            <p:nvPr/>
          </p:nvSpPr>
          <p:spPr bwMode="auto">
            <a:xfrm>
              <a:off x="1898" y="667"/>
              <a:ext cx="27" cy="226"/>
            </a:xfrm>
            <a:custGeom>
              <a:avLst/>
              <a:gdLst>
                <a:gd name="T0" fmla="*/ 1 w 54"/>
                <a:gd name="T1" fmla="*/ 4 h 452"/>
                <a:gd name="T2" fmla="*/ 1 w 54"/>
                <a:gd name="T3" fmla="*/ 4 h 452"/>
                <a:gd name="T4" fmla="*/ 1 w 54"/>
                <a:gd name="T5" fmla="*/ 4 h 452"/>
                <a:gd name="T6" fmla="*/ 1 w 54"/>
                <a:gd name="T7" fmla="*/ 4 h 452"/>
                <a:gd name="T8" fmla="*/ 1 w 54"/>
                <a:gd name="T9" fmla="*/ 4 h 452"/>
                <a:gd name="T10" fmla="*/ 1 w 54"/>
                <a:gd name="T11" fmla="*/ 4 h 452"/>
                <a:gd name="T12" fmla="*/ 1 w 54"/>
                <a:gd name="T13" fmla="*/ 4 h 452"/>
                <a:gd name="T14" fmla="*/ 1 w 54"/>
                <a:gd name="T15" fmla="*/ 4 h 452"/>
                <a:gd name="T16" fmla="*/ 1 w 54"/>
                <a:gd name="T17" fmla="*/ 1 h 452"/>
                <a:gd name="T18" fmla="*/ 0 w 54"/>
                <a:gd name="T19" fmla="*/ 0 h 452"/>
                <a:gd name="T20" fmla="*/ 0 w 54"/>
                <a:gd name="T21" fmla="*/ 4 h 452"/>
                <a:gd name="T22" fmla="*/ 1 w 54"/>
                <a:gd name="T23" fmla="*/ 4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452"/>
                <a:gd name="T38" fmla="*/ 54 w 54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452">
                  <a:moveTo>
                    <a:pt x="11" y="452"/>
                  </a:moveTo>
                  <a:lnTo>
                    <a:pt x="24" y="450"/>
                  </a:lnTo>
                  <a:lnTo>
                    <a:pt x="34" y="446"/>
                  </a:lnTo>
                  <a:lnTo>
                    <a:pt x="42" y="443"/>
                  </a:lnTo>
                  <a:lnTo>
                    <a:pt x="47" y="439"/>
                  </a:lnTo>
                  <a:lnTo>
                    <a:pt x="51" y="435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452"/>
                  </a:lnTo>
                  <a:lnTo>
                    <a:pt x="11" y="45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9" name="Freeform 7624"/>
            <p:cNvSpPr>
              <a:spLocks/>
            </p:cNvSpPr>
            <p:nvPr/>
          </p:nvSpPr>
          <p:spPr bwMode="auto">
            <a:xfrm>
              <a:off x="1874" y="907"/>
              <a:ext cx="148" cy="160"/>
            </a:xfrm>
            <a:custGeom>
              <a:avLst/>
              <a:gdLst>
                <a:gd name="T0" fmla="*/ 2 w 296"/>
                <a:gd name="T1" fmla="*/ 0 h 319"/>
                <a:gd name="T2" fmla="*/ 0 w 296"/>
                <a:gd name="T3" fmla="*/ 2 h 319"/>
                <a:gd name="T4" fmla="*/ 0 w 296"/>
                <a:gd name="T5" fmla="*/ 3 h 319"/>
                <a:gd name="T6" fmla="*/ 2 w 296"/>
                <a:gd name="T7" fmla="*/ 2 h 319"/>
                <a:gd name="T8" fmla="*/ 2 w 296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19"/>
                <a:gd name="T17" fmla="*/ 296 w 296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19">
                  <a:moveTo>
                    <a:pt x="296" y="0"/>
                  </a:moveTo>
                  <a:lnTo>
                    <a:pt x="0" y="171"/>
                  </a:lnTo>
                  <a:lnTo>
                    <a:pt x="0" y="319"/>
                  </a:lnTo>
                  <a:lnTo>
                    <a:pt x="296" y="14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0" name="Freeform 7625"/>
            <p:cNvSpPr>
              <a:spLocks/>
            </p:cNvSpPr>
            <p:nvPr/>
          </p:nvSpPr>
          <p:spPr bwMode="auto">
            <a:xfrm>
              <a:off x="1696" y="889"/>
              <a:ext cx="178" cy="178"/>
            </a:xfrm>
            <a:custGeom>
              <a:avLst/>
              <a:gdLst>
                <a:gd name="T0" fmla="*/ 0 w 356"/>
                <a:gd name="T1" fmla="*/ 0 h 355"/>
                <a:gd name="T2" fmla="*/ 3 w 356"/>
                <a:gd name="T3" fmla="*/ 2 h 355"/>
                <a:gd name="T4" fmla="*/ 3 w 356"/>
                <a:gd name="T5" fmla="*/ 3 h 355"/>
                <a:gd name="T6" fmla="*/ 0 w 356"/>
                <a:gd name="T7" fmla="*/ 2 h 355"/>
                <a:gd name="T8" fmla="*/ 0 w 35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55"/>
                <a:gd name="T17" fmla="*/ 356 w 35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55">
                  <a:moveTo>
                    <a:pt x="0" y="0"/>
                  </a:moveTo>
                  <a:lnTo>
                    <a:pt x="356" y="207"/>
                  </a:lnTo>
                  <a:lnTo>
                    <a:pt x="356" y="355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1" name="Freeform 7626"/>
            <p:cNvSpPr>
              <a:spLocks/>
            </p:cNvSpPr>
            <p:nvPr/>
          </p:nvSpPr>
          <p:spPr bwMode="auto">
            <a:xfrm>
              <a:off x="1696" y="805"/>
              <a:ext cx="326" cy="188"/>
            </a:xfrm>
            <a:custGeom>
              <a:avLst/>
              <a:gdLst>
                <a:gd name="T0" fmla="*/ 5 w 652"/>
                <a:gd name="T1" fmla="*/ 1 h 376"/>
                <a:gd name="T2" fmla="*/ 3 w 652"/>
                <a:gd name="T3" fmla="*/ 3 h 376"/>
                <a:gd name="T4" fmla="*/ 0 w 652"/>
                <a:gd name="T5" fmla="*/ 1 h 376"/>
                <a:gd name="T6" fmla="*/ 3 w 652"/>
                <a:gd name="T7" fmla="*/ 0 h 376"/>
                <a:gd name="T8" fmla="*/ 5 w 652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76"/>
                <a:gd name="T17" fmla="*/ 652 w 652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76">
                  <a:moveTo>
                    <a:pt x="652" y="205"/>
                  </a:moveTo>
                  <a:lnTo>
                    <a:pt x="356" y="376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652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2" name="Oval 7627"/>
            <p:cNvSpPr>
              <a:spLocks noChangeArrowheads="1"/>
            </p:cNvSpPr>
            <p:nvPr/>
          </p:nvSpPr>
          <p:spPr bwMode="auto">
            <a:xfrm>
              <a:off x="1887" y="663"/>
              <a:ext cx="21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3" name="Freeform 7628"/>
            <p:cNvSpPr>
              <a:spLocks/>
            </p:cNvSpPr>
            <p:nvPr/>
          </p:nvSpPr>
          <p:spPr bwMode="auto">
            <a:xfrm>
              <a:off x="1809" y="869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4" name="Freeform 7629"/>
            <p:cNvSpPr>
              <a:spLocks/>
            </p:cNvSpPr>
            <p:nvPr/>
          </p:nvSpPr>
          <p:spPr bwMode="auto">
            <a:xfrm>
              <a:off x="1762" y="898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5" name="Freeform 7630"/>
            <p:cNvSpPr>
              <a:spLocks/>
            </p:cNvSpPr>
            <p:nvPr/>
          </p:nvSpPr>
          <p:spPr bwMode="auto">
            <a:xfrm>
              <a:off x="1885" y="994"/>
              <a:ext cx="25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6" name="Freeform 7631"/>
            <p:cNvSpPr>
              <a:spLocks/>
            </p:cNvSpPr>
            <p:nvPr/>
          </p:nvSpPr>
          <p:spPr bwMode="auto">
            <a:xfrm>
              <a:off x="1910" y="991"/>
              <a:ext cx="6" cy="43"/>
            </a:xfrm>
            <a:custGeom>
              <a:avLst/>
              <a:gdLst>
                <a:gd name="T0" fmla="*/ 1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1 w 11"/>
                <a:gd name="T7" fmla="*/ 1 h 86"/>
                <a:gd name="T8" fmla="*/ 1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5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7" name="Freeform 7632"/>
            <p:cNvSpPr>
              <a:spLocks/>
            </p:cNvSpPr>
            <p:nvPr/>
          </p:nvSpPr>
          <p:spPr bwMode="auto">
            <a:xfrm>
              <a:off x="1885" y="1031"/>
              <a:ext cx="31" cy="20"/>
            </a:xfrm>
            <a:custGeom>
              <a:avLst/>
              <a:gdLst>
                <a:gd name="T0" fmla="*/ 1 w 61"/>
                <a:gd name="T1" fmla="*/ 0 h 41"/>
                <a:gd name="T2" fmla="*/ 0 w 61"/>
                <a:gd name="T3" fmla="*/ 0 h 41"/>
                <a:gd name="T4" fmla="*/ 0 w 61"/>
                <a:gd name="T5" fmla="*/ 0 h 41"/>
                <a:gd name="T6" fmla="*/ 1 w 61"/>
                <a:gd name="T7" fmla="*/ 0 h 41"/>
                <a:gd name="T8" fmla="*/ 1 w 6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1"/>
                <a:gd name="T17" fmla="*/ 61 w 6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1">
                  <a:moveTo>
                    <a:pt x="50" y="0"/>
                  </a:moveTo>
                  <a:lnTo>
                    <a:pt x="0" y="29"/>
                  </a:lnTo>
                  <a:lnTo>
                    <a:pt x="0" y="41"/>
                  </a:lnTo>
                  <a:lnTo>
                    <a:pt x="61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8" name="Freeform 7633"/>
            <p:cNvSpPr>
              <a:spLocks/>
            </p:cNvSpPr>
            <p:nvPr/>
          </p:nvSpPr>
          <p:spPr bwMode="auto">
            <a:xfrm>
              <a:off x="1712" y="974"/>
              <a:ext cx="86" cy="84"/>
            </a:xfrm>
            <a:custGeom>
              <a:avLst/>
              <a:gdLst>
                <a:gd name="T0" fmla="*/ 0 w 171"/>
                <a:gd name="T1" fmla="*/ 0 h 169"/>
                <a:gd name="T2" fmla="*/ 2 w 171"/>
                <a:gd name="T3" fmla="*/ 0 h 169"/>
                <a:gd name="T4" fmla="*/ 2 w 171"/>
                <a:gd name="T5" fmla="*/ 1 h 169"/>
                <a:gd name="T6" fmla="*/ 0 w 171"/>
                <a:gd name="T7" fmla="*/ 0 h 169"/>
                <a:gd name="T8" fmla="*/ 0 w 17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9"/>
                <a:gd name="T17" fmla="*/ 171 w 17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9">
                  <a:moveTo>
                    <a:pt x="0" y="0"/>
                  </a:moveTo>
                  <a:lnTo>
                    <a:pt x="171" y="100"/>
                  </a:lnTo>
                  <a:lnTo>
                    <a:pt x="171" y="1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9" name="Freeform 7634"/>
            <p:cNvSpPr>
              <a:spLocks/>
            </p:cNvSpPr>
            <p:nvPr/>
          </p:nvSpPr>
          <p:spPr bwMode="auto">
            <a:xfrm>
              <a:off x="1798" y="1006"/>
              <a:ext cx="31" cy="52"/>
            </a:xfrm>
            <a:custGeom>
              <a:avLst/>
              <a:gdLst>
                <a:gd name="T0" fmla="*/ 0 w 63"/>
                <a:gd name="T1" fmla="*/ 0 h 105"/>
                <a:gd name="T2" fmla="*/ 0 w 63"/>
                <a:gd name="T3" fmla="*/ 0 h 105"/>
                <a:gd name="T4" fmla="*/ 0 w 63"/>
                <a:gd name="T5" fmla="*/ 0 h 105"/>
                <a:gd name="T6" fmla="*/ 0 w 63"/>
                <a:gd name="T7" fmla="*/ 0 h 105"/>
                <a:gd name="T8" fmla="*/ 0 w 6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"/>
                <a:gd name="T17" fmla="*/ 63 w 6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">
                  <a:moveTo>
                    <a:pt x="6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0" name="Freeform 7635"/>
            <p:cNvSpPr>
              <a:spLocks/>
            </p:cNvSpPr>
            <p:nvPr/>
          </p:nvSpPr>
          <p:spPr bwMode="auto">
            <a:xfrm>
              <a:off x="1712" y="956"/>
              <a:ext cx="117" cy="68"/>
            </a:xfrm>
            <a:custGeom>
              <a:avLst/>
              <a:gdLst>
                <a:gd name="T0" fmla="*/ 2 w 234"/>
                <a:gd name="T1" fmla="*/ 1 h 136"/>
                <a:gd name="T2" fmla="*/ 2 w 234"/>
                <a:gd name="T3" fmla="*/ 1 h 136"/>
                <a:gd name="T4" fmla="*/ 0 w 234"/>
                <a:gd name="T5" fmla="*/ 1 h 136"/>
                <a:gd name="T6" fmla="*/ 1 w 234"/>
                <a:gd name="T7" fmla="*/ 0 h 136"/>
                <a:gd name="T8" fmla="*/ 2 w 234"/>
                <a:gd name="T9" fmla="*/ 1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6"/>
                <a:gd name="T17" fmla="*/ 234 w 23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6">
                  <a:moveTo>
                    <a:pt x="234" y="100"/>
                  </a:moveTo>
                  <a:lnTo>
                    <a:pt x="171" y="136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234" y="10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1" name="Freeform 7636"/>
            <p:cNvSpPr>
              <a:spLocks/>
            </p:cNvSpPr>
            <p:nvPr/>
          </p:nvSpPr>
          <p:spPr bwMode="auto">
            <a:xfrm>
              <a:off x="1782" y="1024"/>
              <a:ext cx="7" cy="16"/>
            </a:xfrm>
            <a:custGeom>
              <a:avLst/>
              <a:gdLst>
                <a:gd name="T0" fmla="*/ 1 w 14"/>
                <a:gd name="T1" fmla="*/ 1 h 31"/>
                <a:gd name="T2" fmla="*/ 0 w 14"/>
                <a:gd name="T3" fmla="*/ 1 h 31"/>
                <a:gd name="T4" fmla="*/ 0 w 14"/>
                <a:gd name="T5" fmla="*/ 0 h 31"/>
                <a:gd name="T6" fmla="*/ 1 w 14"/>
                <a:gd name="T7" fmla="*/ 1 h 31"/>
                <a:gd name="T8" fmla="*/ 1 w 1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2" name="Freeform 7637"/>
            <p:cNvSpPr>
              <a:spLocks/>
            </p:cNvSpPr>
            <p:nvPr/>
          </p:nvSpPr>
          <p:spPr bwMode="auto">
            <a:xfrm>
              <a:off x="1780" y="1023"/>
              <a:ext cx="2" cy="14"/>
            </a:xfrm>
            <a:custGeom>
              <a:avLst/>
              <a:gdLst>
                <a:gd name="T0" fmla="*/ 0 w 4"/>
                <a:gd name="T1" fmla="*/ 1 h 27"/>
                <a:gd name="T2" fmla="*/ 1 w 4"/>
                <a:gd name="T3" fmla="*/ 1 h 27"/>
                <a:gd name="T4" fmla="*/ 1 w 4"/>
                <a:gd name="T5" fmla="*/ 1 h 27"/>
                <a:gd name="T6" fmla="*/ 0 w 4"/>
                <a:gd name="T7" fmla="*/ 0 h 27"/>
                <a:gd name="T8" fmla="*/ 0 w 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7"/>
                <a:gd name="T17" fmla="*/ 4 w 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7">
                  <a:moveTo>
                    <a:pt x="0" y="27"/>
                  </a:moveTo>
                  <a:lnTo>
                    <a:pt x="4" y="2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3" name="Freeform 7638"/>
            <p:cNvSpPr>
              <a:spLocks/>
            </p:cNvSpPr>
            <p:nvPr/>
          </p:nvSpPr>
          <p:spPr bwMode="auto">
            <a:xfrm>
              <a:off x="1780" y="1036"/>
              <a:ext cx="9" cy="6"/>
            </a:xfrm>
            <a:custGeom>
              <a:avLst/>
              <a:gdLst>
                <a:gd name="T0" fmla="*/ 0 w 18"/>
                <a:gd name="T1" fmla="*/ 1 h 12"/>
                <a:gd name="T2" fmla="*/ 1 w 18"/>
                <a:gd name="T3" fmla="*/ 0 h 12"/>
                <a:gd name="T4" fmla="*/ 1 w 18"/>
                <a:gd name="T5" fmla="*/ 1 h 12"/>
                <a:gd name="T6" fmla="*/ 1 w 18"/>
                <a:gd name="T7" fmla="*/ 1 h 12"/>
                <a:gd name="T8" fmla="*/ 0 w 1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2"/>
                  </a:moveTo>
                  <a:lnTo>
                    <a:pt x="4" y="0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4" name="Freeform 7639"/>
            <p:cNvSpPr>
              <a:spLocks/>
            </p:cNvSpPr>
            <p:nvPr/>
          </p:nvSpPr>
          <p:spPr bwMode="auto">
            <a:xfrm>
              <a:off x="1782" y="1029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5" name="Freeform 7640"/>
            <p:cNvSpPr>
              <a:spLocks/>
            </p:cNvSpPr>
            <p:nvPr/>
          </p:nvSpPr>
          <p:spPr bwMode="auto">
            <a:xfrm>
              <a:off x="1798" y="1006"/>
              <a:ext cx="48" cy="52"/>
            </a:xfrm>
            <a:custGeom>
              <a:avLst/>
              <a:gdLst>
                <a:gd name="T0" fmla="*/ 0 w 98"/>
                <a:gd name="T1" fmla="*/ 0 h 105"/>
                <a:gd name="T2" fmla="*/ 0 w 98"/>
                <a:gd name="T3" fmla="*/ 0 h 105"/>
                <a:gd name="T4" fmla="*/ 0 w 98"/>
                <a:gd name="T5" fmla="*/ 0 h 105"/>
                <a:gd name="T6" fmla="*/ 0 w 98"/>
                <a:gd name="T7" fmla="*/ 0 h 105"/>
                <a:gd name="T8" fmla="*/ 0 w 98"/>
                <a:gd name="T9" fmla="*/ 0 h 105"/>
                <a:gd name="T10" fmla="*/ 0 w 9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05"/>
                <a:gd name="T20" fmla="*/ 98 w 9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05">
                  <a:moveTo>
                    <a:pt x="69" y="105"/>
                  </a:move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lnTo>
                    <a:pt x="98" y="89"/>
                  </a:lnTo>
                  <a:lnTo>
                    <a:pt x="69" y="10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6" name="Freeform 7641"/>
            <p:cNvSpPr>
              <a:spLocks/>
            </p:cNvSpPr>
            <p:nvPr/>
          </p:nvSpPr>
          <p:spPr bwMode="auto">
            <a:xfrm>
              <a:off x="1766" y="1016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7" name="Freeform 7642"/>
            <p:cNvSpPr>
              <a:spLocks/>
            </p:cNvSpPr>
            <p:nvPr/>
          </p:nvSpPr>
          <p:spPr bwMode="auto">
            <a:xfrm>
              <a:off x="1764" y="1014"/>
              <a:ext cx="2" cy="14"/>
            </a:xfrm>
            <a:custGeom>
              <a:avLst/>
              <a:gdLst>
                <a:gd name="T0" fmla="*/ 0 w 3"/>
                <a:gd name="T1" fmla="*/ 1 h 27"/>
                <a:gd name="T2" fmla="*/ 1 w 3"/>
                <a:gd name="T3" fmla="*/ 1 h 27"/>
                <a:gd name="T4" fmla="*/ 1 w 3"/>
                <a:gd name="T5" fmla="*/ 1 h 27"/>
                <a:gd name="T6" fmla="*/ 0 w 3"/>
                <a:gd name="T7" fmla="*/ 0 h 27"/>
                <a:gd name="T8" fmla="*/ 0 w 3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7"/>
                <a:gd name="T17" fmla="*/ 3 w 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7">
                  <a:moveTo>
                    <a:pt x="0" y="27"/>
                  </a:moveTo>
                  <a:lnTo>
                    <a:pt x="3" y="2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8" name="Freeform 7643"/>
            <p:cNvSpPr>
              <a:spLocks/>
            </p:cNvSpPr>
            <p:nvPr/>
          </p:nvSpPr>
          <p:spPr bwMode="auto">
            <a:xfrm>
              <a:off x="1764" y="1027"/>
              <a:ext cx="9" cy="7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0 h 14"/>
                <a:gd name="T4" fmla="*/ 1 w 18"/>
                <a:gd name="T5" fmla="*/ 1 h 14"/>
                <a:gd name="T6" fmla="*/ 1 w 18"/>
                <a:gd name="T7" fmla="*/ 1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2"/>
                  </a:moveTo>
                  <a:lnTo>
                    <a:pt x="3" y="0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9" name="Freeform 7644"/>
            <p:cNvSpPr>
              <a:spLocks/>
            </p:cNvSpPr>
            <p:nvPr/>
          </p:nvSpPr>
          <p:spPr bwMode="auto">
            <a:xfrm>
              <a:off x="1766" y="1021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0" name="Freeform 7645"/>
            <p:cNvSpPr>
              <a:spLocks/>
            </p:cNvSpPr>
            <p:nvPr/>
          </p:nvSpPr>
          <p:spPr bwMode="auto">
            <a:xfrm>
              <a:off x="1770" y="1018"/>
              <a:ext cx="1" cy="12"/>
            </a:xfrm>
            <a:custGeom>
              <a:avLst/>
              <a:gdLst>
                <a:gd name="T0" fmla="*/ 1 w 1"/>
                <a:gd name="T1" fmla="*/ 1 h 23"/>
                <a:gd name="T2" fmla="*/ 0 w 1"/>
                <a:gd name="T3" fmla="*/ 1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" name="Freeform 7646"/>
            <p:cNvSpPr>
              <a:spLocks/>
            </p:cNvSpPr>
            <p:nvPr/>
          </p:nvSpPr>
          <p:spPr bwMode="auto">
            <a:xfrm>
              <a:off x="1751" y="1007"/>
              <a:ext cx="7" cy="26"/>
            </a:xfrm>
            <a:custGeom>
              <a:avLst/>
              <a:gdLst>
                <a:gd name="T0" fmla="*/ 1 w 14"/>
                <a:gd name="T1" fmla="*/ 1 h 52"/>
                <a:gd name="T2" fmla="*/ 0 w 14"/>
                <a:gd name="T3" fmla="*/ 1 h 52"/>
                <a:gd name="T4" fmla="*/ 0 w 14"/>
                <a:gd name="T5" fmla="*/ 0 h 52"/>
                <a:gd name="T6" fmla="*/ 1 w 14"/>
                <a:gd name="T7" fmla="*/ 1 h 52"/>
                <a:gd name="T8" fmla="*/ 1 w 1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14" y="52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" name="Freeform 7647"/>
            <p:cNvSpPr>
              <a:spLocks/>
            </p:cNvSpPr>
            <p:nvPr/>
          </p:nvSpPr>
          <p:spPr bwMode="auto">
            <a:xfrm>
              <a:off x="1749" y="1006"/>
              <a:ext cx="2" cy="25"/>
            </a:xfrm>
            <a:custGeom>
              <a:avLst/>
              <a:gdLst>
                <a:gd name="T0" fmla="*/ 0 w 4"/>
                <a:gd name="T1" fmla="*/ 1 h 49"/>
                <a:gd name="T2" fmla="*/ 1 w 4"/>
                <a:gd name="T3" fmla="*/ 1 h 49"/>
                <a:gd name="T4" fmla="*/ 1 w 4"/>
                <a:gd name="T5" fmla="*/ 1 h 49"/>
                <a:gd name="T6" fmla="*/ 0 w 4"/>
                <a:gd name="T7" fmla="*/ 0 h 49"/>
                <a:gd name="T8" fmla="*/ 0 w 4"/>
                <a:gd name="T9" fmla="*/ 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9"/>
                <a:gd name="T17" fmla="*/ 4 w 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9">
                  <a:moveTo>
                    <a:pt x="0" y="49"/>
                  </a:moveTo>
                  <a:lnTo>
                    <a:pt x="4" y="4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" name="Freeform 7648"/>
            <p:cNvSpPr>
              <a:spLocks/>
            </p:cNvSpPr>
            <p:nvPr/>
          </p:nvSpPr>
          <p:spPr bwMode="auto">
            <a:xfrm>
              <a:off x="1749" y="1029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4" y="0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4" name="Freeform 7649"/>
            <p:cNvSpPr>
              <a:spLocks/>
            </p:cNvSpPr>
            <p:nvPr/>
          </p:nvSpPr>
          <p:spPr bwMode="auto">
            <a:xfrm>
              <a:off x="1751" y="1012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5" name="Freeform 7650"/>
            <p:cNvSpPr>
              <a:spLocks/>
            </p:cNvSpPr>
            <p:nvPr/>
          </p:nvSpPr>
          <p:spPr bwMode="auto">
            <a:xfrm>
              <a:off x="1737" y="998"/>
              <a:ext cx="7" cy="15"/>
            </a:xfrm>
            <a:custGeom>
              <a:avLst/>
              <a:gdLst>
                <a:gd name="T0" fmla="*/ 1 w 14"/>
                <a:gd name="T1" fmla="*/ 0 h 31"/>
                <a:gd name="T2" fmla="*/ 0 w 14"/>
                <a:gd name="T3" fmla="*/ 0 h 31"/>
                <a:gd name="T4" fmla="*/ 0 w 14"/>
                <a:gd name="T5" fmla="*/ 0 h 31"/>
                <a:gd name="T6" fmla="*/ 1 w 14"/>
                <a:gd name="T7" fmla="*/ 0 h 31"/>
                <a:gd name="T8" fmla="*/ 1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6" name="Freeform 7651"/>
            <p:cNvSpPr>
              <a:spLocks/>
            </p:cNvSpPr>
            <p:nvPr/>
          </p:nvSpPr>
          <p:spPr bwMode="auto">
            <a:xfrm>
              <a:off x="1734" y="997"/>
              <a:ext cx="3" cy="14"/>
            </a:xfrm>
            <a:custGeom>
              <a:avLst/>
              <a:gdLst>
                <a:gd name="T0" fmla="*/ 0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7" name="Freeform 7652"/>
            <p:cNvSpPr>
              <a:spLocks/>
            </p:cNvSpPr>
            <p:nvPr/>
          </p:nvSpPr>
          <p:spPr bwMode="auto">
            <a:xfrm>
              <a:off x="1734" y="1010"/>
              <a:ext cx="10" cy="6"/>
            </a:xfrm>
            <a:custGeom>
              <a:avLst/>
              <a:gdLst>
                <a:gd name="T0" fmla="*/ 0 w 19"/>
                <a:gd name="T1" fmla="*/ 1 h 12"/>
                <a:gd name="T2" fmla="*/ 1 w 19"/>
                <a:gd name="T3" fmla="*/ 0 h 12"/>
                <a:gd name="T4" fmla="*/ 1 w 19"/>
                <a:gd name="T5" fmla="*/ 1 h 12"/>
                <a:gd name="T6" fmla="*/ 1 w 19"/>
                <a:gd name="T7" fmla="*/ 1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"/>
                  </a:moveTo>
                  <a:lnTo>
                    <a:pt x="5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8" name="Freeform 7653"/>
            <p:cNvSpPr>
              <a:spLocks/>
            </p:cNvSpPr>
            <p:nvPr/>
          </p:nvSpPr>
          <p:spPr bwMode="auto">
            <a:xfrm>
              <a:off x="1737" y="1003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9" name="Rectangle 7654"/>
            <p:cNvSpPr>
              <a:spLocks noChangeArrowheads="1"/>
            </p:cNvSpPr>
            <p:nvPr/>
          </p:nvSpPr>
          <p:spPr bwMode="auto">
            <a:xfrm>
              <a:off x="1739" y="1001"/>
              <a:ext cx="1" cy="11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0" name="Freeform 7655"/>
            <p:cNvSpPr>
              <a:spLocks/>
            </p:cNvSpPr>
            <p:nvPr/>
          </p:nvSpPr>
          <p:spPr bwMode="auto">
            <a:xfrm>
              <a:off x="1721" y="990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1" name="Freeform 7656"/>
            <p:cNvSpPr>
              <a:spLocks/>
            </p:cNvSpPr>
            <p:nvPr/>
          </p:nvSpPr>
          <p:spPr bwMode="auto">
            <a:xfrm>
              <a:off x="1719" y="988"/>
              <a:ext cx="2" cy="14"/>
            </a:xfrm>
            <a:custGeom>
              <a:avLst/>
              <a:gdLst>
                <a:gd name="T0" fmla="*/ 0 w 5"/>
                <a:gd name="T1" fmla="*/ 1 h 27"/>
                <a:gd name="T2" fmla="*/ 0 w 5"/>
                <a:gd name="T3" fmla="*/ 1 h 27"/>
                <a:gd name="T4" fmla="*/ 0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2" name="Freeform 7657"/>
            <p:cNvSpPr>
              <a:spLocks/>
            </p:cNvSpPr>
            <p:nvPr/>
          </p:nvSpPr>
          <p:spPr bwMode="auto">
            <a:xfrm>
              <a:off x="1719" y="1001"/>
              <a:ext cx="9" cy="6"/>
            </a:xfrm>
            <a:custGeom>
              <a:avLst/>
              <a:gdLst>
                <a:gd name="T0" fmla="*/ 0 w 20"/>
                <a:gd name="T1" fmla="*/ 1 h 12"/>
                <a:gd name="T2" fmla="*/ 0 w 20"/>
                <a:gd name="T3" fmla="*/ 0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0" y="1"/>
                  </a:moveTo>
                  <a:lnTo>
                    <a:pt x="5" y="0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3" name="Freeform 7658"/>
            <p:cNvSpPr>
              <a:spLocks/>
            </p:cNvSpPr>
            <p:nvPr/>
          </p:nvSpPr>
          <p:spPr bwMode="auto">
            <a:xfrm>
              <a:off x="1721" y="994"/>
              <a:ext cx="7" cy="5"/>
            </a:xfrm>
            <a:custGeom>
              <a:avLst/>
              <a:gdLst>
                <a:gd name="T0" fmla="*/ 0 w 15"/>
                <a:gd name="T1" fmla="*/ 1 h 9"/>
                <a:gd name="T2" fmla="*/ 0 w 15"/>
                <a:gd name="T3" fmla="*/ 1 h 9"/>
                <a:gd name="T4" fmla="*/ 0 w 15"/>
                <a:gd name="T5" fmla="*/ 0 h 9"/>
                <a:gd name="T6" fmla="*/ 0 w 15"/>
                <a:gd name="T7" fmla="*/ 1 h 9"/>
                <a:gd name="T8" fmla="*/ 0 w 15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4" name="Freeform 7659"/>
            <p:cNvSpPr>
              <a:spLocks/>
            </p:cNvSpPr>
            <p:nvPr/>
          </p:nvSpPr>
          <p:spPr bwMode="auto">
            <a:xfrm>
              <a:off x="1725" y="992"/>
              <a:ext cx="1" cy="11"/>
            </a:xfrm>
            <a:custGeom>
              <a:avLst/>
              <a:gdLst>
                <a:gd name="T0" fmla="*/ 1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5" name="Freeform 7660"/>
            <p:cNvSpPr>
              <a:spLocks/>
            </p:cNvSpPr>
            <p:nvPr/>
          </p:nvSpPr>
          <p:spPr bwMode="auto">
            <a:xfrm>
              <a:off x="1724" y="963"/>
              <a:ext cx="94" cy="54"/>
            </a:xfrm>
            <a:custGeom>
              <a:avLst/>
              <a:gdLst>
                <a:gd name="T0" fmla="*/ 2 w 187"/>
                <a:gd name="T1" fmla="*/ 1 h 108"/>
                <a:gd name="T2" fmla="*/ 2 w 187"/>
                <a:gd name="T3" fmla="*/ 1 h 108"/>
                <a:gd name="T4" fmla="*/ 0 w 187"/>
                <a:gd name="T5" fmla="*/ 1 h 108"/>
                <a:gd name="T6" fmla="*/ 1 w 187"/>
                <a:gd name="T7" fmla="*/ 0 h 108"/>
                <a:gd name="T8" fmla="*/ 2 w 18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08"/>
                <a:gd name="T17" fmla="*/ 187 w 18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08">
                  <a:moveTo>
                    <a:pt x="187" y="79"/>
                  </a:moveTo>
                  <a:lnTo>
                    <a:pt x="137" y="108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187" y="7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6" name="Freeform 7661"/>
            <p:cNvSpPr>
              <a:spLocks/>
            </p:cNvSpPr>
            <p:nvPr/>
          </p:nvSpPr>
          <p:spPr bwMode="auto">
            <a:xfrm>
              <a:off x="1743" y="832"/>
              <a:ext cx="175" cy="84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1 h 169"/>
                <a:gd name="T4" fmla="*/ 0 w 351"/>
                <a:gd name="T5" fmla="*/ 1 h 169"/>
                <a:gd name="T6" fmla="*/ 2 w 351"/>
                <a:gd name="T7" fmla="*/ 0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7" name="Freeform 7662"/>
            <p:cNvSpPr>
              <a:spLocks/>
            </p:cNvSpPr>
            <p:nvPr/>
          </p:nvSpPr>
          <p:spPr bwMode="auto">
            <a:xfrm>
              <a:off x="1809" y="869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8" name="Freeform 7663"/>
            <p:cNvSpPr>
              <a:spLocks/>
            </p:cNvSpPr>
            <p:nvPr/>
          </p:nvSpPr>
          <p:spPr bwMode="auto">
            <a:xfrm>
              <a:off x="1933" y="967"/>
              <a:ext cx="25" cy="50"/>
            </a:xfrm>
            <a:custGeom>
              <a:avLst/>
              <a:gdLst>
                <a:gd name="T0" fmla="*/ 0 w 51"/>
                <a:gd name="T1" fmla="*/ 0 h 101"/>
                <a:gd name="T2" fmla="*/ 0 w 51"/>
                <a:gd name="T3" fmla="*/ 0 h 101"/>
                <a:gd name="T4" fmla="*/ 0 w 51"/>
                <a:gd name="T5" fmla="*/ 0 h 101"/>
                <a:gd name="T6" fmla="*/ 0 w 51"/>
                <a:gd name="T7" fmla="*/ 0 h 101"/>
                <a:gd name="T8" fmla="*/ 0 w 5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1"/>
                <a:gd name="T17" fmla="*/ 51 w 5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1">
                  <a:moveTo>
                    <a:pt x="51" y="0"/>
                  </a:moveTo>
                  <a:lnTo>
                    <a:pt x="0" y="29"/>
                  </a:lnTo>
                  <a:lnTo>
                    <a:pt x="0" y="101"/>
                  </a:lnTo>
                  <a:lnTo>
                    <a:pt x="51" y="7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9" name="Freeform 7664"/>
            <p:cNvSpPr>
              <a:spLocks/>
            </p:cNvSpPr>
            <p:nvPr/>
          </p:nvSpPr>
          <p:spPr bwMode="auto">
            <a:xfrm>
              <a:off x="1958" y="963"/>
              <a:ext cx="5" cy="43"/>
            </a:xfrm>
            <a:custGeom>
              <a:avLst/>
              <a:gdLst>
                <a:gd name="T0" fmla="*/ 0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0 w 11"/>
                <a:gd name="T7" fmla="*/ 1 h 86"/>
                <a:gd name="T8" fmla="*/ 0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7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0" name="Freeform 7665"/>
            <p:cNvSpPr>
              <a:spLocks/>
            </p:cNvSpPr>
            <p:nvPr/>
          </p:nvSpPr>
          <p:spPr bwMode="auto">
            <a:xfrm>
              <a:off x="1933" y="1003"/>
              <a:ext cx="30" cy="21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0 h 43"/>
                <a:gd name="T4" fmla="*/ 0 w 62"/>
                <a:gd name="T5" fmla="*/ 0 h 43"/>
                <a:gd name="T6" fmla="*/ 0 w 62"/>
                <a:gd name="T7" fmla="*/ 0 h 43"/>
                <a:gd name="T8" fmla="*/ 0 w 6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51" y="0"/>
                  </a:moveTo>
                  <a:lnTo>
                    <a:pt x="0" y="29"/>
                  </a:lnTo>
                  <a:lnTo>
                    <a:pt x="0" y="43"/>
                  </a:lnTo>
                  <a:lnTo>
                    <a:pt x="6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1" name="Freeform 7666"/>
            <p:cNvSpPr>
              <a:spLocks/>
            </p:cNvSpPr>
            <p:nvPr/>
          </p:nvSpPr>
          <p:spPr bwMode="auto">
            <a:xfrm>
              <a:off x="1980" y="939"/>
              <a:ext cx="26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2" name="Freeform 7667"/>
            <p:cNvSpPr>
              <a:spLocks/>
            </p:cNvSpPr>
            <p:nvPr/>
          </p:nvSpPr>
          <p:spPr bwMode="auto">
            <a:xfrm>
              <a:off x="2006" y="936"/>
              <a:ext cx="5" cy="42"/>
            </a:xfrm>
            <a:custGeom>
              <a:avLst/>
              <a:gdLst>
                <a:gd name="T0" fmla="*/ 0 w 11"/>
                <a:gd name="T1" fmla="*/ 0 h 85"/>
                <a:gd name="T2" fmla="*/ 0 w 11"/>
                <a:gd name="T3" fmla="*/ 0 h 85"/>
                <a:gd name="T4" fmla="*/ 0 w 11"/>
                <a:gd name="T5" fmla="*/ 0 h 85"/>
                <a:gd name="T6" fmla="*/ 0 w 11"/>
                <a:gd name="T7" fmla="*/ 0 h 85"/>
                <a:gd name="T8" fmla="*/ 0 w 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5"/>
                <a:gd name="T17" fmla="*/ 11 w 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5">
                  <a:moveTo>
                    <a:pt x="11" y="0"/>
                  </a:moveTo>
                  <a:lnTo>
                    <a:pt x="0" y="5"/>
                  </a:lnTo>
                  <a:lnTo>
                    <a:pt x="0" y="77"/>
                  </a:lnTo>
                  <a:lnTo>
                    <a:pt x="11" y="8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3" name="Freeform 7668"/>
            <p:cNvSpPr>
              <a:spLocks/>
            </p:cNvSpPr>
            <p:nvPr/>
          </p:nvSpPr>
          <p:spPr bwMode="auto">
            <a:xfrm>
              <a:off x="1980" y="975"/>
              <a:ext cx="31" cy="21"/>
            </a:xfrm>
            <a:custGeom>
              <a:avLst/>
              <a:gdLst>
                <a:gd name="T0" fmla="*/ 1 w 61"/>
                <a:gd name="T1" fmla="*/ 0 h 44"/>
                <a:gd name="T2" fmla="*/ 0 w 61"/>
                <a:gd name="T3" fmla="*/ 0 h 44"/>
                <a:gd name="T4" fmla="*/ 0 w 61"/>
                <a:gd name="T5" fmla="*/ 0 h 44"/>
                <a:gd name="T6" fmla="*/ 1 w 61"/>
                <a:gd name="T7" fmla="*/ 0 h 44"/>
                <a:gd name="T8" fmla="*/ 1 w 6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4"/>
                <a:gd name="T17" fmla="*/ 61 w 6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4">
                  <a:moveTo>
                    <a:pt x="50" y="0"/>
                  </a:moveTo>
                  <a:lnTo>
                    <a:pt x="0" y="31"/>
                  </a:lnTo>
                  <a:lnTo>
                    <a:pt x="0" y="44"/>
                  </a:lnTo>
                  <a:lnTo>
                    <a:pt x="61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4" name="Oval 7669"/>
            <p:cNvSpPr>
              <a:spLocks noChangeArrowheads="1"/>
            </p:cNvSpPr>
            <p:nvPr/>
          </p:nvSpPr>
          <p:spPr bwMode="auto">
            <a:xfrm>
              <a:off x="1935" y="691"/>
              <a:ext cx="20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5" name="Freeform 7670"/>
            <p:cNvSpPr>
              <a:spLocks/>
            </p:cNvSpPr>
            <p:nvPr/>
          </p:nvSpPr>
          <p:spPr bwMode="auto">
            <a:xfrm>
              <a:off x="1696" y="859"/>
              <a:ext cx="47" cy="57"/>
            </a:xfrm>
            <a:custGeom>
              <a:avLst/>
              <a:gdLst>
                <a:gd name="T0" fmla="*/ 1 w 94"/>
                <a:gd name="T1" fmla="*/ 0 h 113"/>
                <a:gd name="T2" fmla="*/ 1 w 94"/>
                <a:gd name="T3" fmla="*/ 1 h 113"/>
                <a:gd name="T4" fmla="*/ 0 w 94"/>
                <a:gd name="T5" fmla="*/ 1 h 113"/>
                <a:gd name="T6" fmla="*/ 1 w 9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3"/>
                <a:gd name="T14" fmla="*/ 94 w 9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3">
                  <a:moveTo>
                    <a:pt x="94" y="0"/>
                  </a:moveTo>
                  <a:lnTo>
                    <a:pt x="94" y="113"/>
                  </a:lnTo>
                  <a:lnTo>
                    <a:pt x="0" y="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6" name="Freeform 7671"/>
            <p:cNvSpPr>
              <a:spLocks/>
            </p:cNvSpPr>
            <p:nvPr/>
          </p:nvSpPr>
          <p:spPr bwMode="auto">
            <a:xfrm>
              <a:off x="1743" y="775"/>
              <a:ext cx="147" cy="141"/>
            </a:xfrm>
            <a:custGeom>
              <a:avLst/>
              <a:gdLst>
                <a:gd name="T0" fmla="*/ 3 w 293"/>
                <a:gd name="T1" fmla="*/ 1 h 282"/>
                <a:gd name="T2" fmla="*/ 0 w 293"/>
                <a:gd name="T3" fmla="*/ 2 h 282"/>
                <a:gd name="T4" fmla="*/ 0 w 293"/>
                <a:gd name="T5" fmla="*/ 1 h 282"/>
                <a:gd name="T6" fmla="*/ 3 w 293"/>
                <a:gd name="T7" fmla="*/ 0 h 282"/>
                <a:gd name="T8" fmla="*/ 3 w 293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82"/>
                <a:gd name="T17" fmla="*/ 293 w 293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82">
                  <a:moveTo>
                    <a:pt x="293" y="113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293" y="11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7" name="Freeform 7672"/>
            <p:cNvSpPr>
              <a:spLocks/>
            </p:cNvSpPr>
            <p:nvPr/>
          </p:nvSpPr>
          <p:spPr bwMode="auto">
            <a:xfrm>
              <a:off x="1762" y="898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8" name="Freeform 7673"/>
            <p:cNvSpPr>
              <a:spLocks/>
            </p:cNvSpPr>
            <p:nvPr/>
          </p:nvSpPr>
          <p:spPr bwMode="auto">
            <a:xfrm>
              <a:off x="1809" y="813"/>
              <a:ext cx="147" cy="141"/>
            </a:xfrm>
            <a:custGeom>
              <a:avLst/>
              <a:gdLst>
                <a:gd name="T0" fmla="*/ 2 w 295"/>
                <a:gd name="T1" fmla="*/ 0 h 283"/>
                <a:gd name="T2" fmla="*/ 0 w 295"/>
                <a:gd name="T3" fmla="*/ 2 h 283"/>
                <a:gd name="T4" fmla="*/ 0 w 295"/>
                <a:gd name="T5" fmla="*/ 1 h 283"/>
                <a:gd name="T6" fmla="*/ 2 w 295"/>
                <a:gd name="T7" fmla="*/ 0 h 283"/>
                <a:gd name="T8" fmla="*/ 2 w 295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83"/>
                <a:gd name="T17" fmla="*/ 295 w 295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83">
                  <a:moveTo>
                    <a:pt x="295" y="114"/>
                  </a:moveTo>
                  <a:lnTo>
                    <a:pt x="0" y="283"/>
                  </a:lnTo>
                  <a:lnTo>
                    <a:pt x="0" y="171"/>
                  </a:lnTo>
                  <a:lnTo>
                    <a:pt x="293" y="0"/>
                  </a:lnTo>
                  <a:lnTo>
                    <a:pt x="295" y="11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9" name="Freeform 7674"/>
            <p:cNvSpPr>
              <a:spLocks/>
            </p:cNvSpPr>
            <p:nvPr/>
          </p:nvSpPr>
          <p:spPr bwMode="auto">
            <a:xfrm>
              <a:off x="1827" y="936"/>
              <a:ext cx="47" cy="57"/>
            </a:xfrm>
            <a:custGeom>
              <a:avLst/>
              <a:gdLst>
                <a:gd name="T0" fmla="*/ 1 w 93"/>
                <a:gd name="T1" fmla="*/ 0 h 113"/>
                <a:gd name="T2" fmla="*/ 1 w 93"/>
                <a:gd name="T3" fmla="*/ 1 h 113"/>
                <a:gd name="T4" fmla="*/ 0 w 93"/>
                <a:gd name="T5" fmla="*/ 1 h 113"/>
                <a:gd name="T6" fmla="*/ 1 w 9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13"/>
                <a:gd name="T14" fmla="*/ 93 w 9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13">
                  <a:moveTo>
                    <a:pt x="93" y="0"/>
                  </a:moveTo>
                  <a:lnTo>
                    <a:pt x="93" y="113"/>
                  </a:lnTo>
                  <a:lnTo>
                    <a:pt x="0" y="5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0" name="Freeform 7675"/>
            <p:cNvSpPr>
              <a:spLocks/>
            </p:cNvSpPr>
            <p:nvPr/>
          </p:nvSpPr>
          <p:spPr bwMode="auto">
            <a:xfrm>
              <a:off x="1874" y="851"/>
              <a:ext cx="148" cy="142"/>
            </a:xfrm>
            <a:custGeom>
              <a:avLst/>
              <a:gdLst>
                <a:gd name="T0" fmla="*/ 2 w 296"/>
                <a:gd name="T1" fmla="*/ 1 h 282"/>
                <a:gd name="T2" fmla="*/ 0 w 296"/>
                <a:gd name="T3" fmla="*/ 3 h 282"/>
                <a:gd name="T4" fmla="*/ 0 w 296"/>
                <a:gd name="T5" fmla="*/ 2 h 282"/>
                <a:gd name="T6" fmla="*/ 2 w 296"/>
                <a:gd name="T7" fmla="*/ 0 h 282"/>
                <a:gd name="T8" fmla="*/ 2 w 296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82"/>
                <a:gd name="T17" fmla="*/ 296 w 296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82">
                  <a:moveTo>
                    <a:pt x="296" y="111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6" y="0"/>
                  </a:lnTo>
                  <a:lnTo>
                    <a:pt x="296" y="11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1" name="Freeform 7676"/>
            <p:cNvSpPr>
              <a:spLocks/>
            </p:cNvSpPr>
            <p:nvPr/>
          </p:nvSpPr>
          <p:spPr bwMode="auto">
            <a:xfrm>
              <a:off x="1813" y="919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2" name="Freeform 7677"/>
            <p:cNvSpPr>
              <a:spLocks/>
            </p:cNvSpPr>
            <p:nvPr/>
          </p:nvSpPr>
          <p:spPr bwMode="auto">
            <a:xfrm>
              <a:off x="1813" y="893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3" name="Freeform 7678"/>
            <p:cNvSpPr>
              <a:spLocks/>
            </p:cNvSpPr>
            <p:nvPr/>
          </p:nvSpPr>
          <p:spPr bwMode="auto">
            <a:xfrm>
              <a:off x="1829" y="910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4" name="Freeform 7679"/>
            <p:cNvSpPr>
              <a:spLocks/>
            </p:cNvSpPr>
            <p:nvPr/>
          </p:nvSpPr>
          <p:spPr bwMode="auto">
            <a:xfrm>
              <a:off x="1829" y="884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5" name="Freeform 7680"/>
            <p:cNvSpPr>
              <a:spLocks/>
            </p:cNvSpPr>
            <p:nvPr/>
          </p:nvSpPr>
          <p:spPr bwMode="auto">
            <a:xfrm>
              <a:off x="1845" y="901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6" name="Freeform 7681"/>
            <p:cNvSpPr>
              <a:spLocks/>
            </p:cNvSpPr>
            <p:nvPr/>
          </p:nvSpPr>
          <p:spPr bwMode="auto">
            <a:xfrm>
              <a:off x="1845" y="875"/>
              <a:ext cx="11" cy="28"/>
            </a:xfrm>
            <a:custGeom>
              <a:avLst/>
              <a:gdLst>
                <a:gd name="T0" fmla="*/ 0 w 23"/>
                <a:gd name="T1" fmla="*/ 1 h 55"/>
                <a:gd name="T2" fmla="*/ 0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0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7" name="Freeform 7682"/>
            <p:cNvSpPr>
              <a:spLocks/>
            </p:cNvSpPr>
            <p:nvPr/>
          </p:nvSpPr>
          <p:spPr bwMode="auto">
            <a:xfrm>
              <a:off x="1860" y="89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8" name="Freeform 7683"/>
            <p:cNvSpPr>
              <a:spLocks/>
            </p:cNvSpPr>
            <p:nvPr/>
          </p:nvSpPr>
          <p:spPr bwMode="auto">
            <a:xfrm>
              <a:off x="1860" y="866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9" name="Freeform 7684"/>
            <p:cNvSpPr>
              <a:spLocks/>
            </p:cNvSpPr>
            <p:nvPr/>
          </p:nvSpPr>
          <p:spPr bwMode="auto">
            <a:xfrm>
              <a:off x="1875" y="884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0" name="Freeform 7685"/>
            <p:cNvSpPr>
              <a:spLocks/>
            </p:cNvSpPr>
            <p:nvPr/>
          </p:nvSpPr>
          <p:spPr bwMode="auto">
            <a:xfrm>
              <a:off x="1875" y="858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1" name="Freeform 7686"/>
            <p:cNvSpPr>
              <a:spLocks/>
            </p:cNvSpPr>
            <p:nvPr/>
          </p:nvSpPr>
          <p:spPr bwMode="auto">
            <a:xfrm>
              <a:off x="1890" y="875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2" name="Freeform 7687"/>
            <p:cNvSpPr>
              <a:spLocks/>
            </p:cNvSpPr>
            <p:nvPr/>
          </p:nvSpPr>
          <p:spPr bwMode="auto">
            <a:xfrm>
              <a:off x="1890" y="849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2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3" name="Freeform 7688"/>
            <p:cNvSpPr>
              <a:spLocks/>
            </p:cNvSpPr>
            <p:nvPr/>
          </p:nvSpPr>
          <p:spPr bwMode="auto">
            <a:xfrm>
              <a:off x="1907" y="866"/>
              <a:ext cx="11" cy="28"/>
            </a:xfrm>
            <a:custGeom>
              <a:avLst/>
              <a:gdLst>
                <a:gd name="T0" fmla="*/ 0 w 24"/>
                <a:gd name="T1" fmla="*/ 1 h 55"/>
                <a:gd name="T2" fmla="*/ 0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0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4" name="Freeform 7689"/>
            <p:cNvSpPr>
              <a:spLocks/>
            </p:cNvSpPr>
            <p:nvPr/>
          </p:nvSpPr>
          <p:spPr bwMode="auto">
            <a:xfrm>
              <a:off x="1907" y="840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5" name="Freeform 7690"/>
            <p:cNvSpPr>
              <a:spLocks/>
            </p:cNvSpPr>
            <p:nvPr/>
          </p:nvSpPr>
          <p:spPr bwMode="auto">
            <a:xfrm>
              <a:off x="1922" y="857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6" name="Freeform 7691"/>
            <p:cNvSpPr>
              <a:spLocks/>
            </p:cNvSpPr>
            <p:nvPr/>
          </p:nvSpPr>
          <p:spPr bwMode="auto">
            <a:xfrm>
              <a:off x="1922" y="83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2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7" name="Freeform 7692"/>
            <p:cNvSpPr>
              <a:spLocks/>
            </p:cNvSpPr>
            <p:nvPr/>
          </p:nvSpPr>
          <p:spPr bwMode="auto">
            <a:xfrm>
              <a:off x="1937" y="848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8" name="Freeform 7693"/>
            <p:cNvSpPr>
              <a:spLocks/>
            </p:cNvSpPr>
            <p:nvPr/>
          </p:nvSpPr>
          <p:spPr bwMode="auto">
            <a:xfrm>
              <a:off x="1937" y="822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9" name="Freeform 7694"/>
            <p:cNvSpPr>
              <a:spLocks/>
            </p:cNvSpPr>
            <p:nvPr/>
          </p:nvSpPr>
          <p:spPr bwMode="auto">
            <a:xfrm>
              <a:off x="1748" y="881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0" name="Freeform 7695"/>
            <p:cNvSpPr>
              <a:spLocks/>
            </p:cNvSpPr>
            <p:nvPr/>
          </p:nvSpPr>
          <p:spPr bwMode="auto">
            <a:xfrm>
              <a:off x="1748" y="855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1" name="Freeform 7696"/>
            <p:cNvSpPr>
              <a:spLocks/>
            </p:cNvSpPr>
            <p:nvPr/>
          </p:nvSpPr>
          <p:spPr bwMode="auto">
            <a:xfrm>
              <a:off x="1764" y="872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2" name="Freeform 7697"/>
            <p:cNvSpPr>
              <a:spLocks/>
            </p:cNvSpPr>
            <p:nvPr/>
          </p:nvSpPr>
          <p:spPr bwMode="auto">
            <a:xfrm>
              <a:off x="1764" y="846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3" name="Freeform 7698"/>
            <p:cNvSpPr>
              <a:spLocks/>
            </p:cNvSpPr>
            <p:nvPr/>
          </p:nvSpPr>
          <p:spPr bwMode="auto">
            <a:xfrm>
              <a:off x="1779" y="864"/>
              <a:ext cx="12" cy="27"/>
            </a:xfrm>
            <a:custGeom>
              <a:avLst/>
              <a:gdLst>
                <a:gd name="T0" fmla="*/ 0 w 25"/>
                <a:gd name="T1" fmla="*/ 1 h 54"/>
                <a:gd name="T2" fmla="*/ 0 w 25"/>
                <a:gd name="T3" fmla="*/ 0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25" y="41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4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4" name="Freeform 7699"/>
            <p:cNvSpPr>
              <a:spLocks/>
            </p:cNvSpPr>
            <p:nvPr/>
          </p:nvSpPr>
          <p:spPr bwMode="auto">
            <a:xfrm>
              <a:off x="1779" y="838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5" name="Freeform 7700"/>
            <p:cNvSpPr>
              <a:spLocks/>
            </p:cNvSpPr>
            <p:nvPr/>
          </p:nvSpPr>
          <p:spPr bwMode="auto">
            <a:xfrm>
              <a:off x="1795" y="85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6" name="Freeform 7701"/>
            <p:cNvSpPr>
              <a:spLocks/>
            </p:cNvSpPr>
            <p:nvPr/>
          </p:nvSpPr>
          <p:spPr bwMode="auto">
            <a:xfrm>
              <a:off x="1795" y="82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7" name="Freeform 7702"/>
            <p:cNvSpPr>
              <a:spLocks/>
            </p:cNvSpPr>
            <p:nvPr/>
          </p:nvSpPr>
          <p:spPr bwMode="auto">
            <a:xfrm>
              <a:off x="1810" y="84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8" name="Freeform 7703"/>
            <p:cNvSpPr>
              <a:spLocks/>
            </p:cNvSpPr>
            <p:nvPr/>
          </p:nvSpPr>
          <p:spPr bwMode="auto">
            <a:xfrm>
              <a:off x="1810" y="82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9" name="Freeform 7704"/>
            <p:cNvSpPr>
              <a:spLocks/>
            </p:cNvSpPr>
            <p:nvPr/>
          </p:nvSpPr>
          <p:spPr bwMode="auto">
            <a:xfrm>
              <a:off x="1826" y="837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0" name="Freeform 7705"/>
            <p:cNvSpPr>
              <a:spLocks/>
            </p:cNvSpPr>
            <p:nvPr/>
          </p:nvSpPr>
          <p:spPr bwMode="auto">
            <a:xfrm>
              <a:off x="1826" y="811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1" name="Freeform 7706"/>
            <p:cNvSpPr>
              <a:spLocks/>
            </p:cNvSpPr>
            <p:nvPr/>
          </p:nvSpPr>
          <p:spPr bwMode="auto">
            <a:xfrm>
              <a:off x="1841" y="82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2" name="Freeform 7707"/>
            <p:cNvSpPr>
              <a:spLocks/>
            </p:cNvSpPr>
            <p:nvPr/>
          </p:nvSpPr>
          <p:spPr bwMode="auto">
            <a:xfrm>
              <a:off x="1841" y="80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3" name="Freeform 7708"/>
            <p:cNvSpPr>
              <a:spLocks/>
            </p:cNvSpPr>
            <p:nvPr/>
          </p:nvSpPr>
          <p:spPr bwMode="auto">
            <a:xfrm>
              <a:off x="1856" y="819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1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4" name="Freeform 7709"/>
            <p:cNvSpPr>
              <a:spLocks/>
            </p:cNvSpPr>
            <p:nvPr/>
          </p:nvSpPr>
          <p:spPr bwMode="auto">
            <a:xfrm>
              <a:off x="1856" y="793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5" name="Freeform 7710"/>
            <p:cNvSpPr>
              <a:spLocks/>
            </p:cNvSpPr>
            <p:nvPr/>
          </p:nvSpPr>
          <p:spPr bwMode="auto">
            <a:xfrm>
              <a:off x="1872" y="81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6" name="Freeform 7711"/>
            <p:cNvSpPr>
              <a:spLocks/>
            </p:cNvSpPr>
            <p:nvPr/>
          </p:nvSpPr>
          <p:spPr bwMode="auto">
            <a:xfrm>
              <a:off x="1872" y="78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7" name="Freeform 7712"/>
            <p:cNvSpPr>
              <a:spLocks/>
            </p:cNvSpPr>
            <p:nvPr/>
          </p:nvSpPr>
          <p:spPr bwMode="auto">
            <a:xfrm>
              <a:off x="1879" y="958"/>
              <a:ext cx="12" cy="27"/>
            </a:xfrm>
            <a:custGeom>
              <a:avLst/>
              <a:gdLst>
                <a:gd name="T0" fmla="*/ 0 w 26"/>
                <a:gd name="T1" fmla="*/ 0 h 56"/>
                <a:gd name="T2" fmla="*/ 0 w 26"/>
                <a:gd name="T3" fmla="*/ 0 h 56"/>
                <a:gd name="T4" fmla="*/ 0 w 26"/>
                <a:gd name="T5" fmla="*/ 0 h 56"/>
                <a:gd name="T6" fmla="*/ 0 w 26"/>
                <a:gd name="T7" fmla="*/ 0 h 56"/>
                <a:gd name="T8" fmla="*/ 0 w 2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8" name="Freeform 7713"/>
            <p:cNvSpPr>
              <a:spLocks/>
            </p:cNvSpPr>
            <p:nvPr/>
          </p:nvSpPr>
          <p:spPr bwMode="auto">
            <a:xfrm>
              <a:off x="1879" y="931"/>
              <a:ext cx="12" cy="28"/>
            </a:xfrm>
            <a:custGeom>
              <a:avLst/>
              <a:gdLst>
                <a:gd name="T0" fmla="*/ 0 w 26"/>
                <a:gd name="T1" fmla="*/ 1 h 56"/>
                <a:gd name="T2" fmla="*/ 0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0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9" name="Freeform 7714"/>
            <p:cNvSpPr>
              <a:spLocks/>
            </p:cNvSpPr>
            <p:nvPr/>
          </p:nvSpPr>
          <p:spPr bwMode="auto">
            <a:xfrm>
              <a:off x="1895" y="949"/>
              <a:ext cx="12" cy="27"/>
            </a:xfrm>
            <a:custGeom>
              <a:avLst/>
              <a:gdLst>
                <a:gd name="T0" fmla="*/ 1 w 23"/>
                <a:gd name="T1" fmla="*/ 0 h 56"/>
                <a:gd name="T2" fmla="*/ 1 w 23"/>
                <a:gd name="T3" fmla="*/ 0 h 56"/>
                <a:gd name="T4" fmla="*/ 0 w 23"/>
                <a:gd name="T5" fmla="*/ 0 h 56"/>
                <a:gd name="T6" fmla="*/ 0 w 23"/>
                <a:gd name="T7" fmla="*/ 0 h 56"/>
                <a:gd name="T8" fmla="*/ 1 w 2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0" name="Freeform 7715"/>
            <p:cNvSpPr>
              <a:spLocks/>
            </p:cNvSpPr>
            <p:nvPr/>
          </p:nvSpPr>
          <p:spPr bwMode="auto">
            <a:xfrm>
              <a:off x="1895" y="92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1" name="Freeform 7716"/>
            <p:cNvSpPr>
              <a:spLocks/>
            </p:cNvSpPr>
            <p:nvPr/>
          </p:nvSpPr>
          <p:spPr bwMode="auto">
            <a:xfrm>
              <a:off x="1910" y="940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2" name="Freeform 7717"/>
            <p:cNvSpPr>
              <a:spLocks/>
            </p:cNvSpPr>
            <p:nvPr/>
          </p:nvSpPr>
          <p:spPr bwMode="auto">
            <a:xfrm>
              <a:off x="1910" y="914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3" name="Freeform 7718"/>
            <p:cNvSpPr>
              <a:spLocks/>
            </p:cNvSpPr>
            <p:nvPr/>
          </p:nvSpPr>
          <p:spPr bwMode="auto">
            <a:xfrm>
              <a:off x="1926" y="931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4" name="Freeform 7719"/>
            <p:cNvSpPr>
              <a:spLocks/>
            </p:cNvSpPr>
            <p:nvPr/>
          </p:nvSpPr>
          <p:spPr bwMode="auto">
            <a:xfrm>
              <a:off x="1926" y="905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5" name="Freeform 7720"/>
            <p:cNvSpPr>
              <a:spLocks/>
            </p:cNvSpPr>
            <p:nvPr/>
          </p:nvSpPr>
          <p:spPr bwMode="auto">
            <a:xfrm>
              <a:off x="1941" y="922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6" name="Freeform 7721"/>
            <p:cNvSpPr>
              <a:spLocks/>
            </p:cNvSpPr>
            <p:nvPr/>
          </p:nvSpPr>
          <p:spPr bwMode="auto">
            <a:xfrm>
              <a:off x="1941" y="896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7" name="Freeform 7722"/>
            <p:cNvSpPr>
              <a:spLocks/>
            </p:cNvSpPr>
            <p:nvPr/>
          </p:nvSpPr>
          <p:spPr bwMode="auto">
            <a:xfrm>
              <a:off x="1957" y="91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8" name="Freeform 7723"/>
            <p:cNvSpPr>
              <a:spLocks/>
            </p:cNvSpPr>
            <p:nvPr/>
          </p:nvSpPr>
          <p:spPr bwMode="auto">
            <a:xfrm>
              <a:off x="1957" y="88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9" name="Freeform 7724"/>
            <p:cNvSpPr>
              <a:spLocks/>
            </p:cNvSpPr>
            <p:nvPr/>
          </p:nvSpPr>
          <p:spPr bwMode="auto">
            <a:xfrm>
              <a:off x="1972" y="90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0" name="Freeform 7725"/>
            <p:cNvSpPr>
              <a:spLocks/>
            </p:cNvSpPr>
            <p:nvPr/>
          </p:nvSpPr>
          <p:spPr bwMode="auto">
            <a:xfrm>
              <a:off x="1972" y="87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1" name="Freeform 7726"/>
            <p:cNvSpPr>
              <a:spLocks/>
            </p:cNvSpPr>
            <p:nvPr/>
          </p:nvSpPr>
          <p:spPr bwMode="auto">
            <a:xfrm>
              <a:off x="1988" y="895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2" name="Freeform 7727"/>
            <p:cNvSpPr>
              <a:spLocks/>
            </p:cNvSpPr>
            <p:nvPr/>
          </p:nvSpPr>
          <p:spPr bwMode="auto">
            <a:xfrm>
              <a:off x="1988" y="869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3" name="Freeform 7728"/>
            <p:cNvSpPr>
              <a:spLocks/>
            </p:cNvSpPr>
            <p:nvPr/>
          </p:nvSpPr>
          <p:spPr bwMode="auto">
            <a:xfrm>
              <a:off x="2003" y="88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4" name="Freeform 7729"/>
            <p:cNvSpPr>
              <a:spLocks/>
            </p:cNvSpPr>
            <p:nvPr/>
          </p:nvSpPr>
          <p:spPr bwMode="auto">
            <a:xfrm>
              <a:off x="2003" y="86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5" name="Line 7730"/>
            <p:cNvSpPr>
              <a:spLocks noChangeShapeType="1"/>
            </p:cNvSpPr>
            <p:nvPr/>
          </p:nvSpPr>
          <p:spPr bwMode="auto">
            <a:xfrm flipV="1">
              <a:off x="1948" y="1073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6" name="Freeform 7731"/>
            <p:cNvSpPr>
              <a:spLocks/>
            </p:cNvSpPr>
            <p:nvPr/>
          </p:nvSpPr>
          <p:spPr bwMode="auto">
            <a:xfrm>
              <a:off x="1945" y="1079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1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0 w 7"/>
                <a:gd name="T13" fmla="*/ 0 h 7"/>
                <a:gd name="T14" fmla="*/ 0 w 7"/>
                <a:gd name="T15" fmla="*/ 1 h 7"/>
                <a:gd name="T16" fmla="*/ 0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7" name="Freeform 7732"/>
            <p:cNvSpPr>
              <a:spLocks/>
            </p:cNvSpPr>
            <p:nvPr/>
          </p:nvSpPr>
          <p:spPr bwMode="auto">
            <a:xfrm>
              <a:off x="1945" y="1079"/>
              <a:ext cx="3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8" name="Freeform 7733"/>
            <p:cNvSpPr>
              <a:spLocks/>
            </p:cNvSpPr>
            <p:nvPr/>
          </p:nvSpPr>
          <p:spPr bwMode="auto">
            <a:xfrm>
              <a:off x="1953" y="1078"/>
              <a:ext cx="9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9" name="Freeform 7734"/>
            <p:cNvSpPr>
              <a:spLocks/>
            </p:cNvSpPr>
            <p:nvPr/>
          </p:nvSpPr>
          <p:spPr bwMode="auto">
            <a:xfrm>
              <a:off x="1953" y="1079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0" name="Freeform 7735"/>
            <p:cNvSpPr>
              <a:spLocks/>
            </p:cNvSpPr>
            <p:nvPr/>
          </p:nvSpPr>
          <p:spPr bwMode="auto">
            <a:xfrm>
              <a:off x="1955" y="1082"/>
              <a:ext cx="3" cy="3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1" name="Freeform 7736"/>
            <p:cNvSpPr>
              <a:spLocks/>
            </p:cNvSpPr>
            <p:nvPr/>
          </p:nvSpPr>
          <p:spPr bwMode="auto">
            <a:xfrm>
              <a:off x="1961" y="1083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2" name="Freeform 7737"/>
            <p:cNvSpPr>
              <a:spLocks/>
            </p:cNvSpPr>
            <p:nvPr/>
          </p:nvSpPr>
          <p:spPr bwMode="auto">
            <a:xfrm>
              <a:off x="1961" y="1084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3" name="Freeform 7738"/>
            <p:cNvSpPr>
              <a:spLocks/>
            </p:cNvSpPr>
            <p:nvPr/>
          </p:nvSpPr>
          <p:spPr bwMode="auto">
            <a:xfrm>
              <a:off x="1962" y="1085"/>
              <a:ext cx="3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0 h 9"/>
                <a:gd name="T6" fmla="*/ 1 w 5"/>
                <a:gd name="T7" fmla="*/ 1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1 h 9"/>
                <a:gd name="T14" fmla="*/ 1 w 5"/>
                <a:gd name="T15" fmla="*/ 1 h 9"/>
                <a:gd name="T16" fmla="*/ 0 w 5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4" name="Freeform 7739"/>
            <p:cNvSpPr>
              <a:spLocks/>
            </p:cNvSpPr>
            <p:nvPr/>
          </p:nvSpPr>
          <p:spPr bwMode="auto">
            <a:xfrm>
              <a:off x="1951" y="1080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1 h 18"/>
                <a:gd name="T16" fmla="*/ 0 w 17"/>
                <a:gd name="T17" fmla="*/ 0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11" y="18"/>
                  </a:moveTo>
                  <a:lnTo>
                    <a:pt x="15" y="16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5" name="Freeform 7740"/>
            <p:cNvSpPr>
              <a:spLocks/>
            </p:cNvSpPr>
            <p:nvPr/>
          </p:nvSpPr>
          <p:spPr bwMode="auto">
            <a:xfrm>
              <a:off x="1951" y="1082"/>
              <a:ext cx="6" cy="7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4"/>
                <a:gd name="T47" fmla="*/ 13 w 1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6" name="Freeform 7741"/>
            <p:cNvSpPr>
              <a:spLocks/>
            </p:cNvSpPr>
            <p:nvPr/>
          </p:nvSpPr>
          <p:spPr bwMode="auto">
            <a:xfrm>
              <a:off x="1952" y="108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7" name="Freeform 7742"/>
            <p:cNvSpPr>
              <a:spLocks/>
            </p:cNvSpPr>
            <p:nvPr/>
          </p:nvSpPr>
          <p:spPr bwMode="auto">
            <a:xfrm>
              <a:off x="1958" y="108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9" y="18"/>
                  </a:moveTo>
                  <a:lnTo>
                    <a:pt x="14" y="14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8" name="Freeform 7743"/>
            <p:cNvSpPr>
              <a:spLocks/>
            </p:cNvSpPr>
            <p:nvPr/>
          </p:nvSpPr>
          <p:spPr bwMode="auto">
            <a:xfrm>
              <a:off x="1958" y="1085"/>
              <a:ext cx="5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6"/>
                <a:gd name="T47" fmla="*/ 11 w 1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9" name="Freeform 7744"/>
            <p:cNvSpPr>
              <a:spLocks/>
            </p:cNvSpPr>
            <p:nvPr/>
          </p:nvSpPr>
          <p:spPr bwMode="auto">
            <a:xfrm>
              <a:off x="1959" y="1087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1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1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0" name="Freeform 7745"/>
            <p:cNvSpPr>
              <a:spLocks/>
            </p:cNvSpPr>
            <p:nvPr/>
          </p:nvSpPr>
          <p:spPr bwMode="auto">
            <a:xfrm>
              <a:off x="1985" y="1101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7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1" name="Freeform 7746"/>
            <p:cNvSpPr>
              <a:spLocks/>
            </p:cNvSpPr>
            <p:nvPr/>
          </p:nvSpPr>
          <p:spPr bwMode="auto">
            <a:xfrm>
              <a:off x="1985" y="1102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2" name="Freeform 7747"/>
            <p:cNvSpPr>
              <a:spLocks/>
            </p:cNvSpPr>
            <p:nvPr/>
          </p:nvSpPr>
          <p:spPr bwMode="auto">
            <a:xfrm>
              <a:off x="1987" y="1103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" name="Freeform 7748"/>
            <p:cNvSpPr>
              <a:spLocks/>
            </p:cNvSpPr>
            <p:nvPr/>
          </p:nvSpPr>
          <p:spPr bwMode="auto">
            <a:xfrm>
              <a:off x="1959" y="1051"/>
              <a:ext cx="18" cy="33"/>
            </a:xfrm>
            <a:custGeom>
              <a:avLst/>
              <a:gdLst>
                <a:gd name="T0" fmla="*/ 0 w 36"/>
                <a:gd name="T1" fmla="*/ 1 h 65"/>
                <a:gd name="T2" fmla="*/ 1 w 36"/>
                <a:gd name="T3" fmla="*/ 0 h 65"/>
                <a:gd name="T4" fmla="*/ 1 w 36"/>
                <a:gd name="T5" fmla="*/ 1 h 65"/>
                <a:gd name="T6" fmla="*/ 0 w 36"/>
                <a:gd name="T7" fmla="*/ 1 h 65"/>
                <a:gd name="T8" fmla="*/ 0 w 36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5"/>
                <a:gd name="T17" fmla="*/ 36 w 3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5">
                  <a:moveTo>
                    <a:pt x="0" y="22"/>
                  </a:moveTo>
                  <a:lnTo>
                    <a:pt x="36" y="0"/>
                  </a:lnTo>
                  <a:lnTo>
                    <a:pt x="36" y="44"/>
                  </a:lnTo>
                  <a:lnTo>
                    <a:pt x="0" y="6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" name="Freeform 7749"/>
            <p:cNvSpPr>
              <a:spLocks/>
            </p:cNvSpPr>
            <p:nvPr/>
          </p:nvSpPr>
          <p:spPr bwMode="auto">
            <a:xfrm>
              <a:off x="1899" y="1047"/>
              <a:ext cx="8" cy="8"/>
            </a:xfrm>
            <a:custGeom>
              <a:avLst/>
              <a:gdLst>
                <a:gd name="T0" fmla="*/ 1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1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0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1 w 16"/>
                <a:gd name="T33" fmla="*/ 0 h 17"/>
                <a:gd name="T34" fmla="*/ 1 w 16"/>
                <a:gd name="T35" fmla="*/ 0 h 17"/>
                <a:gd name="T36" fmla="*/ 1 w 1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7"/>
                <a:gd name="T59" fmla="*/ 16 w 1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7">
                  <a:moveTo>
                    <a:pt x="9" y="17"/>
                  </a:move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" name="Freeform 7750"/>
            <p:cNvSpPr>
              <a:spLocks/>
            </p:cNvSpPr>
            <p:nvPr/>
          </p:nvSpPr>
          <p:spPr bwMode="auto">
            <a:xfrm>
              <a:off x="1899" y="1048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" name="Freeform 7751"/>
            <p:cNvSpPr>
              <a:spLocks/>
            </p:cNvSpPr>
            <p:nvPr/>
          </p:nvSpPr>
          <p:spPr bwMode="auto">
            <a:xfrm>
              <a:off x="1899" y="1049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7" name="Freeform 7752"/>
            <p:cNvSpPr>
              <a:spLocks/>
            </p:cNvSpPr>
            <p:nvPr/>
          </p:nvSpPr>
          <p:spPr bwMode="auto">
            <a:xfrm>
              <a:off x="1906" y="1050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0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9" y="18"/>
                  </a:moveTo>
                  <a:lnTo>
                    <a:pt x="13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8" name="Freeform 7753"/>
            <p:cNvSpPr>
              <a:spLocks/>
            </p:cNvSpPr>
            <p:nvPr/>
          </p:nvSpPr>
          <p:spPr bwMode="auto">
            <a:xfrm>
              <a:off x="1906" y="1051"/>
              <a:ext cx="5" cy="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w 11"/>
                <a:gd name="T11" fmla="*/ 0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0 h 17"/>
                <a:gd name="T18" fmla="*/ 0 w 11"/>
                <a:gd name="T19" fmla="*/ 0 h 17"/>
                <a:gd name="T20" fmla="*/ 0 w 11"/>
                <a:gd name="T21" fmla="*/ 0 h 17"/>
                <a:gd name="T22" fmla="*/ 0 w 11"/>
                <a:gd name="T23" fmla="*/ 0 h 17"/>
                <a:gd name="T24" fmla="*/ 0 w 11"/>
                <a:gd name="T25" fmla="*/ 0 h 17"/>
                <a:gd name="T26" fmla="*/ 0 w 11"/>
                <a:gd name="T27" fmla="*/ 0 h 17"/>
                <a:gd name="T28" fmla="*/ 0 w 1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7"/>
                <a:gd name="T47" fmla="*/ 11 w 1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9" name="Freeform 7754"/>
            <p:cNvSpPr>
              <a:spLocks/>
            </p:cNvSpPr>
            <p:nvPr/>
          </p:nvSpPr>
          <p:spPr bwMode="auto">
            <a:xfrm>
              <a:off x="1907" y="1054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0" name="Freeform 7755"/>
            <p:cNvSpPr>
              <a:spLocks/>
            </p:cNvSpPr>
            <p:nvPr/>
          </p:nvSpPr>
          <p:spPr bwMode="auto">
            <a:xfrm>
              <a:off x="1895" y="1049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1" name="Freeform 7756"/>
            <p:cNvSpPr>
              <a:spLocks/>
            </p:cNvSpPr>
            <p:nvPr/>
          </p:nvSpPr>
          <p:spPr bwMode="auto">
            <a:xfrm>
              <a:off x="1895" y="1049"/>
              <a:ext cx="6" cy="9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2" name="Freeform 7757"/>
            <p:cNvSpPr>
              <a:spLocks/>
            </p:cNvSpPr>
            <p:nvPr/>
          </p:nvSpPr>
          <p:spPr bwMode="auto">
            <a:xfrm>
              <a:off x="1897" y="1051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3" name="Freeform 7758"/>
            <p:cNvSpPr>
              <a:spLocks/>
            </p:cNvSpPr>
            <p:nvPr/>
          </p:nvSpPr>
          <p:spPr bwMode="auto">
            <a:xfrm>
              <a:off x="1902" y="1052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4" name="Freeform 7759"/>
            <p:cNvSpPr>
              <a:spLocks/>
            </p:cNvSpPr>
            <p:nvPr/>
          </p:nvSpPr>
          <p:spPr bwMode="auto">
            <a:xfrm>
              <a:off x="1902" y="1053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5" name="Freeform 7760"/>
            <p:cNvSpPr>
              <a:spLocks/>
            </p:cNvSpPr>
            <p:nvPr/>
          </p:nvSpPr>
          <p:spPr bwMode="auto">
            <a:xfrm>
              <a:off x="1904" y="1056"/>
              <a:ext cx="3" cy="3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6" name="Freeform 7761"/>
            <p:cNvSpPr>
              <a:spLocks/>
            </p:cNvSpPr>
            <p:nvPr/>
          </p:nvSpPr>
          <p:spPr bwMode="auto">
            <a:xfrm>
              <a:off x="1888" y="1011"/>
              <a:ext cx="89" cy="51"/>
            </a:xfrm>
            <a:custGeom>
              <a:avLst/>
              <a:gdLst>
                <a:gd name="T0" fmla="*/ 0 w 179"/>
                <a:gd name="T1" fmla="*/ 0 h 103"/>
                <a:gd name="T2" fmla="*/ 0 w 179"/>
                <a:gd name="T3" fmla="*/ 0 h 103"/>
                <a:gd name="T4" fmla="*/ 1 w 179"/>
                <a:gd name="T5" fmla="*/ 0 h 103"/>
                <a:gd name="T6" fmla="*/ 1 w 179"/>
                <a:gd name="T7" fmla="*/ 0 h 103"/>
                <a:gd name="T8" fmla="*/ 0 w 179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03"/>
                <a:gd name="T17" fmla="*/ 179 w 179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03">
                  <a:moveTo>
                    <a:pt x="0" y="20"/>
                  </a:moveTo>
                  <a:lnTo>
                    <a:pt x="36" y="0"/>
                  </a:lnTo>
                  <a:lnTo>
                    <a:pt x="179" y="81"/>
                  </a:lnTo>
                  <a:lnTo>
                    <a:pt x="143" y="10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7" name="Freeform 7762"/>
            <p:cNvSpPr>
              <a:spLocks/>
            </p:cNvSpPr>
            <p:nvPr/>
          </p:nvSpPr>
          <p:spPr bwMode="auto">
            <a:xfrm>
              <a:off x="1888" y="1021"/>
              <a:ext cx="71" cy="63"/>
            </a:xfrm>
            <a:custGeom>
              <a:avLst/>
              <a:gdLst>
                <a:gd name="T0" fmla="*/ 0 w 143"/>
                <a:gd name="T1" fmla="*/ 0 h 126"/>
                <a:gd name="T2" fmla="*/ 1 w 143"/>
                <a:gd name="T3" fmla="*/ 1 h 126"/>
                <a:gd name="T4" fmla="*/ 1 w 143"/>
                <a:gd name="T5" fmla="*/ 1 h 126"/>
                <a:gd name="T6" fmla="*/ 0 w 143"/>
                <a:gd name="T7" fmla="*/ 1 h 126"/>
                <a:gd name="T8" fmla="*/ 0 w 143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26"/>
                <a:gd name="T17" fmla="*/ 143 w 143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26">
                  <a:moveTo>
                    <a:pt x="0" y="0"/>
                  </a:moveTo>
                  <a:lnTo>
                    <a:pt x="143" y="83"/>
                  </a:lnTo>
                  <a:lnTo>
                    <a:pt x="143" y="126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8" name="Freeform 7763"/>
            <p:cNvSpPr>
              <a:spLocks/>
            </p:cNvSpPr>
            <p:nvPr/>
          </p:nvSpPr>
          <p:spPr bwMode="auto">
            <a:xfrm>
              <a:off x="1997" y="1087"/>
              <a:ext cx="10" cy="7"/>
            </a:xfrm>
            <a:custGeom>
              <a:avLst/>
              <a:gdLst>
                <a:gd name="T0" fmla="*/ 1 w 20"/>
                <a:gd name="T1" fmla="*/ 0 h 15"/>
                <a:gd name="T2" fmla="*/ 1 w 20"/>
                <a:gd name="T3" fmla="*/ 0 h 15"/>
                <a:gd name="T4" fmla="*/ 1 w 20"/>
                <a:gd name="T5" fmla="*/ 0 h 15"/>
                <a:gd name="T6" fmla="*/ 0 w 20"/>
                <a:gd name="T7" fmla="*/ 0 h 15"/>
                <a:gd name="T8" fmla="*/ 1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4" y="0"/>
                  </a:moveTo>
                  <a:lnTo>
                    <a:pt x="20" y="9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9" name="Freeform 7764"/>
            <p:cNvSpPr>
              <a:spLocks/>
            </p:cNvSpPr>
            <p:nvPr/>
          </p:nvSpPr>
          <p:spPr bwMode="auto">
            <a:xfrm>
              <a:off x="2005" y="1092"/>
              <a:ext cx="2" cy="11"/>
            </a:xfrm>
            <a:custGeom>
              <a:avLst/>
              <a:gdLst>
                <a:gd name="T0" fmla="*/ 0 w 6"/>
                <a:gd name="T1" fmla="*/ 1 h 22"/>
                <a:gd name="T2" fmla="*/ 0 w 6"/>
                <a:gd name="T3" fmla="*/ 1 h 22"/>
                <a:gd name="T4" fmla="*/ 0 w 6"/>
                <a:gd name="T5" fmla="*/ 1 h 22"/>
                <a:gd name="T6" fmla="*/ 0 w 6"/>
                <a:gd name="T7" fmla="*/ 0 h 22"/>
                <a:gd name="T8" fmla="*/ 0 w 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2"/>
                <a:gd name="T17" fmla="*/ 6 w 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2">
                  <a:moveTo>
                    <a:pt x="6" y="15"/>
                  </a:moveTo>
                  <a:lnTo>
                    <a:pt x="2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0" name="Freeform 7765"/>
            <p:cNvSpPr>
              <a:spLocks/>
            </p:cNvSpPr>
            <p:nvPr/>
          </p:nvSpPr>
          <p:spPr bwMode="auto">
            <a:xfrm>
              <a:off x="1996" y="1099"/>
              <a:ext cx="14" cy="10"/>
            </a:xfrm>
            <a:custGeom>
              <a:avLst/>
              <a:gdLst>
                <a:gd name="T0" fmla="*/ 0 w 29"/>
                <a:gd name="T1" fmla="*/ 1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1 h 20"/>
                <a:gd name="T10" fmla="*/ 0 w 29"/>
                <a:gd name="T11" fmla="*/ 0 h 20"/>
                <a:gd name="T12" fmla="*/ 0 w 2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3"/>
                  </a:moveTo>
                  <a:lnTo>
                    <a:pt x="17" y="1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7" y="11"/>
                  </a:lnTo>
                  <a:lnTo>
                    <a:pt x="29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1" name="Freeform 7766"/>
            <p:cNvSpPr>
              <a:spLocks/>
            </p:cNvSpPr>
            <p:nvPr/>
          </p:nvSpPr>
          <p:spPr bwMode="auto">
            <a:xfrm>
              <a:off x="1970" y="1094"/>
              <a:ext cx="12" cy="7"/>
            </a:xfrm>
            <a:custGeom>
              <a:avLst/>
              <a:gdLst>
                <a:gd name="T0" fmla="*/ 0 w 25"/>
                <a:gd name="T1" fmla="*/ 0 h 14"/>
                <a:gd name="T2" fmla="*/ 0 w 25"/>
                <a:gd name="T3" fmla="*/ 1 h 14"/>
                <a:gd name="T4" fmla="*/ 0 w 25"/>
                <a:gd name="T5" fmla="*/ 1 h 14"/>
                <a:gd name="T6" fmla="*/ 0 w 25"/>
                <a:gd name="T7" fmla="*/ 1 h 14"/>
                <a:gd name="T8" fmla="*/ 0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6" y="0"/>
                  </a:moveTo>
                  <a:lnTo>
                    <a:pt x="25" y="11"/>
                  </a:lnTo>
                  <a:lnTo>
                    <a:pt x="18" y="1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2" name="Freeform 7767"/>
            <p:cNvSpPr>
              <a:spLocks/>
            </p:cNvSpPr>
            <p:nvPr/>
          </p:nvSpPr>
          <p:spPr bwMode="auto">
            <a:xfrm>
              <a:off x="1970" y="1095"/>
              <a:ext cx="9" cy="8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0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3"/>
                  </a:moveTo>
                  <a:lnTo>
                    <a:pt x="18" y="1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3" name="Freeform 7768"/>
            <p:cNvSpPr>
              <a:spLocks/>
            </p:cNvSpPr>
            <p:nvPr/>
          </p:nvSpPr>
          <p:spPr bwMode="auto">
            <a:xfrm>
              <a:off x="1979" y="1099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0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3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4" name="Freeform 7769"/>
            <p:cNvSpPr>
              <a:spLocks/>
            </p:cNvSpPr>
            <p:nvPr/>
          </p:nvSpPr>
          <p:spPr bwMode="auto">
            <a:xfrm>
              <a:off x="1965" y="1063"/>
              <a:ext cx="25" cy="15"/>
            </a:xfrm>
            <a:custGeom>
              <a:avLst/>
              <a:gdLst>
                <a:gd name="T0" fmla="*/ 0 w 51"/>
                <a:gd name="T1" fmla="*/ 0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1 h 30"/>
                <a:gd name="T8" fmla="*/ 0 w 5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34" y="0"/>
                  </a:moveTo>
                  <a:lnTo>
                    <a:pt x="51" y="11"/>
                  </a:lnTo>
                  <a:lnTo>
                    <a:pt x="18" y="3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5" name="Freeform 7770"/>
            <p:cNvSpPr>
              <a:spLocks/>
            </p:cNvSpPr>
            <p:nvPr/>
          </p:nvSpPr>
          <p:spPr bwMode="auto">
            <a:xfrm>
              <a:off x="1965" y="1073"/>
              <a:ext cx="9" cy="24"/>
            </a:xfrm>
            <a:custGeom>
              <a:avLst/>
              <a:gdLst>
                <a:gd name="T0" fmla="*/ 0 w 18"/>
                <a:gd name="T1" fmla="*/ 1 h 48"/>
                <a:gd name="T2" fmla="*/ 1 w 18"/>
                <a:gd name="T3" fmla="*/ 1 h 48"/>
                <a:gd name="T4" fmla="*/ 1 w 18"/>
                <a:gd name="T5" fmla="*/ 1 h 48"/>
                <a:gd name="T6" fmla="*/ 0 w 18"/>
                <a:gd name="T7" fmla="*/ 0 h 48"/>
                <a:gd name="T8" fmla="*/ 0 w 1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8"/>
                <a:gd name="T17" fmla="*/ 18 w 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8">
                  <a:moveTo>
                    <a:pt x="0" y="37"/>
                  </a:moveTo>
                  <a:lnTo>
                    <a:pt x="18" y="4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6" name="Freeform 7771"/>
            <p:cNvSpPr>
              <a:spLocks/>
            </p:cNvSpPr>
            <p:nvPr/>
          </p:nvSpPr>
          <p:spPr bwMode="auto">
            <a:xfrm>
              <a:off x="1974" y="1068"/>
              <a:ext cx="16" cy="29"/>
            </a:xfrm>
            <a:custGeom>
              <a:avLst/>
              <a:gdLst>
                <a:gd name="T0" fmla="*/ 0 w 33"/>
                <a:gd name="T1" fmla="*/ 1 h 57"/>
                <a:gd name="T2" fmla="*/ 0 w 33"/>
                <a:gd name="T3" fmla="*/ 1 h 57"/>
                <a:gd name="T4" fmla="*/ 0 w 33"/>
                <a:gd name="T5" fmla="*/ 1 h 57"/>
                <a:gd name="T6" fmla="*/ 0 w 33"/>
                <a:gd name="T7" fmla="*/ 0 h 57"/>
                <a:gd name="T8" fmla="*/ 0 w 33"/>
                <a:gd name="T9" fmla="*/ 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7"/>
                <a:gd name="T17" fmla="*/ 33 w 3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7">
                  <a:moveTo>
                    <a:pt x="33" y="39"/>
                  </a:moveTo>
                  <a:lnTo>
                    <a:pt x="0" y="57"/>
                  </a:lnTo>
                  <a:lnTo>
                    <a:pt x="0" y="19"/>
                  </a:lnTo>
                  <a:lnTo>
                    <a:pt x="33" y="0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7" name="Freeform 7772"/>
            <p:cNvSpPr>
              <a:spLocks/>
            </p:cNvSpPr>
            <p:nvPr/>
          </p:nvSpPr>
          <p:spPr bwMode="auto">
            <a:xfrm>
              <a:off x="1975" y="1074"/>
              <a:ext cx="20" cy="11"/>
            </a:xfrm>
            <a:custGeom>
              <a:avLst/>
              <a:gdLst>
                <a:gd name="T0" fmla="*/ 1 w 40"/>
                <a:gd name="T1" fmla="*/ 0 h 24"/>
                <a:gd name="T2" fmla="*/ 1 w 40"/>
                <a:gd name="T3" fmla="*/ 0 h 24"/>
                <a:gd name="T4" fmla="*/ 1 w 40"/>
                <a:gd name="T5" fmla="*/ 0 h 24"/>
                <a:gd name="T6" fmla="*/ 1 w 40"/>
                <a:gd name="T7" fmla="*/ 0 h 24"/>
                <a:gd name="T8" fmla="*/ 0 w 40"/>
                <a:gd name="T9" fmla="*/ 0 h 24"/>
                <a:gd name="T10" fmla="*/ 1 w 4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4"/>
                <a:gd name="T20" fmla="*/ 40 w 4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4">
                  <a:moveTo>
                    <a:pt x="27" y="0"/>
                  </a:moveTo>
                  <a:lnTo>
                    <a:pt x="40" y="6"/>
                  </a:lnTo>
                  <a:lnTo>
                    <a:pt x="32" y="18"/>
                  </a:lnTo>
                  <a:lnTo>
                    <a:pt x="14" y="2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8" name="Freeform 7773"/>
            <p:cNvSpPr>
              <a:spLocks/>
            </p:cNvSpPr>
            <p:nvPr/>
          </p:nvSpPr>
          <p:spPr bwMode="auto">
            <a:xfrm>
              <a:off x="1975" y="1081"/>
              <a:ext cx="10" cy="21"/>
            </a:xfrm>
            <a:custGeom>
              <a:avLst/>
              <a:gdLst>
                <a:gd name="T0" fmla="*/ 0 w 20"/>
                <a:gd name="T1" fmla="*/ 1 h 41"/>
                <a:gd name="T2" fmla="*/ 1 w 20"/>
                <a:gd name="T3" fmla="*/ 1 h 41"/>
                <a:gd name="T4" fmla="*/ 1 w 20"/>
                <a:gd name="T5" fmla="*/ 1 h 41"/>
                <a:gd name="T6" fmla="*/ 1 w 20"/>
                <a:gd name="T7" fmla="*/ 1 h 41"/>
                <a:gd name="T8" fmla="*/ 0 w 20"/>
                <a:gd name="T9" fmla="*/ 0 h 41"/>
                <a:gd name="T10" fmla="*/ 0 w 20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1"/>
                <a:gd name="T20" fmla="*/ 20 w 2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1">
                  <a:moveTo>
                    <a:pt x="0" y="30"/>
                  </a:moveTo>
                  <a:lnTo>
                    <a:pt x="18" y="41"/>
                  </a:lnTo>
                  <a:lnTo>
                    <a:pt x="20" y="2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9" name="Freeform 7774"/>
            <p:cNvSpPr>
              <a:spLocks/>
            </p:cNvSpPr>
            <p:nvPr/>
          </p:nvSpPr>
          <p:spPr bwMode="auto">
            <a:xfrm>
              <a:off x="1984" y="1091"/>
              <a:ext cx="14" cy="15"/>
            </a:xfrm>
            <a:custGeom>
              <a:avLst/>
              <a:gdLst>
                <a:gd name="T0" fmla="*/ 0 w 27"/>
                <a:gd name="T1" fmla="*/ 1 h 30"/>
                <a:gd name="T2" fmla="*/ 1 w 27"/>
                <a:gd name="T3" fmla="*/ 1 h 30"/>
                <a:gd name="T4" fmla="*/ 1 w 27"/>
                <a:gd name="T5" fmla="*/ 1 h 30"/>
                <a:gd name="T6" fmla="*/ 1 w 27"/>
                <a:gd name="T7" fmla="*/ 1 h 30"/>
                <a:gd name="T8" fmla="*/ 1 w 27"/>
                <a:gd name="T9" fmla="*/ 1 h 30"/>
                <a:gd name="T10" fmla="*/ 1 w 27"/>
                <a:gd name="T11" fmla="*/ 1 h 30"/>
                <a:gd name="T12" fmla="*/ 1 w 27"/>
                <a:gd name="T13" fmla="*/ 0 h 30"/>
                <a:gd name="T14" fmla="*/ 0 w 27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0" y="21"/>
                  </a:moveTo>
                  <a:lnTo>
                    <a:pt x="4" y="16"/>
                  </a:lnTo>
                  <a:lnTo>
                    <a:pt x="16" y="19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2" y="12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0" name="Freeform 7775"/>
            <p:cNvSpPr>
              <a:spLocks/>
            </p:cNvSpPr>
            <p:nvPr/>
          </p:nvSpPr>
          <p:spPr bwMode="auto">
            <a:xfrm>
              <a:off x="1995" y="1093"/>
              <a:ext cx="11" cy="13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0 h 27"/>
                <a:gd name="T4" fmla="*/ 0 w 21"/>
                <a:gd name="T5" fmla="*/ 0 h 27"/>
                <a:gd name="T6" fmla="*/ 1 w 21"/>
                <a:gd name="T7" fmla="*/ 0 h 27"/>
                <a:gd name="T8" fmla="*/ 1 w 21"/>
                <a:gd name="T9" fmla="*/ 0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21" y="20"/>
                  </a:moveTo>
                  <a:lnTo>
                    <a:pt x="5" y="27"/>
                  </a:lnTo>
                  <a:lnTo>
                    <a:pt x="0" y="9"/>
                  </a:lnTo>
                  <a:lnTo>
                    <a:pt x="14" y="6"/>
                  </a:lnTo>
                  <a:lnTo>
                    <a:pt x="19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1" name="Freeform 7776"/>
            <p:cNvSpPr>
              <a:spLocks/>
            </p:cNvSpPr>
            <p:nvPr/>
          </p:nvSpPr>
          <p:spPr bwMode="auto">
            <a:xfrm>
              <a:off x="1984" y="1095"/>
              <a:ext cx="11" cy="7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1 h 12"/>
                <a:gd name="T4" fmla="*/ 1 w 22"/>
                <a:gd name="T5" fmla="*/ 1 h 12"/>
                <a:gd name="T6" fmla="*/ 0 w 22"/>
                <a:gd name="T7" fmla="*/ 1 h 12"/>
                <a:gd name="T8" fmla="*/ 1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4" y="0"/>
                  </a:moveTo>
                  <a:lnTo>
                    <a:pt x="22" y="10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2" name="Freeform 7777"/>
            <p:cNvSpPr>
              <a:spLocks/>
            </p:cNvSpPr>
            <p:nvPr/>
          </p:nvSpPr>
          <p:spPr bwMode="auto">
            <a:xfrm>
              <a:off x="1983" y="1097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2" y="11"/>
                  </a:lnTo>
                  <a:lnTo>
                    <a:pt x="6" y="4"/>
                  </a:lnTo>
                  <a:lnTo>
                    <a:pt x="15" y="9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3" name="Freeform 7778"/>
            <p:cNvSpPr>
              <a:spLocks/>
            </p:cNvSpPr>
            <p:nvPr/>
          </p:nvSpPr>
          <p:spPr bwMode="auto">
            <a:xfrm>
              <a:off x="1991" y="110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0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4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4" name="Freeform 7779"/>
            <p:cNvSpPr>
              <a:spLocks/>
            </p:cNvSpPr>
            <p:nvPr/>
          </p:nvSpPr>
          <p:spPr bwMode="auto">
            <a:xfrm>
              <a:off x="1977" y="1083"/>
              <a:ext cx="6" cy="9"/>
            </a:xfrm>
            <a:custGeom>
              <a:avLst/>
              <a:gdLst>
                <a:gd name="T0" fmla="*/ 0 w 12"/>
                <a:gd name="T1" fmla="*/ 1 h 18"/>
                <a:gd name="T2" fmla="*/ 1 w 12"/>
                <a:gd name="T3" fmla="*/ 1 h 18"/>
                <a:gd name="T4" fmla="*/ 1 w 12"/>
                <a:gd name="T5" fmla="*/ 1 h 18"/>
                <a:gd name="T6" fmla="*/ 0 w 12"/>
                <a:gd name="T7" fmla="*/ 0 h 18"/>
                <a:gd name="T8" fmla="*/ 0 w 12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11"/>
                  </a:moveTo>
                  <a:lnTo>
                    <a:pt x="12" y="1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5" name="Freeform 7780"/>
            <p:cNvSpPr>
              <a:spLocks/>
            </p:cNvSpPr>
            <p:nvPr/>
          </p:nvSpPr>
          <p:spPr bwMode="auto">
            <a:xfrm>
              <a:off x="1985" y="1089"/>
              <a:ext cx="17" cy="8"/>
            </a:xfrm>
            <a:custGeom>
              <a:avLst/>
              <a:gdLst>
                <a:gd name="T0" fmla="*/ 1 w 34"/>
                <a:gd name="T1" fmla="*/ 1 h 16"/>
                <a:gd name="T2" fmla="*/ 1 w 34"/>
                <a:gd name="T3" fmla="*/ 1 h 16"/>
                <a:gd name="T4" fmla="*/ 0 w 34"/>
                <a:gd name="T5" fmla="*/ 1 h 16"/>
                <a:gd name="T6" fmla="*/ 1 w 34"/>
                <a:gd name="T7" fmla="*/ 0 h 16"/>
                <a:gd name="T8" fmla="*/ 1 w 3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6"/>
                <a:gd name="T17" fmla="*/ 34 w 3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6">
                  <a:moveTo>
                    <a:pt x="34" y="13"/>
                  </a:moveTo>
                  <a:lnTo>
                    <a:pt x="20" y="16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6" name="Freeform 7781"/>
            <p:cNvSpPr>
              <a:spLocks/>
            </p:cNvSpPr>
            <p:nvPr/>
          </p:nvSpPr>
          <p:spPr bwMode="auto">
            <a:xfrm>
              <a:off x="1994" y="1084"/>
              <a:ext cx="11" cy="11"/>
            </a:xfrm>
            <a:custGeom>
              <a:avLst/>
              <a:gdLst>
                <a:gd name="T0" fmla="*/ 0 w 21"/>
                <a:gd name="T1" fmla="*/ 0 h 24"/>
                <a:gd name="T2" fmla="*/ 1 w 21"/>
                <a:gd name="T3" fmla="*/ 0 h 24"/>
                <a:gd name="T4" fmla="*/ 1 w 21"/>
                <a:gd name="T5" fmla="*/ 0 h 24"/>
                <a:gd name="T6" fmla="*/ 1 w 21"/>
                <a:gd name="T7" fmla="*/ 0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11"/>
                  </a:moveTo>
                  <a:lnTo>
                    <a:pt x="5" y="0"/>
                  </a:lnTo>
                  <a:lnTo>
                    <a:pt x="21" y="18"/>
                  </a:lnTo>
                  <a:lnTo>
                    <a:pt x="16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7" name="Freeform 7782"/>
            <p:cNvSpPr>
              <a:spLocks/>
            </p:cNvSpPr>
            <p:nvPr/>
          </p:nvSpPr>
          <p:spPr bwMode="auto">
            <a:xfrm>
              <a:off x="1991" y="1076"/>
              <a:ext cx="6" cy="13"/>
            </a:xfrm>
            <a:custGeom>
              <a:avLst/>
              <a:gdLst>
                <a:gd name="T0" fmla="*/ 0 w 11"/>
                <a:gd name="T1" fmla="*/ 1 h 25"/>
                <a:gd name="T2" fmla="*/ 1 w 11"/>
                <a:gd name="T3" fmla="*/ 0 h 25"/>
                <a:gd name="T4" fmla="*/ 1 w 11"/>
                <a:gd name="T5" fmla="*/ 1 h 25"/>
                <a:gd name="T6" fmla="*/ 1 w 11"/>
                <a:gd name="T7" fmla="*/ 1 h 25"/>
                <a:gd name="T8" fmla="*/ 0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0" y="12"/>
                  </a:moveTo>
                  <a:lnTo>
                    <a:pt x="8" y="0"/>
                  </a:lnTo>
                  <a:lnTo>
                    <a:pt x="11" y="14"/>
                  </a:lnTo>
                  <a:lnTo>
                    <a:pt x="6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8" name="Freeform 7783"/>
            <p:cNvSpPr>
              <a:spLocks/>
            </p:cNvSpPr>
            <p:nvPr/>
          </p:nvSpPr>
          <p:spPr bwMode="auto">
            <a:xfrm>
              <a:off x="1982" y="1083"/>
              <a:ext cx="12" cy="8"/>
            </a:xfrm>
            <a:custGeom>
              <a:avLst/>
              <a:gdLst>
                <a:gd name="T0" fmla="*/ 1 w 24"/>
                <a:gd name="T1" fmla="*/ 0 h 17"/>
                <a:gd name="T2" fmla="*/ 1 w 24"/>
                <a:gd name="T3" fmla="*/ 0 h 17"/>
                <a:gd name="T4" fmla="*/ 0 w 24"/>
                <a:gd name="T5" fmla="*/ 0 h 17"/>
                <a:gd name="T6" fmla="*/ 1 w 24"/>
                <a:gd name="T7" fmla="*/ 0 h 17"/>
                <a:gd name="T8" fmla="*/ 1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24" y="13"/>
                  </a:moveTo>
                  <a:lnTo>
                    <a:pt x="6" y="17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9" name="Freeform 7784"/>
            <p:cNvSpPr>
              <a:spLocks/>
            </p:cNvSpPr>
            <p:nvPr/>
          </p:nvSpPr>
          <p:spPr bwMode="auto">
            <a:xfrm>
              <a:off x="1994" y="1098"/>
              <a:ext cx="16" cy="9"/>
            </a:xfrm>
            <a:custGeom>
              <a:avLst/>
              <a:gdLst>
                <a:gd name="T0" fmla="*/ 1 w 32"/>
                <a:gd name="T1" fmla="*/ 0 h 18"/>
                <a:gd name="T2" fmla="*/ 1 w 32"/>
                <a:gd name="T3" fmla="*/ 1 h 18"/>
                <a:gd name="T4" fmla="*/ 1 w 32"/>
                <a:gd name="T5" fmla="*/ 1 h 18"/>
                <a:gd name="T6" fmla="*/ 1 w 32"/>
                <a:gd name="T7" fmla="*/ 1 h 18"/>
                <a:gd name="T8" fmla="*/ 0 w 32"/>
                <a:gd name="T9" fmla="*/ 1 h 18"/>
                <a:gd name="T10" fmla="*/ 1 w 32"/>
                <a:gd name="T11" fmla="*/ 1 h 18"/>
                <a:gd name="T12" fmla="*/ 1 w 3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8"/>
                <a:gd name="T23" fmla="*/ 32 w 3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8">
                  <a:moveTo>
                    <a:pt x="30" y="0"/>
                  </a:moveTo>
                  <a:lnTo>
                    <a:pt x="32" y="2"/>
                  </a:lnTo>
                  <a:lnTo>
                    <a:pt x="20" y="13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8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0" name="Freeform 7785"/>
            <p:cNvSpPr>
              <a:spLocks/>
            </p:cNvSpPr>
            <p:nvPr/>
          </p:nvSpPr>
          <p:spPr bwMode="auto">
            <a:xfrm>
              <a:off x="1994" y="1106"/>
              <a:ext cx="2" cy="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1 h 6"/>
                <a:gd name="T6" fmla="*/ 0 w 3"/>
                <a:gd name="T7" fmla="*/ 0 h 6"/>
                <a:gd name="T8" fmla="*/ 0 w 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4"/>
                  </a:moveTo>
                  <a:lnTo>
                    <a:pt x="3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1" name="Freeform 7786"/>
            <p:cNvSpPr>
              <a:spLocks/>
            </p:cNvSpPr>
            <p:nvPr/>
          </p:nvSpPr>
          <p:spPr bwMode="auto">
            <a:xfrm>
              <a:off x="1991" y="1102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2" name="Freeform 7787"/>
            <p:cNvSpPr>
              <a:spLocks/>
            </p:cNvSpPr>
            <p:nvPr/>
          </p:nvSpPr>
          <p:spPr bwMode="auto">
            <a:xfrm>
              <a:off x="2006" y="1093"/>
              <a:ext cx="1" cy="2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3" name="Rectangle 7788"/>
            <p:cNvSpPr>
              <a:spLocks noChangeArrowheads="1"/>
            </p:cNvSpPr>
            <p:nvPr/>
          </p:nvSpPr>
          <p:spPr bwMode="auto">
            <a:xfrm>
              <a:off x="2201" y="890"/>
              <a:ext cx="4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Прессово-рамный </a:t>
              </a:r>
            </a:p>
            <a:p>
              <a:pPr algn="ctr" defTabSz="357188" eaLnBrk="0" hangingPunct="0"/>
              <a:r>
                <a:rPr lang="ru-RU" sz="1000" b="1"/>
                <a:t>завод</a:t>
              </a:r>
              <a:endParaRPr lang="de-DE" sz="1000" b="1"/>
            </a:p>
          </p:txBody>
        </p:sp>
        <p:sp>
          <p:nvSpPr>
            <p:cNvPr id="14684" name="Freeform 7789"/>
            <p:cNvSpPr>
              <a:spLocks/>
            </p:cNvSpPr>
            <p:nvPr/>
          </p:nvSpPr>
          <p:spPr bwMode="auto">
            <a:xfrm>
              <a:off x="1226" y="2695"/>
              <a:ext cx="4" cy="10"/>
            </a:xfrm>
            <a:custGeom>
              <a:avLst/>
              <a:gdLst>
                <a:gd name="T0" fmla="*/ 1 w 7"/>
                <a:gd name="T1" fmla="*/ 1 h 20"/>
                <a:gd name="T2" fmla="*/ 1 w 7"/>
                <a:gd name="T3" fmla="*/ 1 h 20"/>
                <a:gd name="T4" fmla="*/ 0 w 7"/>
                <a:gd name="T5" fmla="*/ 1 h 20"/>
                <a:gd name="T6" fmla="*/ 1 w 7"/>
                <a:gd name="T7" fmla="*/ 0 h 20"/>
                <a:gd name="T8" fmla="*/ 1 w 7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0"/>
                <a:gd name="T17" fmla="*/ 7 w 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0">
                  <a:moveTo>
                    <a:pt x="7" y="13"/>
                  </a:moveTo>
                  <a:lnTo>
                    <a:pt x="2" y="20"/>
                  </a:lnTo>
                  <a:lnTo>
                    <a:pt x="0" y="5"/>
                  </a:lnTo>
                  <a:lnTo>
                    <a:pt x="5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5" name="Freeform 7790"/>
            <p:cNvSpPr>
              <a:spLocks/>
            </p:cNvSpPr>
            <p:nvPr/>
          </p:nvSpPr>
          <p:spPr bwMode="auto">
            <a:xfrm>
              <a:off x="1227" y="2695"/>
              <a:ext cx="2" cy="4"/>
            </a:xfrm>
            <a:custGeom>
              <a:avLst/>
              <a:gdLst>
                <a:gd name="T0" fmla="*/ 1 w 3"/>
                <a:gd name="T1" fmla="*/ 1 h 7"/>
                <a:gd name="T2" fmla="*/ 0 w 3"/>
                <a:gd name="T3" fmla="*/ 1 h 7"/>
                <a:gd name="T4" fmla="*/ 0 w 3"/>
                <a:gd name="T5" fmla="*/ 1 h 7"/>
                <a:gd name="T6" fmla="*/ 1 w 3"/>
                <a:gd name="T7" fmla="*/ 0 h 7"/>
                <a:gd name="T8" fmla="*/ 1 w 3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4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6" name="Freeform 7791"/>
            <p:cNvSpPr>
              <a:spLocks/>
            </p:cNvSpPr>
            <p:nvPr/>
          </p:nvSpPr>
          <p:spPr bwMode="auto">
            <a:xfrm>
              <a:off x="1422" y="2530"/>
              <a:ext cx="50" cy="225"/>
            </a:xfrm>
            <a:custGeom>
              <a:avLst/>
              <a:gdLst>
                <a:gd name="T0" fmla="*/ 0 w 99"/>
                <a:gd name="T1" fmla="*/ 4 h 450"/>
                <a:gd name="T2" fmla="*/ 1 w 99"/>
                <a:gd name="T3" fmla="*/ 1 h 450"/>
                <a:gd name="T4" fmla="*/ 1 w 99"/>
                <a:gd name="T5" fmla="*/ 0 h 450"/>
                <a:gd name="T6" fmla="*/ 1 w 99"/>
                <a:gd name="T7" fmla="*/ 1 h 450"/>
                <a:gd name="T8" fmla="*/ 1 w 99"/>
                <a:gd name="T9" fmla="*/ 4 h 450"/>
                <a:gd name="T10" fmla="*/ 1 w 99"/>
                <a:gd name="T11" fmla="*/ 4 h 450"/>
                <a:gd name="T12" fmla="*/ 1 w 99"/>
                <a:gd name="T13" fmla="*/ 4 h 450"/>
                <a:gd name="T14" fmla="*/ 1 w 99"/>
                <a:gd name="T15" fmla="*/ 4 h 450"/>
                <a:gd name="T16" fmla="*/ 1 w 99"/>
                <a:gd name="T17" fmla="*/ 4 h 450"/>
                <a:gd name="T18" fmla="*/ 1 w 99"/>
                <a:gd name="T19" fmla="*/ 4 h 450"/>
                <a:gd name="T20" fmla="*/ 1 w 99"/>
                <a:gd name="T21" fmla="*/ 4 h 450"/>
                <a:gd name="T22" fmla="*/ 1 w 99"/>
                <a:gd name="T23" fmla="*/ 4 h 450"/>
                <a:gd name="T24" fmla="*/ 1 w 99"/>
                <a:gd name="T25" fmla="*/ 4 h 450"/>
                <a:gd name="T26" fmla="*/ 1 w 99"/>
                <a:gd name="T27" fmla="*/ 4 h 450"/>
                <a:gd name="T28" fmla="*/ 1 w 99"/>
                <a:gd name="T29" fmla="*/ 4 h 450"/>
                <a:gd name="T30" fmla="*/ 1 w 99"/>
                <a:gd name="T31" fmla="*/ 4 h 450"/>
                <a:gd name="T32" fmla="*/ 1 w 99"/>
                <a:gd name="T33" fmla="*/ 4 h 450"/>
                <a:gd name="T34" fmla="*/ 0 w 99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450"/>
                <a:gd name="T56" fmla="*/ 99 w 99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450">
                  <a:moveTo>
                    <a:pt x="0" y="428"/>
                  </a:moveTo>
                  <a:lnTo>
                    <a:pt x="24" y="3"/>
                  </a:lnTo>
                  <a:lnTo>
                    <a:pt x="45" y="0"/>
                  </a:lnTo>
                  <a:lnTo>
                    <a:pt x="65" y="3"/>
                  </a:lnTo>
                  <a:lnTo>
                    <a:pt x="99" y="428"/>
                  </a:lnTo>
                  <a:lnTo>
                    <a:pt x="96" y="432"/>
                  </a:lnTo>
                  <a:lnTo>
                    <a:pt x="85" y="439"/>
                  </a:lnTo>
                  <a:lnTo>
                    <a:pt x="78" y="444"/>
                  </a:lnTo>
                  <a:lnTo>
                    <a:pt x="69" y="448"/>
                  </a:lnTo>
                  <a:lnTo>
                    <a:pt x="58" y="450"/>
                  </a:lnTo>
                  <a:lnTo>
                    <a:pt x="47" y="450"/>
                  </a:lnTo>
                  <a:lnTo>
                    <a:pt x="34" y="450"/>
                  </a:lnTo>
                  <a:lnTo>
                    <a:pt x="24" y="448"/>
                  </a:lnTo>
                  <a:lnTo>
                    <a:pt x="15" y="444"/>
                  </a:lnTo>
                  <a:lnTo>
                    <a:pt x="9" y="439"/>
                  </a:lnTo>
                  <a:lnTo>
                    <a:pt x="4" y="435"/>
                  </a:lnTo>
                  <a:lnTo>
                    <a:pt x="2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7" name="Freeform 7792"/>
            <p:cNvSpPr>
              <a:spLocks/>
            </p:cNvSpPr>
            <p:nvPr/>
          </p:nvSpPr>
          <p:spPr bwMode="auto">
            <a:xfrm>
              <a:off x="1470" y="2558"/>
              <a:ext cx="50" cy="225"/>
            </a:xfrm>
            <a:custGeom>
              <a:avLst/>
              <a:gdLst>
                <a:gd name="T0" fmla="*/ 0 w 100"/>
                <a:gd name="T1" fmla="*/ 4 h 450"/>
                <a:gd name="T2" fmla="*/ 1 w 100"/>
                <a:gd name="T3" fmla="*/ 1 h 450"/>
                <a:gd name="T4" fmla="*/ 1 w 100"/>
                <a:gd name="T5" fmla="*/ 0 h 450"/>
                <a:gd name="T6" fmla="*/ 1 w 100"/>
                <a:gd name="T7" fmla="*/ 1 h 450"/>
                <a:gd name="T8" fmla="*/ 1 w 100"/>
                <a:gd name="T9" fmla="*/ 4 h 450"/>
                <a:gd name="T10" fmla="*/ 1 w 100"/>
                <a:gd name="T11" fmla="*/ 4 h 450"/>
                <a:gd name="T12" fmla="*/ 1 w 100"/>
                <a:gd name="T13" fmla="*/ 4 h 450"/>
                <a:gd name="T14" fmla="*/ 1 w 100"/>
                <a:gd name="T15" fmla="*/ 4 h 450"/>
                <a:gd name="T16" fmla="*/ 1 w 100"/>
                <a:gd name="T17" fmla="*/ 4 h 450"/>
                <a:gd name="T18" fmla="*/ 1 w 100"/>
                <a:gd name="T19" fmla="*/ 4 h 450"/>
                <a:gd name="T20" fmla="*/ 1 w 100"/>
                <a:gd name="T21" fmla="*/ 4 h 450"/>
                <a:gd name="T22" fmla="*/ 1 w 100"/>
                <a:gd name="T23" fmla="*/ 4 h 450"/>
                <a:gd name="T24" fmla="*/ 1 w 100"/>
                <a:gd name="T25" fmla="*/ 4 h 450"/>
                <a:gd name="T26" fmla="*/ 1 w 100"/>
                <a:gd name="T27" fmla="*/ 4 h 450"/>
                <a:gd name="T28" fmla="*/ 1 w 100"/>
                <a:gd name="T29" fmla="*/ 4 h 450"/>
                <a:gd name="T30" fmla="*/ 1 w 100"/>
                <a:gd name="T31" fmla="*/ 4 h 450"/>
                <a:gd name="T32" fmla="*/ 1 w 100"/>
                <a:gd name="T33" fmla="*/ 4 h 450"/>
                <a:gd name="T34" fmla="*/ 0 w 100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50"/>
                <a:gd name="T56" fmla="*/ 100 w 100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50">
                  <a:moveTo>
                    <a:pt x="0" y="428"/>
                  </a:moveTo>
                  <a:lnTo>
                    <a:pt x="25" y="3"/>
                  </a:lnTo>
                  <a:lnTo>
                    <a:pt x="45" y="0"/>
                  </a:lnTo>
                  <a:lnTo>
                    <a:pt x="66" y="3"/>
                  </a:lnTo>
                  <a:lnTo>
                    <a:pt x="100" y="428"/>
                  </a:lnTo>
                  <a:lnTo>
                    <a:pt x="97" y="432"/>
                  </a:lnTo>
                  <a:lnTo>
                    <a:pt x="84" y="439"/>
                  </a:lnTo>
                  <a:lnTo>
                    <a:pt x="77" y="442"/>
                  </a:lnTo>
                  <a:lnTo>
                    <a:pt x="68" y="446"/>
                  </a:lnTo>
                  <a:lnTo>
                    <a:pt x="59" y="450"/>
                  </a:lnTo>
                  <a:lnTo>
                    <a:pt x="48" y="450"/>
                  </a:lnTo>
                  <a:lnTo>
                    <a:pt x="34" y="450"/>
                  </a:lnTo>
                  <a:lnTo>
                    <a:pt x="23" y="446"/>
                  </a:lnTo>
                  <a:lnTo>
                    <a:pt x="14" y="442"/>
                  </a:lnTo>
                  <a:lnTo>
                    <a:pt x="9" y="439"/>
                  </a:lnTo>
                  <a:lnTo>
                    <a:pt x="5" y="435"/>
                  </a:lnTo>
                  <a:lnTo>
                    <a:pt x="1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8" name="Freeform 7793"/>
            <p:cNvSpPr>
              <a:spLocks/>
            </p:cNvSpPr>
            <p:nvPr/>
          </p:nvSpPr>
          <p:spPr bwMode="auto">
            <a:xfrm>
              <a:off x="1492" y="2558"/>
              <a:ext cx="28" cy="225"/>
            </a:xfrm>
            <a:custGeom>
              <a:avLst/>
              <a:gdLst>
                <a:gd name="T0" fmla="*/ 1 w 55"/>
                <a:gd name="T1" fmla="*/ 4 h 450"/>
                <a:gd name="T2" fmla="*/ 1 w 55"/>
                <a:gd name="T3" fmla="*/ 4 h 450"/>
                <a:gd name="T4" fmla="*/ 1 w 55"/>
                <a:gd name="T5" fmla="*/ 4 h 450"/>
                <a:gd name="T6" fmla="*/ 1 w 55"/>
                <a:gd name="T7" fmla="*/ 4 h 450"/>
                <a:gd name="T8" fmla="*/ 1 w 55"/>
                <a:gd name="T9" fmla="*/ 4 h 450"/>
                <a:gd name="T10" fmla="*/ 1 w 55"/>
                <a:gd name="T11" fmla="*/ 4 h 450"/>
                <a:gd name="T12" fmla="*/ 1 w 55"/>
                <a:gd name="T13" fmla="*/ 4 h 450"/>
                <a:gd name="T14" fmla="*/ 1 w 55"/>
                <a:gd name="T15" fmla="*/ 4 h 450"/>
                <a:gd name="T16" fmla="*/ 1 w 55"/>
                <a:gd name="T17" fmla="*/ 1 h 450"/>
                <a:gd name="T18" fmla="*/ 0 w 55"/>
                <a:gd name="T19" fmla="*/ 0 h 450"/>
                <a:gd name="T20" fmla="*/ 0 w 55"/>
                <a:gd name="T21" fmla="*/ 4 h 450"/>
                <a:gd name="T22" fmla="*/ 1 w 55"/>
                <a:gd name="T23" fmla="*/ 4 h 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450"/>
                <a:gd name="T38" fmla="*/ 55 w 55"/>
                <a:gd name="T39" fmla="*/ 450 h 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450">
                  <a:moveTo>
                    <a:pt x="10" y="450"/>
                  </a:moveTo>
                  <a:lnTo>
                    <a:pt x="23" y="450"/>
                  </a:lnTo>
                  <a:lnTo>
                    <a:pt x="34" y="446"/>
                  </a:lnTo>
                  <a:lnTo>
                    <a:pt x="41" y="442"/>
                  </a:lnTo>
                  <a:lnTo>
                    <a:pt x="46" y="439"/>
                  </a:lnTo>
                  <a:lnTo>
                    <a:pt x="50" y="435"/>
                  </a:lnTo>
                  <a:lnTo>
                    <a:pt x="54" y="432"/>
                  </a:lnTo>
                  <a:lnTo>
                    <a:pt x="55" y="428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10" y="45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9" name="Freeform 7794"/>
            <p:cNvSpPr>
              <a:spLocks/>
            </p:cNvSpPr>
            <p:nvPr/>
          </p:nvSpPr>
          <p:spPr bwMode="auto">
            <a:xfrm>
              <a:off x="1445" y="2530"/>
              <a:ext cx="27" cy="226"/>
            </a:xfrm>
            <a:custGeom>
              <a:avLst/>
              <a:gdLst>
                <a:gd name="T0" fmla="*/ 1 w 54"/>
                <a:gd name="T1" fmla="*/ 4 h 452"/>
                <a:gd name="T2" fmla="*/ 1 w 54"/>
                <a:gd name="T3" fmla="*/ 4 h 452"/>
                <a:gd name="T4" fmla="*/ 1 w 54"/>
                <a:gd name="T5" fmla="*/ 4 h 452"/>
                <a:gd name="T6" fmla="*/ 1 w 54"/>
                <a:gd name="T7" fmla="*/ 4 h 452"/>
                <a:gd name="T8" fmla="*/ 1 w 54"/>
                <a:gd name="T9" fmla="*/ 4 h 452"/>
                <a:gd name="T10" fmla="*/ 1 w 54"/>
                <a:gd name="T11" fmla="*/ 4 h 452"/>
                <a:gd name="T12" fmla="*/ 1 w 54"/>
                <a:gd name="T13" fmla="*/ 4 h 452"/>
                <a:gd name="T14" fmla="*/ 1 w 54"/>
                <a:gd name="T15" fmla="*/ 4 h 452"/>
                <a:gd name="T16" fmla="*/ 1 w 54"/>
                <a:gd name="T17" fmla="*/ 1 h 452"/>
                <a:gd name="T18" fmla="*/ 0 w 54"/>
                <a:gd name="T19" fmla="*/ 0 h 452"/>
                <a:gd name="T20" fmla="*/ 0 w 54"/>
                <a:gd name="T21" fmla="*/ 4 h 452"/>
                <a:gd name="T22" fmla="*/ 1 w 54"/>
                <a:gd name="T23" fmla="*/ 4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452"/>
                <a:gd name="T38" fmla="*/ 54 w 54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452">
                  <a:moveTo>
                    <a:pt x="11" y="452"/>
                  </a:moveTo>
                  <a:lnTo>
                    <a:pt x="24" y="450"/>
                  </a:lnTo>
                  <a:lnTo>
                    <a:pt x="34" y="446"/>
                  </a:lnTo>
                  <a:lnTo>
                    <a:pt x="42" y="443"/>
                  </a:lnTo>
                  <a:lnTo>
                    <a:pt x="47" y="439"/>
                  </a:lnTo>
                  <a:lnTo>
                    <a:pt x="51" y="435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452"/>
                  </a:lnTo>
                  <a:lnTo>
                    <a:pt x="11" y="45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0" name="Freeform 7795"/>
            <p:cNvSpPr>
              <a:spLocks/>
            </p:cNvSpPr>
            <p:nvPr/>
          </p:nvSpPr>
          <p:spPr bwMode="auto">
            <a:xfrm>
              <a:off x="1421" y="2770"/>
              <a:ext cx="148" cy="160"/>
            </a:xfrm>
            <a:custGeom>
              <a:avLst/>
              <a:gdLst>
                <a:gd name="T0" fmla="*/ 2 w 296"/>
                <a:gd name="T1" fmla="*/ 0 h 319"/>
                <a:gd name="T2" fmla="*/ 0 w 296"/>
                <a:gd name="T3" fmla="*/ 2 h 319"/>
                <a:gd name="T4" fmla="*/ 0 w 296"/>
                <a:gd name="T5" fmla="*/ 3 h 319"/>
                <a:gd name="T6" fmla="*/ 2 w 296"/>
                <a:gd name="T7" fmla="*/ 2 h 319"/>
                <a:gd name="T8" fmla="*/ 2 w 296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19"/>
                <a:gd name="T17" fmla="*/ 296 w 296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19">
                  <a:moveTo>
                    <a:pt x="296" y="0"/>
                  </a:moveTo>
                  <a:lnTo>
                    <a:pt x="0" y="171"/>
                  </a:lnTo>
                  <a:lnTo>
                    <a:pt x="0" y="319"/>
                  </a:lnTo>
                  <a:lnTo>
                    <a:pt x="296" y="14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1" name="Freeform 7796"/>
            <p:cNvSpPr>
              <a:spLocks/>
            </p:cNvSpPr>
            <p:nvPr/>
          </p:nvSpPr>
          <p:spPr bwMode="auto">
            <a:xfrm>
              <a:off x="1243" y="2752"/>
              <a:ext cx="178" cy="178"/>
            </a:xfrm>
            <a:custGeom>
              <a:avLst/>
              <a:gdLst>
                <a:gd name="T0" fmla="*/ 0 w 356"/>
                <a:gd name="T1" fmla="*/ 0 h 355"/>
                <a:gd name="T2" fmla="*/ 3 w 356"/>
                <a:gd name="T3" fmla="*/ 2 h 355"/>
                <a:gd name="T4" fmla="*/ 3 w 356"/>
                <a:gd name="T5" fmla="*/ 3 h 355"/>
                <a:gd name="T6" fmla="*/ 0 w 356"/>
                <a:gd name="T7" fmla="*/ 2 h 355"/>
                <a:gd name="T8" fmla="*/ 0 w 35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55"/>
                <a:gd name="T17" fmla="*/ 356 w 35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55">
                  <a:moveTo>
                    <a:pt x="0" y="0"/>
                  </a:moveTo>
                  <a:lnTo>
                    <a:pt x="356" y="207"/>
                  </a:lnTo>
                  <a:lnTo>
                    <a:pt x="356" y="355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2" name="Freeform 7797"/>
            <p:cNvSpPr>
              <a:spLocks/>
            </p:cNvSpPr>
            <p:nvPr/>
          </p:nvSpPr>
          <p:spPr bwMode="auto">
            <a:xfrm>
              <a:off x="1243" y="2668"/>
              <a:ext cx="326" cy="188"/>
            </a:xfrm>
            <a:custGeom>
              <a:avLst/>
              <a:gdLst>
                <a:gd name="T0" fmla="*/ 5 w 652"/>
                <a:gd name="T1" fmla="*/ 1 h 376"/>
                <a:gd name="T2" fmla="*/ 3 w 652"/>
                <a:gd name="T3" fmla="*/ 3 h 376"/>
                <a:gd name="T4" fmla="*/ 0 w 652"/>
                <a:gd name="T5" fmla="*/ 1 h 376"/>
                <a:gd name="T6" fmla="*/ 3 w 652"/>
                <a:gd name="T7" fmla="*/ 0 h 376"/>
                <a:gd name="T8" fmla="*/ 5 w 652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76"/>
                <a:gd name="T17" fmla="*/ 652 w 652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76">
                  <a:moveTo>
                    <a:pt x="652" y="205"/>
                  </a:moveTo>
                  <a:lnTo>
                    <a:pt x="356" y="376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652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3" name="Oval 7798"/>
            <p:cNvSpPr>
              <a:spLocks noChangeArrowheads="1"/>
            </p:cNvSpPr>
            <p:nvPr/>
          </p:nvSpPr>
          <p:spPr bwMode="auto">
            <a:xfrm>
              <a:off x="1434" y="2526"/>
              <a:ext cx="21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4" name="Freeform 7799"/>
            <p:cNvSpPr>
              <a:spLocks/>
            </p:cNvSpPr>
            <p:nvPr/>
          </p:nvSpPr>
          <p:spPr bwMode="auto">
            <a:xfrm>
              <a:off x="1356" y="2732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5" name="Freeform 7800"/>
            <p:cNvSpPr>
              <a:spLocks/>
            </p:cNvSpPr>
            <p:nvPr/>
          </p:nvSpPr>
          <p:spPr bwMode="auto">
            <a:xfrm>
              <a:off x="1309" y="2761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6" name="Freeform 7801"/>
            <p:cNvSpPr>
              <a:spLocks/>
            </p:cNvSpPr>
            <p:nvPr/>
          </p:nvSpPr>
          <p:spPr bwMode="auto">
            <a:xfrm>
              <a:off x="1432" y="2857"/>
              <a:ext cx="25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7" name="Freeform 7802"/>
            <p:cNvSpPr>
              <a:spLocks/>
            </p:cNvSpPr>
            <p:nvPr/>
          </p:nvSpPr>
          <p:spPr bwMode="auto">
            <a:xfrm>
              <a:off x="1457" y="2854"/>
              <a:ext cx="6" cy="43"/>
            </a:xfrm>
            <a:custGeom>
              <a:avLst/>
              <a:gdLst>
                <a:gd name="T0" fmla="*/ 1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1 w 11"/>
                <a:gd name="T7" fmla="*/ 1 h 86"/>
                <a:gd name="T8" fmla="*/ 1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5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8" name="Freeform 7803"/>
            <p:cNvSpPr>
              <a:spLocks/>
            </p:cNvSpPr>
            <p:nvPr/>
          </p:nvSpPr>
          <p:spPr bwMode="auto">
            <a:xfrm>
              <a:off x="1432" y="2894"/>
              <a:ext cx="31" cy="20"/>
            </a:xfrm>
            <a:custGeom>
              <a:avLst/>
              <a:gdLst>
                <a:gd name="T0" fmla="*/ 1 w 61"/>
                <a:gd name="T1" fmla="*/ 0 h 41"/>
                <a:gd name="T2" fmla="*/ 0 w 61"/>
                <a:gd name="T3" fmla="*/ 0 h 41"/>
                <a:gd name="T4" fmla="*/ 0 w 61"/>
                <a:gd name="T5" fmla="*/ 0 h 41"/>
                <a:gd name="T6" fmla="*/ 1 w 61"/>
                <a:gd name="T7" fmla="*/ 0 h 41"/>
                <a:gd name="T8" fmla="*/ 1 w 6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1"/>
                <a:gd name="T17" fmla="*/ 61 w 6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1">
                  <a:moveTo>
                    <a:pt x="50" y="0"/>
                  </a:moveTo>
                  <a:lnTo>
                    <a:pt x="0" y="29"/>
                  </a:lnTo>
                  <a:lnTo>
                    <a:pt x="0" y="41"/>
                  </a:lnTo>
                  <a:lnTo>
                    <a:pt x="61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9" name="Freeform 7804"/>
            <p:cNvSpPr>
              <a:spLocks/>
            </p:cNvSpPr>
            <p:nvPr/>
          </p:nvSpPr>
          <p:spPr bwMode="auto">
            <a:xfrm>
              <a:off x="1259" y="2837"/>
              <a:ext cx="86" cy="84"/>
            </a:xfrm>
            <a:custGeom>
              <a:avLst/>
              <a:gdLst>
                <a:gd name="T0" fmla="*/ 0 w 171"/>
                <a:gd name="T1" fmla="*/ 0 h 169"/>
                <a:gd name="T2" fmla="*/ 2 w 171"/>
                <a:gd name="T3" fmla="*/ 0 h 169"/>
                <a:gd name="T4" fmla="*/ 2 w 171"/>
                <a:gd name="T5" fmla="*/ 1 h 169"/>
                <a:gd name="T6" fmla="*/ 0 w 171"/>
                <a:gd name="T7" fmla="*/ 0 h 169"/>
                <a:gd name="T8" fmla="*/ 0 w 17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9"/>
                <a:gd name="T17" fmla="*/ 171 w 17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9">
                  <a:moveTo>
                    <a:pt x="0" y="0"/>
                  </a:moveTo>
                  <a:lnTo>
                    <a:pt x="171" y="100"/>
                  </a:lnTo>
                  <a:lnTo>
                    <a:pt x="171" y="1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0" name="Freeform 7805"/>
            <p:cNvSpPr>
              <a:spLocks/>
            </p:cNvSpPr>
            <p:nvPr/>
          </p:nvSpPr>
          <p:spPr bwMode="auto">
            <a:xfrm>
              <a:off x="1345" y="2869"/>
              <a:ext cx="31" cy="52"/>
            </a:xfrm>
            <a:custGeom>
              <a:avLst/>
              <a:gdLst>
                <a:gd name="T0" fmla="*/ 0 w 63"/>
                <a:gd name="T1" fmla="*/ 0 h 105"/>
                <a:gd name="T2" fmla="*/ 0 w 63"/>
                <a:gd name="T3" fmla="*/ 0 h 105"/>
                <a:gd name="T4" fmla="*/ 0 w 63"/>
                <a:gd name="T5" fmla="*/ 0 h 105"/>
                <a:gd name="T6" fmla="*/ 0 w 63"/>
                <a:gd name="T7" fmla="*/ 0 h 105"/>
                <a:gd name="T8" fmla="*/ 0 w 6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"/>
                <a:gd name="T17" fmla="*/ 63 w 6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">
                  <a:moveTo>
                    <a:pt x="6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1" name="Freeform 7806"/>
            <p:cNvSpPr>
              <a:spLocks/>
            </p:cNvSpPr>
            <p:nvPr/>
          </p:nvSpPr>
          <p:spPr bwMode="auto">
            <a:xfrm>
              <a:off x="1259" y="2819"/>
              <a:ext cx="117" cy="68"/>
            </a:xfrm>
            <a:custGeom>
              <a:avLst/>
              <a:gdLst>
                <a:gd name="T0" fmla="*/ 2 w 234"/>
                <a:gd name="T1" fmla="*/ 1 h 136"/>
                <a:gd name="T2" fmla="*/ 2 w 234"/>
                <a:gd name="T3" fmla="*/ 1 h 136"/>
                <a:gd name="T4" fmla="*/ 0 w 234"/>
                <a:gd name="T5" fmla="*/ 1 h 136"/>
                <a:gd name="T6" fmla="*/ 1 w 234"/>
                <a:gd name="T7" fmla="*/ 0 h 136"/>
                <a:gd name="T8" fmla="*/ 2 w 234"/>
                <a:gd name="T9" fmla="*/ 1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6"/>
                <a:gd name="T17" fmla="*/ 234 w 23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6">
                  <a:moveTo>
                    <a:pt x="234" y="100"/>
                  </a:moveTo>
                  <a:lnTo>
                    <a:pt x="171" y="136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234" y="10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2" name="Freeform 7807"/>
            <p:cNvSpPr>
              <a:spLocks/>
            </p:cNvSpPr>
            <p:nvPr/>
          </p:nvSpPr>
          <p:spPr bwMode="auto">
            <a:xfrm>
              <a:off x="1329" y="2887"/>
              <a:ext cx="7" cy="16"/>
            </a:xfrm>
            <a:custGeom>
              <a:avLst/>
              <a:gdLst>
                <a:gd name="T0" fmla="*/ 1 w 14"/>
                <a:gd name="T1" fmla="*/ 1 h 31"/>
                <a:gd name="T2" fmla="*/ 0 w 14"/>
                <a:gd name="T3" fmla="*/ 1 h 31"/>
                <a:gd name="T4" fmla="*/ 0 w 14"/>
                <a:gd name="T5" fmla="*/ 0 h 31"/>
                <a:gd name="T6" fmla="*/ 1 w 14"/>
                <a:gd name="T7" fmla="*/ 1 h 31"/>
                <a:gd name="T8" fmla="*/ 1 w 1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3" name="Freeform 7808"/>
            <p:cNvSpPr>
              <a:spLocks/>
            </p:cNvSpPr>
            <p:nvPr/>
          </p:nvSpPr>
          <p:spPr bwMode="auto">
            <a:xfrm>
              <a:off x="1327" y="2886"/>
              <a:ext cx="2" cy="14"/>
            </a:xfrm>
            <a:custGeom>
              <a:avLst/>
              <a:gdLst>
                <a:gd name="T0" fmla="*/ 0 w 4"/>
                <a:gd name="T1" fmla="*/ 1 h 27"/>
                <a:gd name="T2" fmla="*/ 1 w 4"/>
                <a:gd name="T3" fmla="*/ 1 h 27"/>
                <a:gd name="T4" fmla="*/ 1 w 4"/>
                <a:gd name="T5" fmla="*/ 1 h 27"/>
                <a:gd name="T6" fmla="*/ 0 w 4"/>
                <a:gd name="T7" fmla="*/ 0 h 27"/>
                <a:gd name="T8" fmla="*/ 0 w 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7"/>
                <a:gd name="T17" fmla="*/ 4 w 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7">
                  <a:moveTo>
                    <a:pt x="0" y="27"/>
                  </a:moveTo>
                  <a:lnTo>
                    <a:pt x="4" y="2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4" name="Freeform 7809"/>
            <p:cNvSpPr>
              <a:spLocks/>
            </p:cNvSpPr>
            <p:nvPr/>
          </p:nvSpPr>
          <p:spPr bwMode="auto">
            <a:xfrm>
              <a:off x="1327" y="2899"/>
              <a:ext cx="9" cy="6"/>
            </a:xfrm>
            <a:custGeom>
              <a:avLst/>
              <a:gdLst>
                <a:gd name="T0" fmla="*/ 0 w 18"/>
                <a:gd name="T1" fmla="*/ 1 h 12"/>
                <a:gd name="T2" fmla="*/ 1 w 18"/>
                <a:gd name="T3" fmla="*/ 0 h 12"/>
                <a:gd name="T4" fmla="*/ 1 w 18"/>
                <a:gd name="T5" fmla="*/ 1 h 12"/>
                <a:gd name="T6" fmla="*/ 1 w 18"/>
                <a:gd name="T7" fmla="*/ 1 h 12"/>
                <a:gd name="T8" fmla="*/ 0 w 1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2"/>
                  </a:moveTo>
                  <a:lnTo>
                    <a:pt x="4" y="0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5" name="Freeform 7810"/>
            <p:cNvSpPr>
              <a:spLocks/>
            </p:cNvSpPr>
            <p:nvPr/>
          </p:nvSpPr>
          <p:spPr bwMode="auto">
            <a:xfrm>
              <a:off x="1329" y="2892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6" name="Freeform 7811"/>
            <p:cNvSpPr>
              <a:spLocks/>
            </p:cNvSpPr>
            <p:nvPr/>
          </p:nvSpPr>
          <p:spPr bwMode="auto">
            <a:xfrm>
              <a:off x="1345" y="2869"/>
              <a:ext cx="48" cy="52"/>
            </a:xfrm>
            <a:custGeom>
              <a:avLst/>
              <a:gdLst>
                <a:gd name="T0" fmla="*/ 0 w 98"/>
                <a:gd name="T1" fmla="*/ 0 h 105"/>
                <a:gd name="T2" fmla="*/ 0 w 98"/>
                <a:gd name="T3" fmla="*/ 0 h 105"/>
                <a:gd name="T4" fmla="*/ 0 w 98"/>
                <a:gd name="T5" fmla="*/ 0 h 105"/>
                <a:gd name="T6" fmla="*/ 0 w 98"/>
                <a:gd name="T7" fmla="*/ 0 h 105"/>
                <a:gd name="T8" fmla="*/ 0 w 98"/>
                <a:gd name="T9" fmla="*/ 0 h 105"/>
                <a:gd name="T10" fmla="*/ 0 w 9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05"/>
                <a:gd name="T20" fmla="*/ 98 w 9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05">
                  <a:moveTo>
                    <a:pt x="69" y="105"/>
                  </a:move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lnTo>
                    <a:pt x="98" y="89"/>
                  </a:lnTo>
                  <a:lnTo>
                    <a:pt x="69" y="10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7" name="Freeform 7812"/>
            <p:cNvSpPr>
              <a:spLocks/>
            </p:cNvSpPr>
            <p:nvPr/>
          </p:nvSpPr>
          <p:spPr bwMode="auto">
            <a:xfrm>
              <a:off x="1313" y="2879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8" name="Freeform 7813"/>
            <p:cNvSpPr>
              <a:spLocks/>
            </p:cNvSpPr>
            <p:nvPr/>
          </p:nvSpPr>
          <p:spPr bwMode="auto">
            <a:xfrm>
              <a:off x="1311" y="2877"/>
              <a:ext cx="2" cy="14"/>
            </a:xfrm>
            <a:custGeom>
              <a:avLst/>
              <a:gdLst>
                <a:gd name="T0" fmla="*/ 0 w 3"/>
                <a:gd name="T1" fmla="*/ 1 h 27"/>
                <a:gd name="T2" fmla="*/ 1 w 3"/>
                <a:gd name="T3" fmla="*/ 1 h 27"/>
                <a:gd name="T4" fmla="*/ 1 w 3"/>
                <a:gd name="T5" fmla="*/ 1 h 27"/>
                <a:gd name="T6" fmla="*/ 0 w 3"/>
                <a:gd name="T7" fmla="*/ 0 h 27"/>
                <a:gd name="T8" fmla="*/ 0 w 3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7"/>
                <a:gd name="T17" fmla="*/ 3 w 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7">
                  <a:moveTo>
                    <a:pt x="0" y="27"/>
                  </a:moveTo>
                  <a:lnTo>
                    <a:pt x="3" y="2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9" name="Freeform 7814"/>
            <p:cNvSpPr>
              <a:spLocks/>
            </p:cNvSpPr>
            <p:nvPr/>
          </p:nvSpPr>
          <p:spPr bwMode="auto">
            <a:xfrm>
              <a:off x="1311" y="2890"/>
              <a:ext cx="9" cy="7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0 h 14"/>
                <a:gd name="T4" fmla="*/ 1 w 18"/>
                <a:gd name="T5" fmla="*/ 1 h 14"/>
                <a:gd name="T6" fmla="*/ 1 w 18"/>
                <a:gd name="T7" fmla="*/ 1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2"/>
                  </a:moveTo>
                  <a:lnTo>
                    <a:pt x="3" y="0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0" name="Freeform 7815"/>
            <p:cNvSpPr>
              <a:spLocks/>
            </p:cNvSpPr>
            <p:nvPr/>
          </p:nvSpPr>
          <p:spPr bwMode="auto">
            <a:xfrm>
              <a:off x="1313" y="2884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1" name="Freeform 7816"/>
            <p:cNvSpPr>
              <a:spLocks/>
            </p:cNvSpPr>
            <p:nvPr/>
          </p:nvSpPr>
          <p:spPr bwMode="auto">
            <a:xfrm>
              <a:off x="1317" y="2881"/>
              <a:ext cx="1" cy="12"/>
            </a:xfrm>
            <a:custGeom>
              <a:avLst/>
              <a:gdLst>
                <a:gd name="T0" fmla="*/ 1 w 1"/>
                <a:gd name="T1" fmla="*/ 1 h 23"/>
                <a:gd name="T2" fmla="*/ 0 w 1"/>
                <a:gd name="T3" fmla="*/ 1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2" name="Freeform 7817"/>
            <p:cNvSpPr>
              <a:spLocks/>
            </p:cNvSpPr>
            <p:nvPr/>
          </p:nvSpPr>
          <p:spPr bwMode="auto">
            <a:xfrm>
              <a:off x="1298" y="2870"/>
              <a:ext cx="7" cy="26"/>
            </a:xfrm>
            <a:custGeom>
              <a:avLst/>
              <a:gdLst>
                <a:gd name="T0" fmla="*/ 1 w 14"/>
                <a:gd name="T1" fmla="*/ 1 h 52"/>
                <a:gd name="T2" fmla="*/ 0 w 14"/>
                <a:gd name="T3" fmla="*/ 1 h 52"/>
                <a:gd name="T4" fmla="*/ 0 w 14"/>
                <a:gd name="T5" fmla="*/ 0 h 52"/>
                <a:gd name="T6" fmla="*/ 1 w 14"/>
                <a:gd name="T7" fmla="*/ 1 h 52"/>
                <a:gd name="T8" fmla="*/ 1 w 1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14" y="52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3" name="Freeform 7818"/>
            <p:cNvSpPr>
              <a:spLocks/>
            </p:cNvSpPr>
            <p:nvPr/>
          </p:nvSpPr>
          <p:spPr bwMode="auto">
            <a:xfrm>
              <a:off x="1296" y="2869"/>
              <a:ext cx="2" cy="25"/>
            </a:xfrm>
            <a:custGeom>
              <a:avLst/>
              <a:gdLst>
                <a:gd name="T0" fmla="*/ 0 w 4"/>
                <a:gd name="T1" fmla="*/ 1 h 49"/>
                <a:gd name="T2" fmla="*/ 1 w 4"/>
                <a:gd name="T3" fmla="*/ 1 h 49"/>
                <a:gd name="T4" fmla="*/ 1 w 4"/>
                <a:gd name="T5" fmla="*/ 1 h 49"/>
                <a:gd name="T6" fmla="*/ 0 w 4"/>
                <a:gd name="T7" fmla="*/ 0 h 49"/>
                <a:gd name="T8" fmla="*/ 0 w 4"/>
                <a:gd name="T9" fmla="*/ 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9"/>
                <a:gd name="T17" fmla="*/ 4 w 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9">
                  <a:moveTo>
                    <a:pt x="0" y="49"/>
                  </a:moveTo>
                  <a:lnTo>
                    <a:pt x="4" y="4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4" name="Freeform 7819"/>
            <p:cNvSpPr>
              <a:spLocks/>
            </p:cNvSpPr>
            <p:nvPr/>
          </p:nvSpPr>
          <p:spPr bwMode="auto">
            <a:xfrm>
              <a:off x="1296" y="2892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4" y="0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5" name="Freeform 7820"/>
            <p:cNvSpPr>
              <a:spLocks/>
            </p:cNvSpPr>
            <p:nvPr/>
          </p:nvSpPr>
          <p:spPr bwMode="auto">
            <a:xfrm>
              <a:off x="1298" y="2875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6" name="Freeform 7821"/>
            <p:cNvSpPr>
              <a:spLocks/>
            </p:cNvSpPr>
            <p:nvPr/>
          </p:nvSpPr>
          <p:spPr bwMode="auto">
            <a:xfrm>
              <a:off x="1284" y="2861"/>
              <a:ext cx="7" cy="15"/>
            </a:xfrm>
            <a:custGeom>
              <a:avLst/>
              <a:gdLst>
                <a:gd name="T0" fmla="*/ 1 w 14"/>
                <a:gd name="T1" fmla="*/ 0 h 31"/>
                <a:gd name="T2" fmla="*/ 0 w 14"/>
                <a:gd name="T3" fmla="*/ 0 h 31"/>
                <a:gd name="T4" fmla="*/ 0 w 14"/>
                <a:gd name="T5" fmla="*/ 0 h 31"/>
                <a:gd name="T6" fmla="*/ 1 w 14"/>
                <a:gd name="T7" fmla="*/ 0 h 31"/>
                <a:gd name="T8" fmla="*/ 1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7" name="Freeform 7822"/>
            <p:cNvSpPr>
              <a:spLocks/>
            </p:cNvSpPr>
            <p:nvPr/>
          </p:nvSpPr>
          <p:spPr bwMode="auto">
            <a:xfrm>
              <a:off x="1281" y="2860"/>
              <a:ext cx="3" cy="14"/>
            </a:xfrm>
            <a:custGeom>
              <a:avLst/>
              <a:gdLst>
                <a:gd name="T0" fmla="*/ 0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8" name="Freeform 7823"/>
            <p:cNvSpPr>
              <a:spLocks/>
            </p:cNvSpPr>
            <p:nvPr/>
          </p:nvSpPr>
          <p:spPr bwMode="auto">
            <a:xfrm>
              <a:off x="1281" y="2873"/>
              <a:ext cx="10" cy="6"/>
            </a:xfrm>
            <a:custGeom>
              <a:avLst/>
              <a:gdLst>
                <a:gd name="T0" fmla="*/ 0 w 19"/>
                <a:gd name="T1" fmla="*/ 1 h 12"/>
                <a:gd name="T2" fmla="*/ 1 w 19"/>
                <a:gd name="T3" fmla="*/ 0 h 12"/>
                <a:gd name="T4" fmla="*/ 1 w 19"/>
                <a:gd name="T5" fmla="*/ 1 h 12"/>
                <a:gd name="T6" fmla="*/ 1 w 19"/>
                <a:gd name="T7" fmla="*/ 1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"/>
                  </a:moveTo>
                  <a:lnTo>
                    <a:pt x="5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9" name="Freeform 7824"/>
            <p:cNvSpPr>
              <a:spLocks/>
            </p:cNvSpPr>
            <p:nvPr/>
          </p:nvSpPr>
          <p:spPr bwMode="auto">
            <a:xfrm>
              <a:off x="1284" y="2866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0" name="Freeform 7825"/>
            <p:cNvSpPr>
              <a:spLocks/>
            </p:cNvSpPr>
            <p:nvPr/>
          </p:nvSpPr>
          <p:spPr bwMode="auto">
            <a:xfrm>
              <a:off x="1268" y="2853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1" name="Freeform 7826"/>
            <p:cNvSpPr>
              <a:spLocks/>
            </p:cNvSpPr>
            <p:nvPr/>
          </p:nvSpPr>
          <p:spPr bwMode="auto">
            <a:xfrm>
              <a:off x="1266" y="2851"/>
              <a:ext cx="2" cy="14"/>
            </a:xfrm>
            <a:custGeom>
              <a:avLst/>
              <a:gdLst>
                <a:gd name="T0" fmla="*/ 0 w 5"/>
                <a:gd name="T1" fmla="*/ 1 h 27"/>
                <a:gd name="T2" fmla="*/ 0 w 5"/>
                <a:gd name="T3" fmla="*/ 1 h 27"/>
                <a:gd name="T4" fmla="*/ 0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2" name="Freeform 7827"/>
            <p:cNvSpPr>
              <a:spLocks/>
            </p:cNvSpPr>
            <p:nvPr/>
          </p:nvSpPr>
          <p:spPr bwMode="auto">
            <a:xfrm>
              <a:off x="1266" y="2864"/>
              <a:ext cx="9" cy="6"/>
            </a:xfrm>
            <a:custGeom>
              <a:avLst/>
              <a:gdLst>
                <a:gd name="T0" fmla="*/ 0 w 20"/>
                <a:gd name="T1" fmla="*/ 1 h 12"/>
                <a:gd name="T2" fmla="*/ 0 w 20"/>
                <a:gd name="T3" fmla="*/ 0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0" y="1"/>
                  </a:moveTo>
                  <a:lnTo>
                    <a:pt x="5" y="0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3" name="Freeform 7828"/>
            <p:cNvSpPr>
              <a:spLocks/>
            </p:cNvSpPr>
            <p:nvPr/>
          </p:nvSpPr>
          <p:spPr bwMode="auto">
            <a:xfrm>
              <a:off x="1268" y="2857"/>
              <a:ext cx="7" cy="5"/>
            </a:xfrm>
            <a:custGeom>
              <a:avLst/>
              <a:gdLst>
                <a:gd name="T0" fmla="*/ 0 w 15"/>
                <a:gd name="T1" fmla="*/ 1 h 9"/>
                <a:gd name="T2" fmla="*/ 0 w 15"/>
                <a:gd name="T3" fmla="*/ 1 h 9"/>
                <a:gd name="T4" fmla="*/ 0 w 15"/>
                <a:gd name="T5" fmla="*/ 0 h 9"/>
                <a:gd name="T6" fmla="*/ 0 w 15"/>
                <a:gd name="T7" fmla="*/ 1 h 9"/>
                <a:gd name="T8" fmla="*/ 0 w 15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4" name="Freeform 7829"/>
            <p:cNvSpPr>
              <a:spLocks/>
            </p:cNvSpPr>
            <p:nvPr/>
          </p:nvSpPr>
          <p:spPr bwMode="auto">
            <a:xfrm>
              <a:off x="1272" y="2855"/>
              <a:ext cx="1" cy="11"/>
            </a:xfrm>
            <a:custGeom>
              <a:avLst/>
              <a:gdLst>
                <a:gd name="T0" fmla="*/ 1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5" name="Freeform 7830"/>
            <p:cNvSpPr>
              <a:spLocks/>
            </p:cNvSpPr>
            <p:nvPr/>
          </p:nvSpPr>
          <p:spPr bwMode="auto">
            <a:xfrm>
              <a:off x="1271" y="2826"/>
              <a:ext cx="94" cy="54"/>
            </a:xfrm>
            <a:custGeom>
              <a:avLst/>
              <a:gdLst>
                <a:gd name="T0" fmla="*/ 2 w 187"/>
                <a:gd name="T1" fmla="*/ 1 h 108"/>
                <a:gd name="T2" fmla="*/ 2 w 187"/>
                <a:gd name="T3" fmla="*/ 1 h 108"/>
                <a:gd name="T4" fmla="*/ 0 w 187"/>
                <a:gd name="T5" fmla="*/ 1 h 108"/>
                <a:gd name="T6" fmla="*/ 1 w 187"/>
                <a:gd name="T7" fmla="*/ 0 h 108"/>
                <a:gd name="T8" fmla="*/ 2 w 18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08"/>
                <a:gd name="T17" fmla="*/ 187 w 18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08">
                  <a:moveTo>
                    <a:pt x="187" y="79"/>
                  </a:moveTo>
                  <a:lnTo>
                    <a:pt x="137" y="108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187" y="7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6" name="Freeform 7831"/>
            <p:cNvSpPr>
              <a:spLocks/>
            </p:cNvSpPr>
            <p:nvPr/>
          </p:nvSpPr>
          <p:spPr bwMode="auto">
            <a:xfrm>
              <a:off x="1290" y="2695"/>
              <a:ext cx="175" cy="84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1 h 169"/>
                <a:gd name="T4" fmla="*/ 0 w 351"/>
                <a:gd name="T5" fmla="*/ 1 h 169"/>
                <a:gd name="T6" fmla="*/ 2 w 351"/>
                <a:gd name="T7" fmla="*/ 0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7" name="Freeform 7832"/>
            <p:cNvSpPr>
              <a:spLocks/>
            </p:cNvSpPr>
            <p:nvPr/>
          </p:nvSpPr>
          <p:spPr bwMode="auto">
            <a:xfrm>
              <a:off x="1356" y="2732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8" name="Freeform 7833"/>
            <p:cNvSpPr>
              <a:spLocks/>
            </p:cNvSpPr>
            <p:nvPr/>
          </p:nvSpPr>
          <p:spPr bwMode="auto">
            <a:xfrm>
              <a:off x="1480" y="2830"/>
              <a:ext cx="25" cy="50"/>
            </a:xfrm>
            <a:custGeom>
              <a:avLst/>
              <a:gdLst>
                <a:gd name="T0" fmla="*/ 0 w 51"/>
                <a:gd name="T1" fmla="*/ 0 h 101"/>
                <a:gd name="T2" fmla="*/ 0 w 51"/>
                <a:gd name="T3" fmla="*/ 0 h 101"/>
                <a:gd name="T4" fmla="*/ 0 w 51"/>
                <a:gd name="T5" fmla="*/ 0 h 101"/>
                <a:gd name="T6" fmla="*/ 0 w 51"/>
                <a:gd name="T7" fmla="*/ 0 h 101"/>
                <a:gd name="T8" fmla="*/ 0 w 5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1"/>
                <a:gd name="T17" fmla="*/ 51 w 5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1">
                  <a:moveTo>
                    <a:pt x="51" y="0"/>
                  </a:moveTo>
                  <a:lnTo>
                    <a:pt x="0" y="29"/>
                  </a:lnTo>
                  <a:lnTo>
                    <a:pt x="0" y="101"/>
                  </a:lnTo>
                  <a:lnTo>
                    <a:pt x="51" y="7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9" name="Freeform 7834"/>
            <p:cNvSpPr>
              <a:spLocks/>
            </p:cNvSpPr>
            <p:nvPr/>
          </p:nvSpPr>
          <p:spPr bwMode="auto">
            <a:xfrm>
              <a:off x="1505" y="2826"/>
              <a:ext cx="5" cy="43"/>
            </a:xfrm>
            <a:custGeom>
              <a:avLst/>
              <a:gdLst>
                <a:gd name="T0" fmla="*/ 0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0 w 11"/>
                <a:gd name="T7" fmla="*/ 1 h 86"/>
                <a:gd name="T8" fmla="*/ 0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7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0" name="Freeform 7835"/>
            <p:cNvSpPr>
              <a:spLocks/>
            </p:cNvSpPr>
            <p:nvPr/>
          </p:nvSpPr>
          <p:spPr bwMode="auto">
            <a:xfrm>
              <a:off x="1480" y="2866"/>
              <a:ext cx="30" cy="21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0 h 43"/>
                <a:gd name="T4" fmla="*/ 0 w 62"/>
                <a:gd name="T5" fmla="*/ 0 h 43"/>
                <a:gd name="T6" fmla="*/ 0 w 62"/>
                <a:gd name="T7" fmla="*/ 0 h 43"/>
                <a:gd name="T8" fmla="*/ 0 w 6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51" y="0"/>
                  </a:moveTo>
                  <a:lnTo>
                    <a:pt x="0" y="29"/>
                  </a:lnTo>
                  <a:lnTo>
                    <a:pt x="0" y="43"/>
                  </a:lnTo>
                  <a:lnTo>
                    <a:pt x="6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1" name="Freeform 7836"/>
            <p:cNvSpPr>
              <a:spLocks/>
            </p:cNvSpPr>
            <p:nvPr/>
          </p:nvSpPr>
          <p:spPr bwMode="auto">
            <a:xfrm>
              <a:off x="1527" y="2802"/>
              <a:ext cx="26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2" name="Freeform 7837"/>
            <p:cNvSpPr>
              <a:spLocks/>
            </p:cNvSpPr>
            <p:nvPr/>
          </p:nvSpPr>
          <p:spPr bwMode="auto">
            <a:xfrm>
              <a:off x="1553" y="2799"/>
              <a:ext cx="5" cy="42"/>
            </a:xfrm>
            <a:custGeom>
              <a:avLst/>
              <a:gdLst>
                <a:gd name="T0" fmla="*/ 0 w 11"/>
                <a:gd name="T1" fmla="*/ 0 h 85"/>
                <a:gd name="T2" fmla="*/ 0 w 11"/>
                <a:gd name="T3" fmla="*/ 0 h 85"/>
                <a:gd name="T4" fmla="*/ 0 w 11"/>
                <a:gd name="T5" fmla="*/ 0 h 85"/>
                <a:gd name="T6" fmla="*/ 0 w 11"/>
                <a:gd name="T7" fmla="*/ 0 h 85"/>
                <a:gd name="T8" fmla="*/ 0 w 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5"/>
                <a:gd name="T17" fmla="*/ 11 w 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5">
                  <a:moveTo>
                    <a:pt x="11" y="0"/>
                  </a:moveTo>
                  <a:lnTo>
                    <a:pt x="0" y="5"/>
                  </a:lnTo>
                  <a:lnTo>
                    <a:pt x="0" y="77"/>
                  </a:lnTo>
                  <a:lnTo>
                    <a:pt x="11" y="8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3" name="Freeform 7838"/>
            <p:cNvSpPr>
              <a:spLocks/>
            </p:cNvSpPr>
            <p:nvPr/>
          </p:nvSpPr>
          <p:spPr bwMode="auto">
            <a:xfrm>
              <a:off x="1527" y="2838"/>
              <a:ext cx="31" cy="21"/>
            </a:xfrm>
            <a:custGeom>
              <a:avLst/>
              <a:gdLst>
                <a:gd name="T0" fmla="*/ 1 w 61"/>
                <a:gd name="T1" fmla="*/ 0 h 44"/>
                <a:gd name="T2" fmla="*/ 0 w 61"/>
                <a:gd name="T3" fmla="*/ 0 h 44"/>
                <a:gd name="T4" fmla="*/ 0 w 61"/>
                <a:gd name="T5" fmla="*/ 0 h 44"/>
                <a:gd name="T6" fmla="*/ 1 w 61"/>
                <a:gd name="T7" fmla="*/ 0 h 44"/>
                <a:gd name="T8" fmla="*/ 1 w 6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4"/>
                <a:gd name="T17" fmla="*/ 61 w 6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4">
                  <a:moveTo>
                    <a:pt x="50" y="0"/>
                  </a:moveTo>
                  <a:lnTo>
                    <a:pt x="0" y="31"/>
                  </a:lnTo>
                  <a:lnTo>
                    <a:pt x="0" y="44"/>
                  </a:lnTo>
                  <a:lnTo>
                    <a:pt x="61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4" name="Oval 7839"/>
            <p:cNvSpPr>
              <a:spLocks noChangeArrowheads="1"/>
            </p:cNvSpPr>
            <p:nvPr/>
          </p:nvSpPr>
          <p:spPr bwMode="auto">
            <a:xfrm>
              <a:off x="1482" y="2554"/>
              <a:ext cx="20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5" name="Freeform 7840"/>
            <p:cNvSpPr>
              <a:spLocks/>
            </p:cNvSpPr>
            <p:nvPr/>
          </p:nvSpPr>
          <p:spPr bwMode="auto">
            <a:xfrm>
              <a:off x="1243" y="2722"/>
              <a:ext cx="47" cy="57"/>
            </a:xfrm>
            <a:custGeom>
              <a:avLst/>
              <a:gdLst>
                <a:gd name="T0" fmla="*/ 1 w 94"/>
                <a:gd name="T1" fmla="*/ 0 h 113"/>
                <a:gd name="T2" fmla="*/ 1 w 94"/>
                <a:gd name="T3" fmla="*/ 1 h 113"/>
                <a:gd name="T4" fmla="*/ 0 w 94"/>
                <a:gd name="T5" fmla="*/ 1 h 113"/>
                <a:gd name="T6" fmla="*/ 1 w 9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3"/>
                <a:gd name="T14" fmla="*/ 94 w 9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3">
                  <a:moveTo>
                    <a:pt x="94" y="0"/>
                  </a:moveTo>
                  <a:lnTo>
                    <a:pt x="94" y="113"/>
                  </a:lnTo>
                  <a:lnTo>
                    <a:pt x="0" y="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6" name="Freeform 7841"/>
            <p:cNvSpPr>
              <a:spLocks/>
            </p:cNvSpPr>
            <p:nvPr/>
          </p:nvSpPr>
          <p:spPr bwMode="auto">
            <a:xfrm>
              <a:off x="1290" y="2638"/>
              <a:ext cx="147" cy="141"/>
            </a:xfrm>
            <a:custGeom>
              <a:avLst/>
              <a:gdLst>
                <a:gd name="T0" fmla="*/ 3 w 293"/>
                <a:gd name="T1" fmla="*/ 1 h 282"/>
                <a:gd name="T2" fmla="*/ 0 w 293"/>
                <a:gd name="T3" fmla="*/ 2 h 282"/>
                <a:gd name="T4" fmla="*/ 0 w 293"/>
                <a:gd name="T5" fmla="*/ 1 h 282"/>
                <a:gd name="T6" fmla="*/ 3 w 293"/>
                <a:gd name="T7" fmla="*/ 0 h 282"/>
                <a:gd name="T8" fmla="*/ 3 w 293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82"/>
                <a:gd name="T17" fmla="*/ 293 w 293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82">
                  <a:moveTo>
                    <a:pt x="293" y="113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293" y="11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7" name="Freeform 7842"/>
            <p:cNvSpPr>
              <a:spLocks/>
            </p:cNvSpPr>
            <p:nvPr/>
          </p:nvSpPr>
          <p:spPr bwMode="auto">
            <a:xfrm>
              <a:off x="1309" y="2761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8" name="Freeform 7843"/>
            <p:cNvSpPr>
              <a:spLocks/>
            </p:cNvSpPr>
            <p:nvPr/>
          </p:nvSpPr>
          <p:spPr bwMode="auto">
            <a:xfrm>
              <a:off x="1356" y="2676"/>
              <a:ext cx="147" cy="141"/>
            </a:xfrm>
            <a:custGeom>
              <a:avLst/>
              <a:gdLst>
                <a:gd name="T0" fmla="*/ 2 w 295"/>
                <a:gd name="T1" fmla="*/ 0 h 283"/>
                <a:gd name="T2" fmla="*/ 0 w 295"/>
                <a:gd name="T3" fmla="*/ 2 h 283"/>
                <a:gd name="T4" fmla="*/ 0 w 295"/>
                <a:gd name="T5" fmla="*/ 1 h 283"/>
                <a:gd name="T6" fmla="*/ 2 w 295"/>
                <a:gd name="T7" fmla="*/ 0 h 283"/>
                <a:gd name="T8" fmla="*/ 2 w 295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83"/>
                <a:gd name="T17" fmla="*/ 295 w 295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83">
                  <a:moveTo>
                    <a:pt x="295" y="114"/>
                  </a:moveTo>
                  <a:lnTo>
                    <a:pt x="0" y="283"/>
                  </a:lnTo>
                  <a:lnTo>
                    <a:pt x="0" y="171"/>
                  </a:lnTo>
                  <a:lnTo>
                    <a:pt x="293" y="0"/>
                  </a:lnTo>
                  <a:lnTo>
                    <a:pt x="295" y="11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9" name="Freeform 7844"/>
            <p:cNvSpPr>
              <a:spLocks/>
            </p:cNvSpPr>
            <p:nvPr/>
          </p:nvSpPr>
          <p:spPr bwMode="auto">
            <a:xfrm>
              <a:off x="1374" y="2799"/>
              <a:ext cx="47" cy="57"/>
            </a:xfrm>
            <a:custGeom>
              <a:avLst/>
              <a:gdLst>
                <a:gd name="T0" fmla="*/ 1 w 93"/>
                <a:gd name="T1" fmla="*/ 0 h 113"/>
                <a:gd name="T2" fmla="*/ 1 w 93"/>
                <a:gd name="T3" fmla="*/ 1 h 113"/>
                <a:gd name="T4" fmla="*/ 0 w 93"/>
                <a:gd name="T5" fmla="*/ 1 h 113"/>
                <a:gd name="T6" fmla="*/ 1 w 9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13"/>
                <a:gd name="T14" fmla="*/ 93 w 9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13">
                  <a:moveTo>
                    <a:pt x="93" y="0"/>
                  </a:moveTo>
                  <a:lnTo>
                    <a:pt x="93" y="113"/>
                  </a:lnTo>
                  <a:lnTo>
                    <a:pt x="0" y="5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0" name="Freeform 7845"/>
            <p:cNvSpPr>
              <a:spLocks/>
            </p:cNvSpPr>
            <p:nvPr/>
          </p:nvSpPr>
          <p:spPr bwMode="auto">
            <a:xfrm>
              <a:off x="1421" y="2714"/>
              <a:ext cx="148" cy="142"/>
            </a:xfrm>
            <a:custGeom>
              <a:avLst/>
              <a:gdLst>
                <a:gd name="T0" fmla="*/ 2 w 296"/>
                <a:gd name="T1" fmla="*/ 1 h 282"/>
                <a:gd name="T2" fmla="*/ 0 w 296"/>
                <a:gd name="T3" fmla="*/ 3 h 282"/>
                <a:gd name="T4" fmla="*/ 0 w 296"/>
                <a:gd name="T5" fmla="*/ 2 h 282"/>
                <a:gd name="T6" fmla="*/ 2 w 296"/>
                <a:gd name="T7" fmla="*/ 0 h 282"/>
                <a:gd name="T8" fmla="*/ 2 w 296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82"/>
                <a:gd name="T17" fmla="*/ 296 w 296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82">
                  <a:moveTo>
                    <a:pt x="296" y="111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6" y="0"/>
                  </a:lnTo>
                  <a:lnTo>
                    <a:pt x="296" y="11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1" name="Freeform 7846"/>
            <p:cNvSpPr>
              <a:spLocks/>
            </p:cNvSpPr>
            <p:nvPr/>
          </p:nvSpPr>
          <p:spPr bwMode="auto">
            <a:xfrm>
              <a:off x="1360" y="2782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2" name="Freeform 7847"/>
            <p:cNvSpPr>
              <a:spLocks/>
            </p:cNvSpPr>
            <p:nvPr/>
          </p:nvSpPr>
          <p:spPr bwMode="auto">
            <a:xfrm>
              <a:off x="1360" y="2756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3" name="Freeform 7848"/>
            <p:cNvSpPr>
              <a:spLocks/>
            </p:cNvSpPr>
            <p:nvPr/>
          </p:nvSpPr>
          <p:spPr bwMode="auto">
            <a:xfrm>
              <a:off x="1376" y="2773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4" name="Freeform 7849"/>
            <p:cNvSpPr>
              <a:spLocks/>
            </p:cNvSpPr>
            <p:nvPr/>
          </p:nvSpPr>
          <p:spPr bwMode="auto">
            <a:xfrm>
              <a:off x="1376" y="2747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5" name="Freeform 7850"/>
            <p:cNvSpPr>
              <a:spLocks/>
            </p:cNvSpPr>
            <p:nvPr/>
          </p:nvSpPr>
          <p:spPr bwMode="auto">
            <a:xfrm>
              <a:off x="1392" y="2764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" name="Freeform 7851"/>
            <p:cNvSpPr>
              <a:spLocks/>
            </p:cNvSpPr>
            <p:nvPr/>
          </p:nvSpPr>
          <p:spPr bwMode="auto">
            <a:xfrm>
              <a:off x="1392" y="2738"/>
              <a:ext cx="11" cy="28"/>
            </a:xfrm>
            <a:custGeom>
              <a:avLst/>
              <a:gdLst>
                <a:gd name="T0" fmla="*/ 0 w 23"/>
                <a:gd name="T1" fmla="*/ 1 h 55"/>
                <a:gd name="T2" fmla="*/ 0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0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" name="Freeform 7852"/>
            <p:cNvSpPr>
              <a:spLocks/>
            </p:cNvSpPr>
            <p:nvPr/>
          </p:nvSpPr>
          <p:spPr bwMode="auto">
            <a:xfrm>
              <a:off x="1407" y="275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" name="Freeform 7853"/>
            <p:cNvSpPr>
              <a:spLocks/>
            </p:cNvSpPr>
            <p:nvPr/>
          </p:nvSpPr>
          <p:spPr bwMode="auto">
            <a:xfrm>
              <a:off x="1407" y="2729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" name="Freeform 7854"/>
            <p:cNvSpPr>
              <a:spLocks/>
            </p:cNvSpPr>
            <p:nvPr/>
          </p:nvSpPr>
          <p:spPr bwMode="auto">
            <a:xfrm>
              <a:off x="1422" y="2747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0" name="Freeform 7855"/>
            <p:cNvSpPr>
              <a:spLocks/>
            </p:cNvSpPr>
            <p:nvPr/>
          </p:nvSpPr>
          <p:spPr bwMode="auto">
            <a:xfrm>
              <a:off x="1422" y="2721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1" name="Freeform 7856"/>
            <p:cNvSpPr>
              <a:spLocks/>
            </p:cNvSpPr>
            <p:nvPr/>
          </p:nvSpPr>
          <p:spPr bwMode="auto">
            <a:xfrm>
              <a:off x="1437" y="2738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2" name="Freeform 7857"/>
            <p:cNvSpPr>
              <a:spLocks/>
            </p:cNvSpPr>
            <p:nvPr/>
          </p:nvSpPr>
          <p:spPr bwMode="auto">
            <a:xfrm>
              <a:off x="1437" y="2712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2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3" name="Freeform 7858"/>
            <p:cNvSpPr>
              <a:spLocks/>
            </p:cNvSpPr>
            <p:nvPr/>
          </p:nvSpPr>
          <p:spPr bwMode="auto">
            <a:xfrm>
              <a:off x="1454" y="2729"/>
              <a:ext cx="11" cy="28"/>
            </a:xfrm>
            <a:custGeom>
              <a:avLst/>
              <a:gdLst>
                <a:gd name="T0" fmla="*/ 0 w 24"/>
                <a:gd name="T1" fmla="*/ 1 h 55"/>
                <a:gd name="T2" fmla="*/ 0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0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4" name="Freeform 7859"/>
            <p:cNvSpPr>
              <a:spLocks/>
            </p:cNvSpPr>
            <p:nvPr/>
          </p:nvSpPr>
          <p:spPr bwMode="auto">
            <a:xfrm>
              <a:off x="1454" y="2703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5" name="Freeform 7860"/>
            <p:cNvSpPr>
              <a:spLocks/>
            </p:cNvSpPr>
            <p:nvPr/>
          </p:nvSpPr>
          <p:spPr bwMode="auto">
            <a:xfrm>
              <a:off x="1469" y="2720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6" name="Freeform 7861"/>
            <p:cNvSpPr>
              <a:spLocks/>
            </p:cNvSpPr>
            <p:nvPr/>
          </p:nvSpPr>
          <p:spPr bwMode="auto">
            <a:xfrm>
              <a:off x="1469" y="269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2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7" name="Freeform 7862"/>
            <p:cNvSpPr>
              <a:spLocks/>
            </p:cNvSpPr>
            <p:nvPr/>
          </p:nvSpPr>
          <p:spPr bwMode="auto">
            <a:xfrm>
              <a:off x="1484" y="2711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8" name="Freeform 7863"/>
            <p:cNvSpPr>
              <a:spLocks/>
            </p:cNvSpPr>
            <p:nvPr/>
          </p:nvSpPr>
          <p:spPr bwMode="auto">
            <a:xfrm>
              <a:off x="1484" y="2685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9" name="Freeform 7864"/>
            <p:cNvSpPr>
              <a:spLocks/>
            </p:cNvSpPr>
            <p:nvPr/>
          </p:nvSpPr>
          <p:spPr bwMode="auto">
            <a:xfrm>
              <a:off x="1295" y="2744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0" name="Freeform 7865"/>
            <p:cNvSpPr>
              <a:spLocks/>
            </p:cNvSpPr>
            <p:nvPr/>
          </p:nvSpPr>
          <p:spPr bwMode="auto">
            <a:xfrm>
              <a:off x="1295" y="2718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1" name="Freeform 7866"/>
            <p:cNvSpPr>
              <a:spLocks/>
            </p:cNvSpPr>
            <p:nvPr/>
          </p:nvSpPr>
          <p:spPr bwMode="auto">
            <a:xfrm>
              <a:off x="1311" y="2735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2" name="Freeform 7867"/>
            <p:cNvSpPr>
              <a:spLocks/>
            </p:cNvSpPr>
            <p:nvPr/>
          </p:nvSpPr>
          <p:spPr bwMode="auto">
            <a:xfrm>
              <a:off x="1311" y="2709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3" name="Freeform 7868"/>
            <p:cNvSpPr>
              <a:spLocks/>
            </p:cNvSpPr>
            <p:nvPr/>
          </p:nvSpPr>
          <p:spPr bwMode="auto">
            <a:xfrm>
              <a:off x="1326" y="2727"/>
              <a:ext cx="12" cy="27"/>
            </a:xfrm>
            <a:custGeom>
              <a:avLst/>
              <a:gdLst>
                <a:gd name="T0" fmla="*/ 0 w 25"/>
                <a:gd name="T1" fmla="*/ 1 h 54"/>
                <a:gd name="T2" fmla="*/ 0 w 25"/>
                <a:gd name="T3" fmla="*/ 0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25" y="41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4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4" name="Freeform 7869"/>
            <p:cNvSpPr>
              <a:spLocks/>
            </p:cNvSpPr>
            <p:nvPr/>
          </p:nvSpPr>
          <p:spPr bwMode="auto">
            <a:xfrm>
              <a:off x="1326" y="2701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5" name="Freeform 7870"/>
            <p:cNvSpPr>
              <a:spLocks/>
            </p:cNvSpPr>
            <p:nvPr/>
          </p:nvSpPr>
          <p:spPr bwMode="auto">
            <a:xfrm>
              <a:off x="1342" y="271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6" name="Freeform 7871"/>
            <p:cNvSpPr>
              <a:spLocks/>
            </p:cNvSpPr>
            <p:nvPr/>
          </p:nvSpPr>
          <p:spPr bwMode="auto">
            <a:xfrm>
              <a:off x="1342" y="269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7" name="Freeform 7872"/>
            <p:cNvSpPr>
              <a:spLocks/>
            </p:cNvSpPr>
            <p:nvPr/>
          </p:nvSpPr>
          <p:spPr bwMode="auto">
            <a:xfrm>
              <a:off x="1357" y="270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8" name="Freeform 7873"/>
            <p:cNvSpPr>
              <a:spLocks/>
            </p:cNvSpPr>
            <p:nvPr/>
          </p:nvSpPr>
          <p:spPr bwMode="auto">
            <a:xfrm>
              <a:off x="1357" y="268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9" name="Freeform 7874"/>
            <p:cNvSpPr>
              <a:spLocks/>
            </p:cNvSpPr>
            <p:nvPr/>
          </p:nvSpPr>
          <p:spPr bwMode="auto">
            <a:xfrm>
              <a:off x="1373" y="2700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0" name="Freeform 7875"/>
            <p:cNvSpPr>
              <a:spLocks/>
            </p:cNvSpPr>
            <p:nvPr/>
          </p:nvSpPr>
          <p:spPr bwMode="auto">
            <a:xfrm>
              <a:off x="1373" y="2674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1" name="Freeform 7876"/>
            <p:cNvSpPr>
              <a:spLocks/>
            </p:cNvSpPr>
            <p:nvPr/>
          </p:nvSpPr>
          <p:spPr bwMode="auto">
            <a:xfrm>
              <a:off x="1388" y="269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2" name="Freeform 7877"/>
            <p:cNvSpPr>
              <a:spLocks/>
            </p:cNvSpPr>
            <p:nvPr/>
          </p:nvSpPr>
          <p:spPr bwMode="auto">
            <a:xfrm>
              <a:off x="1388" y="266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3" name="Freeform 7878"/>
            <p:cNvSpPr>
              <a:spLocks/>
            </p:cNvSpPr>
            <p:nvPr/>
          </p:nvSpPr>
          <p:spPr bwMode="auto">
            <a:xfrm>
              <a:off x="1403" y="2682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1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4" name="Freeform 7879"/>
            <p:cNvSpPr>
              <a:spLocks/>
            </p:cNvSpPr>
            <p:nvPr/>
          </p:nvSpPr>
          <p:spPr bwMode="auto">
            <a:xfrm>
              <a:off x="1403" y="2656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5" name="Freeform 7880"/>
            <p:cNvSpPr>
              <a:spLocks/>
            </p:cNvSpPr>
            <p:nvPr/>
          </p:nvSpPr>
          <p:spPr bwMode="auto">
            <a:xfrm>
              <a:off x="1419" y="267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6" name="Freeform 7881"/>
            <p:cNvSpPr>
              <a:spLocks/>
            </p:cNvSpPr>
            <p:nvPr/>
          </p:nvSpPr>
          <p:spPr bwMode="auto">
            <a:xfrm>
              <a:off x="1419" y="264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7" name="Freeform 7882"/>
            <p:cNvSpPr>
              <a:spLocks/>
            </p:cNvSpPr>
            <p:nvPr/>
          </p:nvSpPr>
          <p:spPr bwMode="auto">
            <a:xfrm>
              <a:off x="1426" y="2821"/>
              <a:ext cx="12" cy="27"/>
            </a:xfrm>
            <a:custGeom>
              <a:avLst/>
              <a:gdLst>
                <a:gd name="T0" fmla="*/ 0 w 26"/>
                <a:gd name="T1" fmla="*/ 0 h 56"/>
                <a:gd name="T2" fmla="*/ 0 w 26"/>
                <a:gd name="T3" fmla="*/ 0 h 56"/>
                <a:gd name="T4" fmla="*/ 0 w 26"/>
                <a:gd name="T5" fmla="*/ 0 h 56"/>
                <a:gd name="T6" fmla="*/ 0 w 26"/>
                <a:gd name="T7" fmla="*/ 0 h 56"/>
                <a:gd name="T8" fmla="*/ 0 w 2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8" name="Freeform 7883"/>
            <p:cNvSpPr>
              <a:spLocks/>
            </p:cNvSpPr>
            <p:nvPr/>
          </p:nvSpPr>
          <p:spPr bwMode="auto">
            <a:xfrm>
              <a:off x="1426" y="2794"/>
              <a:ext cx="12" cy="28"/>
            </a:xfrm>
            <a:custGeom>
              <a:avLst/>
              <a:gdLst>
                <a:gd name="T0" fmla="*/ 0 w 26"/>
                <a:gd name="T1" fmla="*/ 1 h 56"/>
                <a:gd name="T2" fmla="*/ 0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0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9" name="Freeform 7884"/>
            <p:cNvSpPr>
              <a:spLocks/>
            </p:cNvSpPr>
            <p:nvPr/>
          </p:nvSpPr>
          <p:spPr bwMode="auto">
            <a:xfrm>
              <a:off x="1442" y="2812"/>
              <a:ext cx="12" cy="27"/>
            </a:xfrm>
            <a:custGeom>
              <a:avLst/>
              <a:gdLst>
                <a:gd name="T0" fmla="*/ 1 w 23"/>
                <a:gd name="T1" fmla="*/ 0 h 56"/>
                <a:gd name="T2" fmla="*/ 1 w 23"/>
                <a:gd name="T3" fmla="*/ 0 h 56"/>
                <a:gd name="T4" fmla="*/ 0 w 23"/>
                <a:gd name="T5" fmla="*/ 0 h 56"/>
                <a:gd name="T6" fmla="*/ 0 w 23"/>
                <a:gd name="T7" fmla="*/ 0 h 56"/>
                <a:gd name="T8" fmla="*/ 1 w 2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0" name="Freeform 7885"/>
            <p:cNvSpPr>
              <a:spLocks/>
            </p:cNvSpPr>
            <p:nvPr/>
          </p:nvSpPr>
          <p:spPr bwMode="auto">
            <a:xfrm>
              <a:off x="1442" y="278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1" name="Freeform 7886"/>
            <p:cNvSpPr>
              <a:spLocks/>
            </p:cNvSpPr>
            <p:nvPr/>
          </p:nvSpPr>
          <p:spPr bwMode="auto">
            <a:xfrm>
              <a:off x="1457" y="2803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2" name="Freeform 7887"/>
            <p:cNvSpPr>
              <a:spLocks/>
            </p:cNvSpPr>
            <p:nvPr/>
          </p:nvSpPr>
          <p:spPr bwMode="auto">
            <a:xfrm>
              <a:off x="1457" y="2777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3" name="Freeform 7888"/>
            <p:cNvSpPr>
              <a:spLocks/>
            </p:cNvSpPr>
            <p:nvPr/>
          </p:nvSpPr>
          <p:spPr bwMode="auto">
            <a:xfrm>
              <a:off x="1473" y="2794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4" name="Freeform 7889"/>
            <p:cNvSpPr>
              <a:spLocks/>
            </p:cNvSpPr>
            <p:nvPr/>
          </p:nvSpPr>
          <p:spPr bwMode="auto">
            <a:xfrm>
              <a:off x="1473" y="2768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5" name="Freeform 7890"/>
            <p:cNvSpPr>
              <a:spLocks/>
            </p:cNvSpPr>
            <p:nvPr/>
          </p:nvSpPr>
          <p:spPr bwMode="auto">
            <a:xfrm>
              <a:off x="1488" y="2785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6" name="Freeform 7891"/>
            <p:cNvSpPr>
              <a:spLocks/>
            </p:cNvSpPr>
            <p:nvPr/>
          </p:nvSpPr>
          <p:spPr bwMode="auto">
            <a:xfrm>
              <a:off x="1488" y="2759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7" name="Freeform 7892"/>
            <p:cNvSpPr>
              <a:spLocks/>
            </p:cNvSpPr>
            <p:nvPr/>
          </p:nvSpPr>
          <p:spPr bwMode="auto">
            <a:xfrm>
              <a:off x="1504" y="277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8" name="Freeform 7893"/>
            <p:cNvSpPr>
              <a:spLocks/>
            </p:cNvSpPr>
            <p:nvPr/>
          </p:nvSpPr>
          <p:spPr bwMode="auto">
            <a:xfrm>
              <a:off x="1504" y="275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9" name="Freeform 7894"/>
            <p:cNvSpPr>
              <a:spLocks/>
            </p:cNvSpPr>
            <p:nvPr/>
          </p:nvSpPr>
          <p:spPr bwMode="auto">
            <a:xfrm>
              <a:off x="1519" y="276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0" name="Freeform 7895"/>
            <p:cNvSpPr>
              <a:spLocks/>
            </p:cNvSpPr>
            <p:nvPr/>
          </p:nvSpPr>
          <p:spPr bwMode="auto">
            <a:xfrm>
              <a:off x="1519" y="274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1" name="Freeform 7896"/>
            <p:cNvSpPr>
              <a:spLocks/>
            </p:cNvSpPr>
            <p:nvPr/>
          </p:nvSpPr>
          <p:spPr bwMode="auto">
            <a:xfrm>
              <a:off x="1535" y="2758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2" name="Freeform 7897"/>
            <p:cNvSpPr>
              <a:spLocks/>
            </p:cNvSpPr>
            <p:nvPr/>
          </p:nvSpPr>
          <p:spPr bwMode="auto">
            <a:xfrm>
              <a:off x="1535" y="2732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3" name="Freeform 7898"/>
            <p:cNvSpPr>
              <a:spLocks/>
            </p:cNvSpPr>
            <p:nvPr/>
          </p:nvSpPr>
          <p:spPr bwMode="auto">
            <a:xfrm>
              <a:off x="1550" y="274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4" name="Freeform 7899"/>
            <p:cNvSpPr>
              <a:spLocks/>
            </p:cNvSpPr>
            <p:nvPr/>
          </p:nvSpPr>
          <p:spPr bwMode="auto">
            <a:xfrm>
              <a:off x="1550" y="272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5" name="Line 7900"/>
            <p:cNvSpPr>
              <a:spLocks noChangeShapeType="1"/>
            </p:cNvSpPr>
            <p:nvPr/>
          </p:nvSpPr>
          <p:spPr bwMode="auto">
            <a:xfrm flipV="1">
              <a:off x="1495" y="2936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6" name="Freeform 7901"/>
            <p:cNvSpPr>
              <a:spLocks/>
            </p:cNvSpPr>
            <p:nvPr/>
          </p:nvSpPr>
          <p:spPr bwMode="auto">
            <a:xfrm>
              <a:off x="1492" y="2942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1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0 w 7"/>
                <a:gd name="T13" fmla="*/ 0 h 7"/>
                <a:gd name="T14" fmla="*/ 0 w 7"/>
                <a:gd name="T15" fmla="*/ 1 h 7"/>
                <a:gd name="T16" fmla="*/ 0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7" name="Freeform 7902"/>
            <p:cNvSpPr>
              <a:spLocks/>
            </p:cNvSpPr>
            <p:nvPr/>
          </p:nvSpPr>
          <p:spPr bwMode="auto">
            <a:xfrm>
              <a:off x="1492" y="2942"/>
              <a:ext cx="3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8" name="Freeform 7903"/>
            <p:cNvSpPr>
              <a:spLocks/>
            </p:cNvSpPr>
            <p:nvPr/>
          </p:nvSpPr>
          <p:spPr bwMode="auto">
            <a:xfrm>
              <a:off x="1500" y="2941"/>
              <a:ext cx="9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9" name="Freeform 7904"/>
            <p:cNvSpPr>
              <a:spLocks/>
            </p:cNvSpPr>
            <p:nvPr/>
          </p:nvSpPr>
          <p:spPr bwMode="auto">
            <a:xfrm>
              <a:off x="1500" y="2942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0" name="Freeform 7905"/>
            <p:cNvSpPr>
              <a:spLocks/>
            </p:cNvSpPr>
            <p:nvPr/>
          </p:nvSpPr>
          <p:spPr bwMode="auto">
            <a:xfrm>
              <a:off x="1502" y="2945"/>
              <a:ext cx="3" cy="3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1" name="Freeform 7906"/>
            <p:cNvSpPr>
              <a:spLocks/>
            </p:cNvSpPr>
            <p:nvPr/>
          </p:nvSpPr>
          <p:spPr bwMode="auto">
            <a:xfrm>
              <a:off x="1508" y="2946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2" name="Freeform 7907"/>
            <p:cNvSpPr>
              <a:spLocks/>
            </p:cNvSpPr>
            <p:nvPr/>
          </p:nvSpPr>
          <p:spPr bwMode="auto">
            <a:xfrm>
              <a:off x="1508" y="2947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3" name="Freeform 7908"/>
            <p:cNvSpPr>
              <a:spLocks/>
            </p:cNvSpPr>
            <p:nvPr/>
          </p:nvSpPr>
          <p:spPr bwMode="auto">
            <a:xfrm>
              <a:off x="1509" y="2948"/>
              <a:ext cx="3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0 h 9"/>
                <a:gd name="T6" fmla="*/ 1 w 5"/>
                <a:gd name="T7" fmla="*/ 1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1 h 9"/>
                <a:gd name="T14" fmla="*/ 1 w 5"/>
                <a:gd name="T15" fmla="*/ 1 h 9"/>
                <a:gd name="T16" fmla="*/ 0 w 5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4" name="Freeform 7909"/>
            <p:cNvSpPr>
              <a:spLocks/>
            </p:cNvSpPr>
            <p:nvPr/>
          </p:nvSpPr>
          <p:spPr bwMode="auto">
            <a:xfrm>
              <a:off x="1498" y="2943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1 h 18"/>
                <a:gd name="T16" fmla="*/ 0 w 17"/>
                <a:gd name="T17" fmla="*/ 0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11" y="18"/>
                  </a:moveTo>
                  <a:lnTo>
                    <a:pt x="15" y="16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5" name="Freeform 7910"/>
            <p:cNvSpPr>
              <a:spLocks/>
            </p:cNvSpPr>
            <p:nvPr/>
          </p:nvSpPr>
          <p:spPr bwMode="auto">
            <a:xfrm>
              <a:off x="1498" y="2945"/>
              <a:ext cx="6" cy="7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4"/>
                <a:gd name="T47" fmla="*/ 13 w 1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6" name="Freeform 7911"/>
            <p:cNvSpPr>
              <a:spLocks/>
            </p:cNvSpPr>
            <p:nvPr/>
          </p:nvSpPr>
          <p:spPr bwMode="auto">
            <a:xfrm>
              <a:off x="1499" y="294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7" name="Freeform 7912"/>
            <p:cNvSpPr>
              <a:spLocks/>
            </p:cNvSpPr>
            <p:nvPr/>
          </p:nvSpPr>
          <p:spPr bwMode="auto">
            <a:xfrm>
              <a:off x="1505" y="294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9" y="18"/>
                  </a:moveTo>
                  <a:lnTo>
                    <a:pt x="14" y="14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8" name="Freeform 7913"/>
            <p:cNvSpPr>
              <a:spLocks/>
            </p:cNvSpPr>
            <p:nvPr/>
          </p:nvSpPr>
          <p:spPr bwMode="auto">
            <a:xfrm>
              <a:off x="1505" y="2948"/>
              <a:ext cx="5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6"/>
                <a:gd name="T47" fmla="*/ 11 w 1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9" name="Freeform 7914"/>
            <p:cNvSpPr>
              <a:spLocks/>
            </p:cNvSpPr>
            <p:nvPr/>
          </p:nvSpPr>
          <p:spPr bwMode="auto">
            <a:xfrm>
              <a:off x="1506" y="2950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1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1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0" name="Freeform 7915"/>
            <p:cNvSpPr>
              <a:spLocks/>
            </p:cNvSpPr>
            <p:nvPr/>
          </p:nvSpPr>
          <p:spPr bwMode="auto">
            <a:xfrm>
              <a:off x="1532" y="296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7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1" name="Freeform 7916"/>
            <p:cNvSpPr>
              <a:spLocks/>
            </p:cNvSpPr>
            <p:nvPr/>
          </p:nvSpPr>
          <p:spPr bwMode="auto">
            <a:xfrm>
              <a:off x="1532" y="2965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2" name="Freeform 7917"/>
            <p:cNvSpPr>
              <a:spLocks/>
            </p:cNvSpPr>
            <p:nvPr/>
          </p:nvSpPr>
          <p:spPr bwMode="auto">
            <a:xfrm>
              <a:off x="1534" y="2966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3" name="Freeform 7918"/>
            <p:cNvSpPr>
              <a:spLocks/>
            </p:cNvSpPr>
            <p:nvPr/>
          </p:nvSpPr>
          <p:spPr bwMode="auto">
            <a:xfrm>
              <a:off x="1506" y="2914"/>
              <a:ext cx="18" cy="33"/>
            </a:xfrm>
            <a:custGeom>
              <a:avLst/>
              <a:gdLst>
                <a:gd name="T0" fmla="*/ 0 w 36"/>
                <a:gd name="T1" fmla="*/ 1 h 65"/>
                <a:gd name="T2" fmla="*/ 1 w 36"/>
                <a:gd name="T3" fmla="*/ 0 h 65"/>
                <a:gd name="T4" fmla="*/ 1 w 36"/>
                <a:gd name="T5" fmla="*/ 1 h 65"/>
                <a:gd name="T6" fmla="*/ 0 w 36"/>
                <a:gd name="T7" fmla="*/ 1 h 65"/>
                <a:gd name="T8" fmla="*/ 0 w 36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5"/>
                <a:gd name="T17" fmla="*/ 36 w 3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5">
                  <a:moveTo>
                    <a:pt x="0" y="22"/>
                  </a:moveTo>
                  <a:lnTo>
                    <a:pt x="36" y="0"/>
                  </a:lnTo>
                  <a:lnTo>
                    <a:pt x="36" y="44"/>
                  </a:lnTo>
                  <a:lnTo>
                    <a:pt x="0" y="6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4" name="Freeform 7919"/>
            <p:cNvSpPr>
              <a:spLocks/>
            </p:cNvSpPr>
            <p:nvPr/>
          </p:nvSpPr>
          <p:spPr bwMode="auto">
            <a:xfrm>
              <a:off x="1446" y="2910"/>
              <a:ext cx="8" cy="8"/>
            </a:xfrm>
            <a:custGeom>
              <a:avLst/>
              <a:gdLst>
                <a:gd name="T0" fmla="*/ 1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1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0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1 w 16"/>
                <a:gd name="T33" fmla="*/ 0 h 17"/>
                <a:gd name="T34" fmla="*/ 1 w 16"/>
                <a:gd name="T35" fmla="*/ 0 h 17"/>
                <a:gd name="T36" fmla="*/ 1 w 1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7"/>
                <a:gd name="T59" fmla="*/ 16 w 1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7">
                  <a:moveTo>
                    <a:pt x="9" y="17"/>
                  </a:move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5" name="Freeform 7920"/>
            <p:cNvSpPr>
              <a:spLocks/>
            </p:cNvSpPr>
            <p:nvPr/>
          </p:nvSpPr>
          <p:spPr bwMode="auto">
            <a:xfrm>
              <a:off x="1446" y="2911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6" name="Freeform 7921"/>
            <p:cNvSpPr>
              <a:spLocks/>
            </p:cNvSpPr>
            <p:nvPr/>
          </p:nvSpPr>
          <p:spPr bwMode="auto">
            <a:xfrm>
              <a:off x="1446" y="2912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7" name="Freeform 7922"/>
            <p:cNvSpPr>
              <a:spLocks/>
            </p:cNvSpPr>
            <p:nvPr/>
          </p:nvSpPr>
          <p:spPr bwMode="auto">
            <a:xfrm>
              <a:off x="1453" y="2913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0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9" y="18"/>
                  </a:moveTo>
                  <a:lnTo>
                    <a:pt x="13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8" name="Freeform 7923"/>
            <p:cNvSpPr>
              <a:spLocks/>
            </p:cNvSpPr>
            <p:nvPr/>
          </p:nvSpPr>
          <p:spPr bwMode="auto">
            <a:xfrm>
              <a:off x="1453" y="2914"/>
              <a:ext cx="5" cy="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w 11"/>
                <a:gd name="T11" fmla="*/ 0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0 h 17"/>
                <a:gd name="T18" fmla="*/ 0 w 11"/>
                <a:gd name="T19" fmla="*/ 0 h 17"/>
                <a:gd name="T20" fmla="*/ 0 w 11"/>
                <a:gd name="T21" fmla="*/ 0 h 17"/>
                <a:gd name="T22" fmla="*/ 0 w 11"/>
                <a:gd name="T23" fmla="*/ 0 h 17"/>
                <a:gd name="T24" fmla="*/ 0 w 11"/>
                <a:gd name="T25" fmla="*/ 0 h 17"/>
                <a:gd name="T26" fmla="*/ 0 w 11"/>
                <a:gd name="T27" fmla="*/ 0 h 17"/>
                <a:gd name="T28" fmla="*/ 0 w 1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7"/>
                <a:gd name="T47" fmla="*/ 11 w 1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9" name="Freeform 7924"/>
            <p:cNvSpPr>
              <a:spLocks/>
            </p:cNvSpPr>
            <p:nvPr/>
          </p:nvSpPr>
          <p:spPr bwMode="auto">
            <a:xfrm>
              <a:off x="1454" y="2917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0" name="Freeform 7925"/>
            <p:cNvSpPr>
              <a:spLocks/>
            </p:cNvSpPr>
            <p:nvPr/>
          </p:nvSpPr>
          <p:spPr bwMode="auto">
            <a:xfrm>
              <a:off x="1442" y="2912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1" name="Freeform 7926"/>
            <p:cNvSpPr>
              <a:spLocks/>
            </p:cNvSpPr>
            <p:nvPr/>
          </p:nvSpPr>
          <p:spPr bwMode="auto">
            <a:xfrm>
              <a:off x="1442" y="2912"/>
              <a:ext cx="6" cy="9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2" name="Freeform 7927"/>
            <p:cNvSpPr>
              <a:spLocks/>
            </p:cNvSpPr>
            <p:nvPr/>
          </p:nvSpPr>
          <p:spPr bwMode="auto">
            <a:xfrm>
              <a:off x="1444" y="2914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3" name="Freeform 7928"/>
            <p:cNvSpPr>
              <a:spLocks/>
            </p:cNvSpPr>
            <p:nvPr/>
          </p:nvSpPr>
          <p:spPr bwMode="auto">
            <a:xfrm>
              <a:off x="1449" y="2915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4" name="Freeform 7929"/>
            <p:cNvSpPr>
              <a:spLocks/>
            </p:cNvSpPr>
            <p:nvPr/>
          </p:nvSpPr>
          <p:spPr bwMode="auto">
            <a:xfrm>
              <a:off x="1449" y="2916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5" name="Freeform 7930"/>
            <p:cNvSpPr>
              <a:spLocks/>
            </p:cNvSpPr>
            <p:nvPr/>
          </p:nvSpPr>
          <p:spPr bwMode="auto">
            <a:xfrm>
              <a:off x="1451" y="2919"/>
              <a:ext cx="3" cy="3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6" name="Freeform 7931"/>
            <p:cNvSpPr>
              <a:spLocks/>
            </p:cNvSpPr>
            <p:nvPr/>
          </p:nvSpPr>
          <p:spPr bwMode="auto">
            <a:xfrm>
              <a:off x="1435" y="2874"/>
              <a:ext cx="89" cy="51"/>
            </a:xfrm>
            <a:custGeom>
              <a:avLst/>
              <a:gdLst>
                <a:gd name="T0" fmla="*/ 0 w 179"/>
                <a:gd name="T1" fmla="*/ 0 h 103"/>
                <a:gd name="T2" fmla="*/ 0 w 179"/>
                <a:gd name="T3" fmla="*/ 0 h 103"/>
                <a:gd name="T4" fmla="*/ 1 w 179"/>
                <a:gd name="T5" fmla="*/ 0 h 103"/>
                <a:gd name="T6" fmla="*/ 1 w 179"/>
                <a:gd name="T7" fmla="*/ 0 h 103"/>
                <a:gd name="T8" fmla="*/ 0 w 179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03"/>
                <a:gd name="T17" fmla="*/ 179 w 179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03">
                  <a:moveTo>
                    <a:pt x="0" y="20"/>
                  </a:moveTo>
                  <a:lnTo>
                    <a:pt x="36" y="0"/>
                  </a:lnTo>
                  <a:lnTo>
                    <a:pt x="179" y="81"/>
                  </a:lnTo>
                  <a:lnTo>
                    <a:pt x="143" y="10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7" name="Freeform 7932"/>
            <p:cNvSpPr>
              <a:spLocks/>
            </p:cNvSpPr>
            <p:nvPr/>
          </p:nvSpPr>
          <p:spPr bwMode="auto">
            <a:xfrm>
              <a:off x="1435" y="2884"/>
              <a:ext cx="71" cy="63"/>
            </a:xfrm>
            <a:custGeom>
              <a:avLst/>
              <a:gdLst>
                <a:gd name="T0" fmla="*/ 0 w 143"/>
                <a:gd name="T1" fmla="*/ 0 h 126"/>
                <a:gd name="T2" fmla="*/ 1 w 143"/>
                <a:gd name="T3" fmla="*/ 1 h 126"/>
                <a:gd name="T4" fmla="*/ 1 w 143"/>
                <a:gd name="T5" fmla="*/ 1 h 126"/>
                <a:gd name="T6" fmla="*/ 0 w 143"/>
                <a:gd name="T7" fmla="*/ 1 h 126"/>
                <a:gd name="T8" fmla="*/ 0 w 143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26"/>
                <a:gd name="T17" fmla="*/ 143 w 143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26">
                  <a:moveTo>
                    <a:pt x="0" y="0"/>
                  </a:moveTo>
                  <a:lnTo>
                    <a:pt x="143" y="83"/>
                  </a:lnTo>
                  <a:lnTo>
                    <a:pt x="143" y="126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8" name="Freeform 7933"/>
            <p:cNvSpPr>
              <a:spLocks/>
            </p:cNvSpPr>
            <p:nvPr/>
          </p:nvSpPr>
          <p:spPr bwMode="auto">
            <a:xfrm>
              <a:off x="1544" y="2950"/>
              <a:ext cx="10" cy="7"/>
            </a:xfrm>
            <a:custGeom>
              <a:avLst/>
              <a:gdLst>
                <a:gd name="T0" fmla="*/ 1 w 20"/>
                <a:gd name="T1" fmla="*/ 0 h 15"/>
                <a:gd name="T2" fmla="*/ 1 w 20"/>
                <a:gd name="T3" fmla="*/ 0 h 15"/>
                <a:gd name="T4" fmla="*/ 1 w 20"/>
                <a:gd name="T5" fmla="*/ 0 h 15"/>
                <a:gd name="T6" fmla="*/ 0 w 20"/>
                <a:gd name="T7" fmla="*/ 0 h 15"/>
                <a:gd name="T8" fmla="*/ 1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4" y="0"/>
                  </a:moveTo>
                  <a:lnTo>
                    <a:pt x="20" y="9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9" name="Freeform 7934"/>
            <p:cNvSpPr>
              <a:spLocks/>
            </p:cNvSpPr>
            <p:nvPr/>
          </p:nvSpPr>
          <p:spPr bwMode="auto">
            <a:xfrm>
              <a:off x="1552" y="2955"/>
              <a:ext cx="2" cy="11"/>
            </a:xfrm>
            <a:custGeom>
              <a:avLst/>
              <a:gdLst>
                <a:gd name="T0" fmla="*/ 0 w 6"/>
                <a:gd name="T1" fmla="*/ 1 h 22"/>
                <a:gd name="T2" fmla="*/ 0 w 6"/>
                <a:gd name="T3" fmla="*/ 1 h 22"/>
                <a:gd name="T4" fmla="*/ 0 w 6"/>
                <a:gd name="T5" fmla="*/ 1 h 22"/>
                <a:gd name="T6" fmla="*/ 0 w 6"/>
                <a:gd name="T7" fmla="*/ 0 h 22"/>
                <a:gd name="T8" fmla="*/ 0 w 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2"/>
                <a:gd name="T17" fmla="*/ 6 w 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2">
                  <a:moveTo>
                    <a:pt x="6" y="15"/>
                  </a:moveTo>
                  <a:lnTo>
                    <a:pt x="2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0" name="Freeform 7935"/>
            <p:cNvSpPr>
              <a:spLocks/>
            </p:cNvSpPr>
            <p:nvPr/>
          </p:nvSpPr>
          <p:spPr bwMode="auto">
            <a:xfrm>
              <a:off x="1543" y="2962"/>
              <a:ext cx="14" cy="10"/>
            </a:xfrm>
            <a:custGeom>
              <a:avLst/>
              <a:gdLst>
                <a:gd name="T0" fmla="*/ 0 w 29"/>
                <a:gd name="T1" fmla="*/ 1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1 h 20"/>
                <a:gd name="T10" fmla="*/ 0 w 29"/>
                <a:gd name="T11" fmla="*/ 0 h 20"/>
                <a:gd name="T12" fmla="*/ 0 w 2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3"/>
                  </a:moveTo>
                  <a:lnTo>
                    <a:pt x="17" y="1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7" y="11"/>
                  </a:lnTo>
                  <a:lnTo>
                    <a:pt x="29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1" name="Freeform 7936"/>
            <p:cNvSpPr>
              <a:spLocks/>
            </p:cNvSpPr>
            <p:nvPr/>
          </p:nvSpPr>
          <p:spPr bwMode="auto">
            <a:xfrm>
              <a:off x="1517" y="2957"/>
              <a:ext cx="12" cy="7"/>
            </a:xfrm>
            <a:custGeom>
              <a:avLst/>
              <a:gdLst>
                <a:gd name="T0" fmla="*/ 0 w 25"/>
                <a:gd name="T1" fmla="*/ 0 h 14"/>
                <a:gd name="T2" fmla="*/ 0 w 25"/>
                <a:gd name="T3" fmla="*/ 1 h 14"/>
                <a:gd name="T4" fmla="*/ 0 w 25"/>
                <a:gd name="T5" fmla="*/ 1 h 14"/>
                <a:gd name="T6" fmla="*/ 0 w 25"/>
                <a:gd name="T7" fmla="*/ 1 h 14"/>
                <a:gd name="T8" fmla="*/ 0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6" y="0"/>
                  </a:moveTo>
                  <a:lnTo>
                    <a:pt x="25" y="11"/>
                  </a:lnTo>
                  <a:lnTo>
                    <a:pt x="18" y="1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2" name="Freeform 7937"/>
            <p:cNvSpPr>
              <a:spLocks/>
            </p:cNvSpPr>
            <p:nvPr/>
          </p:nvSpPr>
          <p:spPr bwMode="auto">
            <a:xfrm>
              <a:off x="1517" y="2958"/>
              <a:ext cx="9" cy="8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0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3"/>
                  </a:moveTo>
                  <a:lnTo>
                    <a:pt x="18" y="1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3" name="Freeform 7938"/>
            <p:cNvSpPr>
              <a:spLocks/>
            </p:cNvSpPr>
            <p:nvPr/>
          </p:nvSpPr>
          <p:spPr bwMode="auto">
            <a:xfrm>
              <a:off x="1526" y="296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0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3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4" name="Freeform 7939"/>
            <p:cNvSpPr>
              <a:spLocks/>
            </p:cNvSpPr>
            <p:nvPr/>
          </p:nvSpPr>
          <p:spPr bwMode="auto">
            <a:xfrm>
              <a:off x="1512" y="2926"/>
              <a:ext cx="25" cy="15"/>
            </a:xfrm>
            <a:custGeom>
              <a:avLst/>
              <a:gdLst>
                <a:gd name="T0" fmla="*/ 0 w 51"/>
                <a:gd name="T1" fmla="*/ 0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1 h 30"/>
                <a:gd name="T8" fmla="*/ 0 w 5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34" y="0"/>
                  </a:moveTo>
                  <a:lnTo>
                    <a:pt x="51" y="11"/>
                  </a:lnTo>
                  <a:lnTo>
                    <a:pt x="18" y="3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5" name="Freeform 7940"/>
            <p:cNvSpPr>
              <a:spLocks/>
            </p:cNvSpPr>
            <p:nvPr/>
          </p:nvSpPr>
          <p:spPr bwMode="auto">
            <a:xfrm>
              <a:off x="1512" y="2936"/>
              <a:ext cx="9" cy="24"/>
            </a:xfrm>
            <a:custGeom>
              <a:avLst/>
              <a:gdLst>
                <a:gd name="T0" fmla="*/ 0 w 18"/>
                <a:gd name="T1" fmla="*/ 1 h 48"/>
                <a:gd name="T2" fmla="*/ 1 w 18"/>
                <a:gd name="T3" fmla="*/ 1 h 48"/>
                <a:gd name="T4" fmla="*/ 1 w 18"/>
                <a:gd name="T5" fmla="*/ 1 h 48"/>
                <a:gd name="T6" fmla="*/ 0 w 18"/>
                <a:gd name="T7" fmla="*/ 0 h 48"/>
                <a:gd name="T8" fmla="*/ 0 w 1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8"/>
                <a:gd name="T17" fmla="*/ 18 w 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8">
                  <a:moveTo>
                    <a:pt x="0" y="37"/>
                  </a:moveTo>
                  <a:lnTo>
                    <a:pt x="18" y="4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6" name="Freeform 7941"/>
            <p:cNvSpPr>
              <a:spLocks/>
            </p:cNvSpPr>
            <p:nvPr/>
          </p:nvSpPr>
          <p:spPr bwMode="auto">
            <a:xfrm>
              <a:off x="1521" y="2931"/>
              <a:ext cx="16" cy="29"/>
            </a:xfrm>
            <a:custGeom>
              <a:avLst/>
              <a:gdLst>
                <a:gd name="T0" fmla="*/ 0 w 33"/>
                <a:gd name="T1" fmla="*/ 1 h 57"/>
                <a:gd name="T2" fmla="*/ 0 w 33"/>
                <a:gd name="T3" fmla="*/ 1 h 57"/>
                <a:gd name="T4" fmla="*/ 0 w 33"/>
                <a:gd name="T5" fmla="*/ 1 h 57"/>
                <a:gd name="T6" fmla="*/ 0 w 33"/>
                <a:gd name="T7" fmla="*/ 0 h 57"/>
                <a:gd name="T8" fmla="*/ 0 w 33"/>
                <a:gd name="T9" fmla="*/ 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7"/>
                <a:gd name="T17" fmla="*/ 33 w 3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7">
                  <a:moveTo>
                    <a:pt x="33" y="39"/>
                  </a:moveTo>
                  <a:lnTo>
                    <a:pt x="0" y="57"/>
                  </a:lnTo>
                  <a:lnTo>
                    <a:pt x="0" y="19"/>
                  </a:lnTo>
                  <a:lnTo>
                    <a:pt x="33" y="0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7" name="Freeform 7942"/>
            <p:cNvSpPr>
              <a:spLocks/>
            </p:cNvSpPr>
            <p:nvPr/>
          </p:nvSpPr>
          <p:spPr bwMode="auto">
            <a:xfrm>
              <a:off x="1522" y="2937"/>
              <a:ext cx="20" cy="11"/>
            </a:xfrm>
            <a:custGeom>
              <a:avLst/>
              <a:gdLst>
                <a:gd name="T0" fmla="*/ 1 w 40"/>
                <a:gd name="T1" fmla="*/ 0 h 24"/>
                <a:gd name="T2" fmla="*/ 1 w 40"/>
                <a:gd name="T3" fmla="*/ 0 h 24"/>
                <a:gd name="T4" fmla="*/ 1 w 40"/>
                <a:gd name="T5" fmla="*/ 0 h 24"/>
                <a:gd name="T6" fmla="*/ 1 w 40"/>
                <a:gd name="T7" fmla="*/ 0 h 24"/>
                <a:gd name="T8" fmla="*/ 0 w 40"/>
                <a:gd name="T9" fmla="*/ 0 h 24"/>
                <a:gd name="T10" fmla="*/ 1 w 4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4"/>
                <a:gd name="T20" fmla="*/ 40 w 4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4">
                  <a:moveTo>
                    <a:pt x="27" y="0"/>
                  </a:moveTo>
                  <a:lnTo>
                    <a:pt x="40" y="6"/>
                  </a:lnTo>
                  <a:lnTo>
                    <a:pt x="32" y="18"/>
                  </a:lnTo>
                  <a:lnTo>
                    <a:pt x="14" y="2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8" name="Freeform 7943"/>
            <p:cNvSpPr>
              <a:spLocks/>
            </p:cNvSpPr>
            <p:nvPr/>
          </p:nvSpPr>
          <p:spPr bwMode="auto">
            <a:xfrm>
              <a:off x="1522" y="2944"/>
              <a:ext cx="10" cy="21"/>
            </a:xfrm>
            <a:custGeom>
              <a:avLst/>
              <a:gdLst>
                <a:gd name="T0" fmla="*/ 0 w 20"/>
                <a:gd name="T1" fmla="*/ 1 h 41"/>
                <a:gd name="T2" fmla="*/ 1 w 20"/>
                <a:gd name="T3" fmla="*/ 1 h 41"/>
                <a:gd name="T4" fmla="*/ 1 w 20"/>
                <a:gd name="T5" fmla="*/ 1 h 41"/>
                <a:gd name="T6" fmla="*/ 1 w 20"/>
                <a:gd name="T7" fmla="*/ 1 h 41"/>
                <a:gd name="T8" fmla="*/ 0 w 20"/>
                <a:gd name="T9" fmla="*/ 0 h 41"/>
                <a:gd name="T10" fmla="*/ 0 w 20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1"/>
                <a:gd name="T20" fmla="*/ 20 w 2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1">
                  <a:moveTo>
                    <a:pt x="0" y="30"/>
                  </a:moveTo>
                  <a:lnTo>
                    <a:pt x="18" y="41"/>
                  </a:lnTo>
                  <a:lnTo>
                    <a:pt x="20" y="2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9" name="Freeform 7944"/>
            <p:cNvSpPr>
              <a:spLocks/>
            </p:cNvSpPr>
            <p:nvPr/>
          </p:nvSpPr>
          <p:spPr bwMode="auto">
            <a:xfrm>
              <a:off x="1531" y="2954"/>
              <a:ext cx="14" cy="15"/>
            </a:xfrm>
            <a:custGeom>
              <a:avLst/>
              <a:gdLst>
                <a:gd name="T0" fmla="*/ 0 w 27"/>
                <a:gd name="T1" fmla="*/ 1 h 30"/>
                <a:gd name="T2" fmla="*/ 1 w 27"/>
                <a:gd name="T3" fmla="*/ 1 h 30"/>
                <a:gd name="T4" fmla="*/ 1 w 27"/>
                <a:gd name="T5" fmla="*/ 1 h 30"/>
                <a:gd name="T6" fmla="*/ 1 w 27"/>
                <a:gd name="T7" fmla="*/ 1 h 30"/>
                <a:gd name="T8" fmla="*/ 1 w 27"/>
                <a:gd name="T9" fmla="*/ 1 h 30"/>
                <a:gd name="T10" fmla="*/ 1 w 27"/>
                <a:gd name="T11" fmla="*/ 1 h 30"/>
                <a:gd name="T12" fmla="*/ 1 w 27"/>
                <a:gd name="T13" fmla="*/ 0 h 30"/>
                <a:gd name="T14" fmla="*/ 0 w 27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0" y="21"/>
                  </a:moveTo>
                  <a:lnTo>
                    <a:pt x="4" y="16"/>
                  </a:lnTo>
                  <a:lnTo>
                    <a:pt x="16" y="19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2" y="12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0" name="Freeform 7945"/>
            <p:cNvSpPr>
              <a:spLocks/>
            </p:cNvSpPr>
            <p:nvPr/>
          </p:nvSpPr>
          <p:spPr bwMode="auto">
            <a:xfrm>
              <a:off x="1542" y="2956"/>
              <a:ext cx="11" cy="13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0 h 27"/>
                <a:gd name="T4" fmla="*/ 0 w 21"/>
                <a:gd name="T5" fmla="*/ 0 h 27"/>
                <a:gd name="T6" fmla="*/ 1 w 21"/>
                <a:gd name="T7" fmla="*/ 0 h 27"/>
                <a:gd name="T8" fmla="*/ 1 w 21"/>
                <a:gd name="T9" fmla="*/ 0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21" y="20"/>
                  </a:moveTo>
                  <a:lnTo>
                    <a:pt x="5" y="27"/>
                  </a:lnTo>
                  <a:lnTo>
                    <a:pt x="0" y="9"/>
                  </a:lnTo>
                  <a:lnTo>
                    <a:pt x="14" y="6"/>
                  </a:lnTo>
                  <a:lnTo>
                    <a:pt x="19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1" name="Freeform 7946"/>
            <p:cNvSpPr>
              <a:spLocks/>
            </p:cNvSpPr>
            <p:nvPr/>
          </p:nvSpPr>
          <p:spPr bwMode="auto">
            <a:xfrm>
              <a:off x="1531" y="2958"/>
              <a:ext cx="11" cy="7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1 h 12"/>
                <a:gd name="T4" fmla="*/ 1 w 22"/>
                <a:gd name="T5" fmla="*/ 1 h 12"/>
                <a:gd name="T6" fmla="*/ 0 w 22"/>
                <a:gd name="T7" fmla="*/ 1 h 12"/>
                <a:gd name="T8" fmla="*/ 1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4" y="0"/>
                  </a:moveTo>
                  <a:lnTo>
                    <a:pt x="22" y="10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2" name="Freeform 7947"/>
            <p:cNvSpPr>
              <a:spLocks/>
            </p:cNvSpPr>
            <p:nvPr/>
          </p:nvSpPr>
          <p:spPr bwMode="auto">
            <a:xfrm>
              <a:off x="1530" y="2960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2" y="11"/>
                  </a:lnTo>
                  <a:lnTo>
                    <a:pt x="6" y="4"/>
                  </a:lnTo>
                  <a:lnTo>
                    <a:pt x="15" y="9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3" name="Freeform 7948"/>
            <p:cNvSpPr>
              <a:spLocks/>
            </p:cNvSpPr>
            <p:nvPr/>
          </p:nvSpPr>
          <p:spPr bwMode="auto">
            <a:xfrm>
              <a:off x="1538" y="2964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0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4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4" name="Freeform 7949"/>
            <p:cNvSpPr>
              <a:spLocks/>
            </p:cNvSpPr>
            <p:nvPr/>
          </p:nvSpPr>
          <p:spPr bwMode="auto">
            <a:xfrm>
              <a:off x="1524" y="2946"/>
              <a:ext cx="6" cy="9"/>
            </a:xfrm>
            <a:custGeom>
              <a:avLst/>
              <a:gdLst>
                <a:gd name="T0" fmla="*/ 0 w 12"/>
                <a:gd name="T1" fmla="*/ 1 h 18"/>
                <a:gd name="T2" fmla="*/ 1 w 12"/>
                <a:gd name="T3" fmla="*/ 1 h 18"/>
                <a:gd name="T4" fmla="*/ 1 w 12"/>
                <a:gd name="T5" fmla="*/ 1 h 18"/>
                <a:gd name="T6" fmla="*/ 0 w 12"/>
                <a:gd name="T7" fmla="*/ 0 h 18"/>
                <a:gd name="T8" fmla="*/ 0 w 12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11"/>
                  </a:moveTo>
                  <a:lnTo>
                    <a:pt x="12" y="1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5" name="Freeform 7950"/>
            <p:cNvSpPr>
              <a:spLocks/>
            </p:cNvSpPr>
            <p:nvPr/>
          </p:nvSpPr>
          <p:spPr bwMode="auto">
            <a:xfrm>
              <a:off x="1532" y="2952"/>
              <a:ext cx="17" cy="8"/>
            </a:xfrm>
            <a:custGeom>
              <a:avLst/>
              <a:gdLst>
                <a:gd name="T0" fmla="*/ 1 w 34"/>
                <a:gd name="T1" fmla="*/ 1 h 16"/>
                <a:gd name="T2" fmla="*/ 1 w 34"/>
                <a:gd name="T3" fmla="*/ 1 h 16"/>
                <a:gd name="T4" fmla="*/ 0 w 34"/>
                <a:gd name="T5" fmla="*/ 1 h 16"/>
                <a:gd name="T6" fmla="*/ 1 w 34"/>
                <a:gd name="T7" fmla="*/ 0 h 16"/>
                <a:gd name="T8" fmla="*/ 1 w 3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6"/>
                <a:gd name="T17" fmla="*/ 34 w 3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6">
                  <a:moveTo>
                    <a:pt x="34" y="13"/>
                  </a:moveTo>
                  <a:lnTo>
                    <a:pt x="20" y="16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6" name="Freeform 7951"/>
            <p:cNvSpPr>
              <a:spLocks/>
            </p:cNvSpPr>
            <p:nvPr/>
          </p:nvSpPr>
          <p:spPr bwMode="auto">
            <a:xfrm>
              <a:off x="1541" y="2947"/>
              <a:ext cx="11" cy="11"/>
            </a:xfrm>
            <a:custGeom>
              <a:avLst/>
              <a:gdLst>
                <a:gd name="T0" fmla="*/ 0 w 21"/>
                <a:gd name="T1" fmla="*/ 0 h 24"/>
                <a:gd name="T2" fmla="*/ 1 w 21"/>
                <a:gd name="T3" fmla="*/ 0 h 24"/>
                <a:gd name="T4" fmla="*/ 1 w 21"/>
                <a:gd name="T5" fmla="*/ 0 h 24"/>
                <a:gd name="T6" fmla="*/ 1 w 21"/>
                <a:gd name="T7" fmla="*/ 0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11"/>
                  </a:moveTo>
                  <a:lnTo>
                    <a:pt x="5" y="0"/>
                  </a:lnTo>
                  <a:lnTo>
                    <a:pt x="21" y="18"/>
                  </a:lnTo>
                  <a:lnTo>
                    <a:pt x="16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7" name="Freeform 7952"/>
            <p:cNvSpPr>
              <a:spLocks/>
            </p:cNvSpPr>
            <p:nvPr/>
          </p:nvSpPr>
          <p:spPr bwMode="auto">
            <a:xfrm>
              <a:off x="1538" y="2939"/>
              <a:ext cx="6" cy="13"/>
            </a:xfrm>
            <a:custGeom>
              <a:avLst/>
              <a:gdLst>
                <a:gd name="T0" fmla="*/ 0 w 11"/>
                <a:gd name="T1" fmla="*/ 1 h 25"/>
                <a:gd name="T2" fmla="*/ 1 w 11"/>
                <a:gd name="T3" fmla="*/ 0 h 25"/>
                <a:gd name="T4" fmla="*/ 1 w 11"/>
                <a:gd name="T5" fmla="*/ 1 h 25"/>
                <a:gd name="T6" fmla="*/ 1 w 11"/>
                <a:gd name="T7" fmla="*/ 1 h 25"/>
                <a:gd name="T8" fmla="*/ 0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0" y="12"/>
                  </a:moveTo>
                  <a:lnTo>
                    <a:pt x="8" y="0"/>
                  </a:lnTo>
                  <a:lnTo>
                    <a:pt x="11" y="14"/>
                  </a:lnTo>
                  <a:lnTo>
                    <a:pt x="6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8" name="Freeform 7953"/>
            <p:cNvSpPr>
              <a:spLocks/>
            </p:cNvSpPr>
            <p:nvPr/>
          </p:nvSpPr>
          <p:spPr bwMode="auto">
            <a:xfrm>
              <a:off x="1529" y="2946"/>
              <a:ext cx="12" cy="8"/>
            </a:xfrm>
            <a:custGeom>
              <a:avLst/>
              <a:gdLst>
                <a:gd name="T0" fmla="*/ 1 w 24"/>
                <a:gd name="T1" fmla="*/ 0 h 17"/>
                <a:gd name="T2" fmla="*/ 1 w 24"/>
                <a:gd name="T3" fmla="*/ 0 h 17"/>
                <a:gd name="T4" fmla="*/ 0 w 24"/>
                <a:gd name="T5" fmla="*/ 0 h 17"/>
                <a:gd name="T6" fmla="*/ 1 w 24"/>
                <a:gd name="T7" fmla="*/ 0 h 17"/>
                <a:gd name="T8" fmla="*/ 1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24" y="13"/>
                  </a:moveTo>
                  <a:lnTo>
                    <a:pt x="6" y="17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" name="Freeform 7954"/>
            <p:cNvSpPr>
              <a:spLocks/>
            </p:cNvSpPr>
            <p:nvPr/>
          </p:nvSpPr>
          <p:spPr bwMode="auto">
            <a:xfrm>
              <a:off x="1541" y="2961"/>
              <a:ext cx="16" cy="9"/>
            </a:xfrm>
            <a:custGeom>
              <a:avLst/>
              <a:gdLst>
                <a:gd name="T0" fmla="*/ 1 w 32"/>
                <a:gd name="T1" fmla="*/ 0 h 18"/>
                <a:gd name="T2" fmla="*/ 1 w 32"/>
                <a:gd name="T3" fmla="*/ 1 h 18"/>
                <a:gd name="T4" fmla="*/ 1 w 32"/>
                <a:gd name="T5" fmla="*/ 1 h 18"/>
                <a:gd name="T6" fmla="*/ 1 w 32"/>
                <a:gd name="T7" fmla="*/ 1 h 18"/>
                <a:gd name="T8" fmla="*/ 0 w 32"/>
                <a:gd name="T9" fmla="*/ 1 h 18"/>
                <a:gd name="T10" fmla="*/ 1 w 32"/>
                <a:gd name="T11" fmla="*/ 1 h 18"/>
                <a:gd name="T12" fmla="*/ 1 w 3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8"/>
                <a:gd name="T23" fmla="*/ 32 w 3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8">
                  <a:moveTo>
                    <a:pt x="30" y="0"/>
                  </a:moveTo>
                  <a:lnTo>
                    <a:pt x="32" y="2"/>
                  </a:lnTo>
                  <a:lnTo>
                    <a:pt x="20" y="13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8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" name="Freeform 7955"/>
            <p:cNvSpPr>
              <a:spLocks/>
            </p:cNvSpPr>
            <p:nvPr/>
          </p:nvSpPr>
          <p:spPr bwMode="auto">
            <a:xfrm>
              <a:off x="1541" y="2969"/>
              <a:ext cx="2" cy="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1 h 6"/>
                <a:gd name="T6" fmla="*/ 0 w 3"/>
                <a:gd name="T7" fmla="*/ 0 h 6"/>
                <a:gd name="T8" fmla="*/ 0 w 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4"/>
                  </a:moveTo>
                  <a:lnTo>
                    <a:pt x="3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1" name="Freeform 7956"/>
            <p:cNvSpPr>
              <a:spLocks/>
            </p:cNvSpPr>
            <p:nvPr/>
          </p:nvSpPr>
          <p:spPr bwMode="auto">
            <a:xfrm>
              <a:off x="1538" y="2965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2" name="Freeform 7957"/>
            <p:cNvSpPr>
              <a:spLocks/>
            </p:cNvSpPr>
            <p:nvPr/>
          </p:nvSpPr>
          <p:spPr bwMode="auto">
            <a:xfrm>
              <a:off x="1553" y="2956"/>
              <a:ext cx="1" cy="2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3" name="Rectangle 7958"/>
            <p:cNvSpPr>
              <a:spLocks noChangeArrowheads="1"/>
            </p:cNvSpPr>
            <p:nvPr/>
          </p:nvSpPr>
          <p:spPr bwMode="auto">
            <a:xfrm>
              <a:off x="1452" y="2792"/>
              <a:ext cx="6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КАМАЗ-</a:t>
              </a:r>
            </a:p>
            <a:p>
              <a:pPr algn="ctr" defTabSz="357188" eaLnBrk="0" hangingPunct="0"/>
              <a:r>
                <a:rPr lang="ru-RU" sz="1000" b="1"/>
                <a:t>Дизель</a:t>
              </a:r>
              <a:endParaRPr lang="de-DE" sz="1000" b="1"/>
            </a:p>
          </p:txBody>
        </p:sp>
        <p:sp>
          <p:nvSpPr>
            <p:cNvPr id="14854" name="Freeform 7959"/>
            <p:cNvSpPr>
              <a:spLocks/>
            </p:cNvSpPr>
            <p:nvPr/>
          </p:nvSpPr>
          <p:spPr bwMode="auto">
            <a:xfrm>
              <a:off x="454" y="1921"/>
              <a:ext cx="4" cy="10"/>
            </a:xfrm>
            <a:custGeom>
              <a:avLst/>
              <a:gdLst>
                <a:gd name="T0" fmla="*/ 1 w 7"/>
                <a:gd name="T1" fmla="*/ 1 h 20"/>
                <a:gd name="T2" fmla="*/ 1 w 7"/>
                <a:gd name="T3" fmla="*/ 1 h 20"/>
                <a:gd name="T4" fmla="*/ 0 w 7"/>
                <a:gd name="T5" fmla="*/ 1 h 20"/>
                <a:gd name="T6" fmla="*/ 1 w 7"/>
                <a:gd name="T7" fmla="*/ 0 h 20"/>
                <a:gd name="T8" fmla="*/ 1 w 7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0"/>
                <a:gd name="T17" fmla="*/ 7 w 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0">
                  <a:moveTo>
                    <a:pt x="7" y="13"/>
                  </a:moveTo>
                  <a:lnTo>
                    <a:pt x="2" y="20"/>
                  </a:lnTo>
                  <a:lnTo>
                    <a:pt x="0" y="5"/>
                  </a:lnTo>
                  <a:lnTo>
                    <a:pt x="5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5" name="Freeform 7960"/>
            <p:cNvSpPr>
              <a:spLocks/>
            </p:cNvSpPr>
            <p:nvPr/>
          </p:nvSpPr>
          <p:spPr bwMode="auto">
            <a:xfrm>
              <a:off x="455" y="1921"/>
              <a:ext cx="2" cy="4"/>
            </a:xfrm>
            <a:custGeom>
              <a:avLst/>
              <a:gdLst>
                <a:gd name="T0" fmla="*/ 1 w 3"/>
                <a:gd name="T1" fmla="*/ 1 h 7"/>
                <a:gd name="T2" fmla="*/ 0 w 3"/>
                <a:gd name="T3" fmla="*/ 1 h 7"/>
                <a:gd name="T4" fmla="*/ 0 w 3"/>
                <a:gd name="T5" fmla="*/ 1 h 7"/>
                <a:gd name="T6" fmla="*/ 1 w 3"/>
                <a:gd name="T7" fmla="*/ 0 h 7"/>
                <a:gd name="T8" fmla="*/ 1 w 3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4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6" name="Freeform 7961"/>
            <p:cNvSpPr>
              <a:spLocks/>
            </p:cNvSpPr>
            <p:nvPr/>
          </p:nvSpPr>
          <p:spPr bwMode="auto">
            <a:xfrm>
              <a:off x="650" y="1756"/>
              <a:ext cx="50" cy="225"/>
            </a:xfrm>
            <a:custGeom>
              <a:avLst/>
              <a:gdLst>
                <a:gd name="T0" fmla="*/ 0 w 99"/>
                <a:gd name="T1" fmla="*/ 4 h 450"/>
                <a:gd name="T2" fmla="*/ 1 w 99"/>
                <a:gd name="T3" fmla="*/ 1 h 450"/>
                <a:gd name="T4" fmla="*/ 1 w 99"/>
                <a:gd name="T5" fmla="*/ 0 h 450"/>
                <a:gd name="T6" fmla="*/ 1 w 99"/>
                <a:gd name="T7" fmla="*/ 1 h 450"/>
                <a:gd name="T8" fmla="*/ 1 w 99"/>
                <a:gd name="T9" fmla="*/ 4 h 450"/>
                <a:gd name="T10" fmla="*/ 1 w 99"/>
                <a:gd name="T11" fmla="*/ 4 h 450"/>
                <a:gd name="T12" fmla="*/ 1 w 99"/>
                <a:gd name="T13" fmla="*/ 4 h 450"/>
                <a:gd name="T14" fmla="*/ 1 w 99"/>
                <a:gd name="T15" fmla="*/ 4 h 450"/>
                <a:gd name="T16" fmla="*/ 1 w 99"/>
                <a:gd name="T17" fmla="*/ 4 h 450"/>
                <a:gd name="T18" fmla="*/ 1 w 99"/>
                <a:gd name="T19" fmla="*/ 4 h 450"/>
                <a:gd name="T20" fmla="*/ 1 w 99"/>
                <a:gd name="T21" fmla="*/ 4 h 450"/>
                <a:gd name="T22" fmla="*/ 1 w 99"/>
                <a:gd name="T23" fmla="*/ 4 h 450"/>
                <a:gd name="T24" fmla="*/ 1 w 99"/>
                <a:gd name="T25" fmla="*/ 4 h 450"/>
                <a:gd name="T26" fmla="*/ 1 w 99"/>
                <a:gd name="T27" fmla="*/ 4 h 450"/>
                <a:gd name="T28" fmla="*/ 1 w 99"/>
                <a:gd name="T29" fmla="*/ 4 h 450"/>
                <a:gd name="T30" fmla="*/ 1 w 99"/>
                <a:gd name="T31" fmla="*/ 4 h 450"/>
                <a:gd name="T32" fmla="*/ 1 w 99"/>
                <a:gd name="T33" fmla="*/ 4 h 450"/>
                <a:gd name="T34" fmla="*/ 0 w 99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450"/>
                <a:gd name="T56" fmla="*/ 99 w 99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450">
                  <a:moveTo>
                    <a:pt x="0" y="428"/>
                  </a:moveTo>
                  <a:lnTo>
                    <a:pt x="24" y="3"/>
                  </a:lnTo>
                  <a:lnTo>
                    <a:pt x="45" y="0"/>
                  </a:lnTo>
                  <a:lnTo>
                    <a:pt x="65" y="3"/>
                  </a:lnTo>
                  <a:lnTo>
                    <a:pt x="99" y="428"/>
                  </a:lnTo>
                  <a:lnTo>
                    <a:pt x="96" y="432"/>
                  </a:lnTo>
                  <a:lnTo>
                    <a:pt x="85" y="439"/>
                  </a:lnTo>
                  <a:lnTo>
                    <a:pt x="78" y="444"/>
                  </a:lnTo>
                  <a:lnTo>
                    <a:pt x="69" y="448"/>
                  </a:lnTo>
                  <a:lnTo>
                    <a:pt x="58" y="450"/>
                  </a:lnTo>
                  <a:lnTo>
                    <a:pt x="47" y="450"/>
                  </a:lnTo>
                  <a:lnTo>
                    <a:pt x="34" y="450"/>
                  </a:lnTo>
                  <a:lnTo>
                    <a:pt x="24" y="448"/>
                  </a:lnTo>
                  <a:lnTo>
                    <a:pt x="15" y="444"/>
                  </a:lnTo>
                  <a:lnTo>
                    <a:pt x="9" y="439"/>
                  </a:lnTo>
                  <a:lnTo>
                    <a:pt x="4" y="435"/>
                  </a:lnTo>
                  <a:lnTo>
                    <a:pt x="2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7" name="Freeform 7962"/>
            <p:cNvSpPr>
              <a:spLocks/>
            </p:cNvSpPr>
            <p:nvPr/>
          </p:nvSpPr>
          <p:spPr bwMode="auto">
            <a:xfrm>
              <a:off x="698" y="1784"/>
              <a:ext cx="50" cy="225"/>
            </a:xfrm>
            <a:custGeom>
              <a:avLst/>
              <a:gdLst>
                <a:gd name="T0" fmla="*/ 0 w 100"/>
                <a:gd name="T1" fmla="*/ 4 h 450"/>
                <a:gd name="T2" fmla="*/ 1 w 100"/>
                <a:gd name="T3" fmla="*/ 1 h 450"/>
                <a:gd name="T4" fmla="*/ 1 w 100"/>
                <a:gd name="T5" fmla="*/ 0 h 450"/>
                <a:gd name="T6" fmla="*/ 1 w 100"/>
                <a:gd name="T7" fmla="*/ 1 h 450"/>
                <a:gd name="T8" fmla="*/ 1 w 100"/>
                <a:gd name="T9" fmla="*/ 4 h 450"/>
                <a:gd name="T10" fmla="*/ 1 w 100"/>
                <a:gd name="T11" fmla="*/ 4 h 450"/>
                <a:gd name="T12" fmla="*/ 1 w 100"/>
                <a:gd name="T13" fmla="*/ 4 h 450"/>
                <a:gd name="T14" fmla="*/ 1 w 100"/>
                <a:gd name="T15" fmla="*/ 4 h 450"/>
                <a:gd name="T16" fmla="*/ 1 w 100"/>
                <a:gd name="T17" fmla="*/ 4 h 450"/>
                <a:gd name="T18" fmla="*/ 1 w 100"/>
                <a:gd name="T19" fmla="*/ 4 h 450"/>
                <a:gd name="T20" fmla="*/ 1 w 100"/>
                <a:gd name="T21" fmla="*/ 4 h 450"/>
                <a:gd name="T22" fmla="*/ 1 w 100"/>
                <a:gd name="T23" fmla="*/ 4 h 450"/>
                <a:gd name="T24" fmla="*/ 1 w 100"/>
                <a:gd name="T25" fmla="*/ 4 h 450"/>
                <a:gd name="T26" fmla="*/ 1 w 100"/>
                <a:gd name="T27" fmla="*/ 4 h 450"/>
                <a:gd name="T28" fmla="*/ 1 w 100"/>
                <a:gd name="T29" fmla="*/ 4 h 450"/>
                <a:gd name="T30" fmla="*/ 1 w 100"/>
                <a:gd name="T31" fmla="*/ 4 h 450"/>
                <a:gd name="T32" fmla="*/ 1 w 100"/>
                <a:gd name="T33" fmla="*/ 4 h 450"/>
                <a:gd name="T34" fmla="*/ 0 w 100"/>
                <a:gd name="T35" fmla="*/ 4 h 4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50"/>
                <a:gd name="T56" fmla="*/ 100 w 100"/>
                <a:gd name="T57" fmla="*/ 450 h 4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50">
                  <a:moveTo>
                    <a:pt x="0" y="428"/>
                  </a:moveTo>
                  <a:lnTo>
                    <a:pt x="25" y="3"/>
                  </a:lnTo>
                  <a:lnTo>
                    <a:pt x="45" y="0"/>
                  </a:lnTo>
                  <a:lnTo>
                    <a:pt x="66" y="3"/>
                  </a:lnTo>
                  <a:lnTo>
                    <a:pt x="100" y="428"/>
                  </a:lnTo>
                  <a:lnTo>
                    <a:pt x="97" y="432"/>
                  </a:lnTo>
                  <a:lnTo>
                    <a:pt x="84" y="439"/>
                  </a:lnTo>
                  <a:lnTo>
                    <a:pt x="77" y="442"/>
                  </a:lnTo>
                  <a:lnTo>
                    <a:pt x="68" y="446"/>
                  </a:lnTo>
                  <a:lnTo>
                    <a:pt x="59" y="450"/>
                  </a:lnTo>
                  <a:lnTo>
                    <a:pt x="48" y="450"/>
                  </a:lnTo>
                  <a:lnTo>
                    <a:pt x="34" y="450"/>
                  </a:lnTo>
                  <a:lnTo>
                    <a:pt x="23" y="446"/>
                  </a:lnTo>
                  <a:lnTo>
                    <a:pt x="14" y="442"/>
                  </a:lnTo>
                  <a:lnTo>
                    <a:pt x="9" y="439"/>
                  </a:lnTo>
                  <a:lnTo>
                    <a:pt x="5" y="435"/>
                  </a:lnTo>
                  <a:lnTo>
                    <a:pt x="1" y="432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8" name="Freeform 7963"/>
            <p:cNvSpPr>
              <a:spLocks/>
            </p:cNvSpPr>
            <p:nvPr/>
          </p:nvSpPr>
          <p:spPr bwMode="auto">
            <a:xfrm>
              <a:off x="720" y="1784"/>
              <a:ext cx="28" cy="225"/>
            </a:xfrm>
            <a:custGeom>
              <a:avLst/>
              <a:gdLst>
                <a:gd name="T0" fmla="*/ 1 w 55"/>
                <a:gd name="T1" fmla="*/ 4 h 450"/>
                <a:gd name="T2" fmla="*/ 1 w 55"/>
                <a:gd name="T3" fmla="*/ 4 h 450"/>
                <a:gd name="T4" fmla="*/ 1 w 55"/>
                <a:gd name="T5" fmla="*/ 4 h 450"/>
                <a:gd name="T6" fmla="*/ 1 w 55"/>
                <a:gd name="T7" fmla="*/ 4 h 450"/>
                <a:gd name="T8" fmla="*/ 1 w 55"/>
                <a:gd name="T9" fmla="*/ 4 h 450"/>
                <a:gd name="T10" fmla="*/ 1 w 55"/>
                <a:gd name="T11" fmla="*/ 4 h 450"/>
                <a:gd name="T12" fmla="*/ 1 w 55"/>
                <a:gd name="T13" fmla="*/ 4 h 450"/>
                <a:gd name="T14" fmla="*/ 1 w 55"/>
                <a:gd name="T15" fmla="*/ 4 h 450"/>
                <a:gd name="T16" fmla="*/ 1 w 55"/>
                <a:gd name="T17" fmla="*/ 1 h 450"/>
                <a:gd name="T18" fmla="*/ 0 w 55"/>
                <a:gd name="T19" fmla="*/ 0 h 450"/>
                <a:gd name="T20" fmla="*/ 0 w 55"/>
                <a:gd name="T21" fmla="*/ 4 h 450"/>
                <a:gd name="T22" fmla="*/ 1 w 55"/>
                <a:gd name="T23" fmla="*/ 4 h 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450"/>
                <a:gd name="T38" fmla="*/ 55 w 55"/>
                <a:gd name="T39" fmla="*/ 450 h 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450">
                  <a:moveTo>
                    <a:pt x="10" y="450"/>
                  </a:moveTo>
                  <a:lnTo>
                    <a:pt x="23" y="450"/>
                  </a:lnTo>
                  <a:lnTo>
                    <a:pt x="34" y="446"/>
                  </a:lnTo>
                  <a:lnTo>
                    <a:pt x="41" y="442"/>
                  </a:lnTo>
                  <a:lnTo>
                    <a:pt x="46" y="439"/>
                  </a:lnTo>
                  <a:lnTo>
                    <a:pt x="50" y="435"/>
                  </a:lnTo>
                  <a:lnTo>
                    <a:pt x="54" y="432"/>
                  </a:lnTo>
                  <a:lnTo>
                    <a:pt x="55" y="428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10" y="45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9" name="Freeform 7964"/>
            <p:cNvSpPr>
              <a:spLocks/>
            </p:cNvSpPr>
            <p:nvPr/>
          </p:nvSpPr>
          <p:spPr bwMode="auto">
            <a:xfrm>
              <a:off x="673" y="1756"/>
              <a:ext cx="27" cy="226"/>
            </a:xfrm>
            <a:custGeom>
              <a:avLst/>
              <a:gdLst>
                <a:gd name="T0" fmla="*/ 1 w 54"/>
                <a:gd name="T1" fmla="*/ 4 h 452"/>
                <a:gd name="T2" fmla="*/ 1 w 54"/>
                <a:gd name="T3" fmla="*/ 4 h 452"/>
                <a:gd name="T4" fmla="*/ 1 w 54"/>
                <a:gd name="T5" fmla="*/ 4 h 452"/>
                <a:gd name="T6" fmla="*/ 1 w 54"/>
                <a:gd name="T7" fmla="*/ 4 h 452"/>
                <a:gd name="T8" fmla="*/ 1 w 54"/>
                <a:gd name="T9" fmla="*/ 4 h 452"/>
                <a:gd name="T10" fmla="*/ 1 w 54"/>
                <a:gd name="T11" fmla="*/ 4 h 452"/>
                <a:gd name="T12" fmla="*/ 1 w 54"/>
                <a:gd name="T13" fmla="*/ 4 h 452"/>
                <a:gd name="T14" fmla="*/ 1 w 54"/>
                <a:gd name="T15" fmla="*/ 4 h 452"/>
                <a:gd name="T16" fmla="*/ 1 w 54"/>
                <a:gd name="T17" fmla="*/ 1 h 452"/>
                <a:gd name="T18" fmla="*/ 0 w 54"/>
                <a:gd name="T19" fmla="*/ 0 h 452"/>
                <a:gd name="T20" fmla="*/ 0 w 54"/>
                <a:gd name="T21" fmla="*/ 4 h 452"/>
                <a:gd name="T22" fmla="*/ 1 w 54"/>
                <a:gd name="T23" fmla="*/ 4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452"/>
                <a:gd name="T38" fmla="*/ 54 w 54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452">
                  <a:moveTo>
                    <a:pt x="11" y="452"/>
                  </a:moveTo>
                  <a:lnTo>
                    <a:pt x="24" y="450"/>
                  </a:lnTo>
                  <a:lnTo>
                    <a:pt x="34" y="446"/>
                  </a:lnTo>
                  <a:lnTo>
                    <a:pt x="42" y="443"/>
                  </a:lnTo>
                  <a:lnTo>
                    <a:pt x="47" y="439"/>
                  </a:lnTo>
                  <a:lnTo>
                    <a:pt x="51" y="435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452"/>
                  </a:lnTo>
                  <a:lnTo>
                    <a:pt x="11" y="452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0" name="Freeform 7965"/>
            <p:cNvSpPr>
              <a:spLocks/>
            </p:cNvSpPr>
            <p:nvPr/>
          </p:nvSpPr>
          <p:spPr bwMode="auto">
            <a:xfrm>
              <a:off x="649" y="1996"/>
              <a:ext cx="148" cy="160"/>
            </a:xfrm>
            <a:custGeom>
              <a:avLst/>
              <a:gdLst>
                <a:gd name="T0" fmla="*/ 2 w 296"/>
                <a:gd name="T1" fmla="*/ 0 h 319"/>
                <a:gd name="T2" fmla="*/ 0 w 296"/>
                <a:gd name="T3" fmla="*/ 2 h 319"/>
                <a:gd name="T4" fmla="*/ 0 w 296"/>
                <a:gd name="T5" fmla="*/ 3 h 319"/>
                <a:gd name="T6" fmla="*/ 2 w 296"/>
                <a:gd name="T7" fmla="*/ 2 h 319"/>
                <a:gd name="T8" fmla="*/ 2 w 296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19"/>
                <a:gd name="T17" fmla="*/ 296 w 296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19">
                  <a:moveTo>
                    <a:pt x="296" y="0"/>
                  </a:moveTo>
                  <a:lnTo>
                    <a:pt x="0" y="171"/>
                  </a:lnTo>
                  <a:lnTo>
                    <a:pt x="0" y="319"/>
                  </a:lnTo>
                  <a:lnTo>
                    <a:pt x="296" y="14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1" name="Freeform 7966"/>
            <p:cNvSpPr>
              <a:spLocks/>
            </p:cNvSpPr>
            <p:nvPr/>
          </p:nvSpPr>
          <p:spPr bwMode="auto">
            <a:xfrm>
              <a:off x="471" y="1978"/>
              <a:ext cx="178" cy="178"/>
            </a:xfrm>
            <a:custGeom>
              <a:avLst/>
              <a:gdLst>
                <a:gd name="T0" fmla="*/ 0 w 356"/>
                <a:gd name="T1" fmla="*/ 0 h 355"/>
                <a:gd name="T2" fmla="*/ 3 w 356"/>
                <a:gd name="T3" fmla="*/ 2 h 355"/>
                <a:gd name="T4" fmla="*/ 3 w 356"/>
                <a:gd name="T5" fmla="*/ 3 h 355"/>
                <a:gd name="T6" fmla="*/ 0 w 356"/>
                <a:gd name="T7" fmla="*/ 2 h 355"/>
                <a:gd name="T8" fmla="*/ 0 w 35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55"/>
                <a:gd name="T17" fmla="*/ 356 w 35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55">
                  <a:moveTo>
                    <a:pt x="0" y="0"/>
                  </a:moveTo>
                  <a:lnTo>
                    <a:pt x="356" y="207"/>
                  </a:lnTo>
                  <a:lnTo>
                    <a:pt x="356" y="355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2" name="Freeform 7967"/>
            <p:cNvSpPr>
              <a:spLocks/>
            </p:cNvSpPr>
            <p:nvPr/>
          </p:nvSpPr>
          <p:spPr bwMode="auto">
            <a:xfrm>
              <a:off x="471" y="1894"/>
              <a:ext cx="326" cy="188"/>
            </a:xfrm>
            <a:custGeom>
              <a:avLst/>
              <a:gdLst>
                <a:gd name="T0" fmla="*/ 5 w 652"/>
                <a:gd name="T1" fmla="*/ 1 h 376"/>
                <a:gd name="T2" fmla="*/ 3 w 652"/>
                <a:gd name="T3" fmla="*/ 3 h 376"/>
                <a:gd name="T4" fmla="*/ 0 w 652"/>
                <a:gd name="T5" fmla="*/ 1 h 376"/>
                <a:gd name="T6" fmla="*/ 3 w 652"/>
                <a:gd name="T7" fmla="*/ 0 h 376"/>
                <a:gd name="T8" fmla="*/ 5 w 652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76"/>
                <a:gd name="T17" fmla="*/ 652 w 652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76">
                  <a:moveTo>
                    <a:pt x="652" y="205"/>
                  </a:moveTo>
                  <a:lnTo>
                    <a:pt x="356" y="376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652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3" name="Oval 7968"/>
            <p:cNvSpPr>
              <a:spLocks noChangeArrowheads="1"/>
            </p:cNvSpPr>
            <p:nvPr/>
          </p:nvSpPr>
          <p:spPr bwMode="auto">
            <a:xfrm>
              <a:off x="662" y="1752"/>
              <a:ext cx="21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4" name="Freeform 7969"/>
            <p:cNvSpPr>
              <a:spLocks/>
            </p:cNvSpPr>
            <p:nvPr/>
          </p:nvSpPr>
          <p:spPr bwMode="auto">
            <a:xfrm>
              <a:off x="584" y="1958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5" name="Freeform 7970"/>
            <p:cNvSpPr>
              <a:spLocks/>
            </p:cNvSpPr>
            <p:nvPr/>
          </p:nvSpPr>
          <p:spPr bwMode="auto">
            <a:xfrm>
              <a:off x="537" y="1987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6" name="Freeform 7971"/>
            <p:cNvSpPr>
              <a:spLocks/>
            </p:cNvSpPr>
            <p:nvPr/>
          </p:nvSpPr>
          <p:spPr bwMode="auto">
            <a:xfrm>
              <a:off x="660" y="2083"/>
              <a:ext cx="25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7" name="Freeform 7972"/>
            <p:cNvSpPr>
              <a:spLocks/>
            </p:cNvSpPr>
            <p:nvPr/>
          </p:nvSpPr>
          <p:spPr bwMode="auto">
            <a:xfrm>
              <a:off x="685" y="2080"/>
              <a:ext cx="6" cy="43"/>
            </a:xfrm>
            <a:custGeom>
              <a:avLst/>
              <a:gdLst>
                <a:gd name="T0" fmla="*/ 1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1 w 11"/>
                <a:gd name="T7" fmla="*/ 1 h 86"/>
                <a:gd name="T8" fmla="*/ 1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5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8" name="Freeform 7973"/>
            <p:cNvSpPr>
              <a:spLocks/>
            </p:cNvSpPr>
            <p:nvPr/>
          </p:nvSpPr>
          <p:spPr bwMode="auto">
            <a:xfrm>
              <a:off x="660" y="2120"/>
              <a:ext cx="31" cy="20"/>
            </a:xfrm>
            <a:custGeom>
              <a:avLst/>
              <a:gdLst>
                <a:gd name="T0" fmla="*/ 1 w 61"/>
                <a:gd name="T1" fmla="*/ 0 h 41"/>
                <a:gd name="T2" fmla="*/ 0 w 61"/>
                <a:gd name="T3" fmla="*/ 0 h 41"/>
                <a:gd name="T4" fmla="*/ 0 w 61"/>
                <a:gd name="T5" fmla="*/ 0 h 41"/>
                <a:gd name="T6" fmla="*/ 1 w 61"/>
                <a:gd name="T7" fmla="*/ 0 h 41"/>
                <a:gd name="T8" fmla="*/ 1 w 6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1"/>
                <a:gd name="T17" fmla="*/ 61 w 6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1">
                  <a:moveTo>
                    <a:pt x="50" y="0"/>
                  </a:moveTo>
                  <a:lnTo>
                    <a:pt x="0" y="29"/>
                  </a:lnTo>
                  <a:lnTo>
                    <a:pt x="0" y="41"/>
                  </a:lnTo>
                  <a:lnTo>
                    <a:pt x="61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69" name="Freeform 7974"/>
            <p:cNvSpPr>
              <a:spLocks/>
            </p:cNvSpPr>
            <p:nvPr/>
          </p:nvSpPr>
          <p:spPr bwMode="auto">
            <a:xfrm>
              <a:off x="487" y="2063"/>
              <a:ext cx="86" cy="84"/>
            </a:xfrm>
            <a:custGeom>
              <a:avLst/>
              <a:gdLst>
                <a:gd name="T0" fmla="*/ 0 w 171"/>
                <a:gd name="T1" fmla="*/ 0 h 169"/>
                <a:gd name="T2" fmla="*/ 2 w 171"/>
                <a:gd name="T3" fmla="*/ 0 h 169"/>
                <a:gd name="T4" fmla="*/ 2 w 171"/>
                <a:gd name="T5" fmla="*/ 1 h 169"/>
                <a:gd name="T6" fmla="*/ 0 w 171"/>
                <a:gd name="T7" fmla="*/ 0 h 169"/>
                <a:gd name="T8" fmla="*/ 0 w 17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9"/>
                <a:gd name="T17" fmla="*/ 171 w 17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9">
                  <a:moveTo>
                    <a:pt x="0" y="0"/>
                  </a:moveTo>
                  <a:lnTo>
                    <a:pt x="171" y="100"/>
                  </a:lnTo>
                  <a:lnTo>
                    <a:pt x="171" y="1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0" name="Freeform 7975"/>
            <p:cNvSpPr>
              <a:spLocks/>
            </p:cNvSpPr>
            <p:nvPr/>
          </p:nvSpPr>
          <p:spPr bwMode="auto">
            <a:xfrm>
              <a:off x="573" y="2095"/>
              <a:ext cx="31" cy="52"/>
            </a:xfrm>
            <a:custGeom>
              <a:avLst/>
              <a:gdLst>
                <a:gd name="T0" fmla="*/ 0 w 63"/>
                <a:gd name="T1" fmla="*/ 0 h 105"/>
                <a:gd name="T2" fmla="*/ 0 w 63"/>
                <a:gd name="T3" fmla="*/ 0 h 105"/>
                <a:gd name="T4" fmla="*/ 0 w 63"/>
                <a:gd name="T5" fmla="*/ 0 h 105"/>
                <a:gd name="T6" fmla="*/ 0 w 63"/>
                <a:gd name="T7" fmla="*/ 0 h 105"/>
                <a:gd name="T8" fmla="*/ 0 w 63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"/>
                <a:gd name="T17" fmla="*/ 63 w 6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">
                  <a:moveTo>
                    <a:pt x="6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1" name="Freeform 7976"/>
            <p:cNvSpPr>
              <a:spLocks/>
            </p:cNvSpPr>
            <p:nvPr/>
          </p:nvSpPr>
          <p:spPr bwMode="auto">
            <a:xfrm>
              <a:off x="487" y="2045"/>
              <a:ext cx="117" cy="68"/>
            </a:xfrm>
            <a:custGeom>
              <a:avLst/>
              <a:gdLst>
                <a:gd name="T0" fmla="*/ 2 w 234"/>
                <a:gd name="T1" fmla="*/ 1 h 136"/>
                <a:gd name="T2" fmla="*/ 2 w 234"/>
                <a:gd name="T3" fmla="*/ 1 h 136"/>
                <a:gd name="T4" fmla="*/ 0 w 234"/>
                <a:gd name="T5" fmla="*/ 1 h 136"/>
                <a:gd name="T6" fmla="*/ 1 w 234"/>
                <a:gd name="T7" fmla="*/ 0 h 136"/>
                <a:gd name="T8" fmla="*/ 2 w 234"/>
                <a:gd name="T9" fmla="*/ 1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6"/>
                <a:gd name="T17" fmla="*/ 234 w 23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6">
                  <a:moveTo>
                    <a:pt x="234" y="100"/>
                  </a:moveTo>
                  <a:lnTo>
                    <a:pt x="171" y="136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234" y="10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2" name="Freeform 7977"/>
            <p:cNvSpPr>
              <a:spLocks/>
            </p:cNvSpPr>
            <p:nvPr/>
          </p:nvSpPr>
          <p:spPr bwMode="auto">
            <a:xfrm>
              <a:off x="557" y="2113"/>
              <a:ext cx="7" cy="16"/>
            </a:xfrm>
            <a:custGeom>
              <a:avLst/>
              <a:gdLst>
                <a:gd name="T0" fmla="*/ 1 w 14"/>
                <a:gd name="T1" fmla="*/ 1 h 31"/>
                <a:gd name="T2" fmla="*/ 0 w 14"/>
                <a:gd name="T3" fmla="*/ 1 h 31"/>
                <a:gd name="T4" fmla="*/ 0 w 14"/>
                <a:gd name="T5" fmla="*/ 0 h 31"/>
                <a:gd name="T6" fmla="*/ 1 w 14"/>
                <a:gd name="T7" fmla="*/ 1 h 31"/>
                <a:gd name="T8" fmla="*/ 1 w 14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3" name="Freeform 7978"/>
            <p:cNvSpPr>
              <a:spLocks/>
            </p:cNvSpPr>
            <p:nvPr/>
          </p:nvSpPr>
          <p:spPr bwMode="auto">
            <a:xfrm>
              <a:off x="555" y="2112"/>
              <a:ext cx="2" cy="14"/>
            </a:xfrm>
            <a:custGeom>
              <a:avLst/>
              <a:gdLst>
                <a:gd name="T0" fmla="*/ 0 w 4"/>
                <a:gd name="T1" fmla="*/ 1 h 27"/>
                <a:gd name="T2" fmla="*/ 1 w 4"/>
                <a:gd name="T3" fmla="*/ 1 h 27"/>
                <a:gd name="T4" fmla="*/ 1 w 4"/>
                <a:gd name="T5" fmla="*/ 1 h 27"/>
                <a:gd name="T6" fmla="*/ 0 w 4"/>
                <a:gd name="T7" fmla="*/ 0 h 27"/>
                <a:gd name="T8" fmla="*/ 0 w 4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7"/>
                <a:gd name="T17" fmla="*/ 4 w 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7">
                  <a:moveTo>
                    <a:pt x="0" y="27"/>
                  </a:moveTo>
                  <a:lnTo>
                    <a:pt x="4" y="2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4" name="Freeform 7979"/>
            <p:cNvSpPr>
              <a:spLocks/>
            </p:cNvSpPr>
            <p:nvPr/>
          </p:nvSpPr>
          <p:spPr bwMode="auto">
            <a:xfrm>
              <a:off x="555" y="2125"/>
              <a:ext cx="9" cy="6"/>
            </a:xfrm>
            <a:custGeom>
              <a:avLst/>
              <a:gdLst>
                <a:gd name="T0" fmla="*/ 0 w 18"/>
                <a:gd name="T1" fmla="*/ 1 h 12"/>
                <a:gd name="T2" fmla="*/ 1 w 18"/>
                <a:gd name="T3" fmla="*/ 0 h 12"/>
                <a:gd name="T4" fmla="*/ 1 w 18"/>
                <a:gd name="T5" fmla="*/ 1 h 12"/>
                <a:gd name="T6" fmla="*/ 1 w 18"/>
                <a:gd name="T7" fmla="*/ 1 h 12"/>
                <a:gd name="T8" fmla="*/ 0 w 1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2"/>
                  </a:moveTo>
                  <a:lnTo>
                    <a:pt x="4" y="0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5" name="Freeform 7980"/>
            <p:cNvSpPr>
              <a:spLocks/>
            </p:cNvSpPr>
            <p:nvPr/>
          </p:nvSpPr>
          <p:spPr bwMode="auto">
            <a:xfrm>
              <a:off x="557" y="2118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6" name="Freeform 7981"/>
            <p:cNvSpPr>
              <a:spLocks/>
            </p:cNvSpPr>
            <p:nvPr/>
          </p:nvSpPr>
          <p:spPr bwMode="auto">
            <a:xfrm>
              <a:off x="573" y="2095"/>
              <a:ext cx="48" cy="52"/>
            </a:xfrm>
            <a:custGeom>
              <a:avLst/>
              <a:gdLst>
                <a:gd name="T0" fmla="*/ 0 w 98"/>
                <a:gd name="T1" fmla="*/ 0 h 105"/>
                <a:gd name="T2" fmla="*/ 0 w 98"/>
                <a:gd name="T3" fmla="*/ 0 h 105"/>
                <a:gd name="T4" fmla="*/ 0 w 98"/>
                <a:gd name="T5" fmla="*/ 0 h 105"/>
                <a:gd name="T6" fmla="*/ 0 w 98"/>
                <a:gd name="T7" fmla="*/ 0 h 105"/>
                <a:gd name="T8" fmla="*/ 0 w 98"/>
                <a:gd name="T9" fmla="*/ 0 h 105"/>
                <a:gd name="T10" fmla="*/ 0 w 9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05"/>
                <a:gd name="T20" fmla="*/ 98 w 9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05">
                  <a:moveTo>
                    <a:pt x="69" y="105"/>
                  </a:moveTo>
                  <a:lnTo>
                    <a:pt x="0" y="105"/>
                  </a:lnTo>
                  <a:lnTo>
                    <a:pt x="63" y="69"/>
                  </a:lnTo>
                  <a:lnTo>
                    <a:pt x="63" y="0"/>
                  </a:lnTo>
                  <a:lnTo>
                    <a:pt x="98" y="89"/>
                  </a:lnTo>
                  <a:lnTo>
                    <a:pt x="69" y="10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7" name="Freeform 7982"/>
            <p:cNvSpPr>
              <a:spLocks/>
            </p:cNvSpPr>
            <p:nvPr/>
          </p:nvSpPr>
          <p:spPr bwMode="auto">
            <a:xfrm>
              <a:off x="541" y="2105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8" name="Freeform 7983"/>
            <p:cNvSpPr>
              <a:spLocks/>
            </p:cNvSpPr>
            <p:nvPr/>
          </p:nvSpPr>
          <p:spPr bwMode="auto">
            <a:xfrm>
              <a:off x="539" y="2103"/>
              <a:ext cx="2" cy="14"/>
            </a:xfrm>
            <a:custGeom>
              <a:avLst/>
              <a:gdLst>
                <a:gd name="T0" fmla="*/ 0 w 3"/>
                <a:gd name="T1" fmla="*/ 1 h 27"/>
                <a:gd name="T2" fmla="*/ 1 w 3"/>
                <a:gd name="T3" fmla="*/ 1 h 27"/>
                <a:gd name="T4" fmla="*/ 1 w 3"/>
                <a:gd name="T5" fmla="*/ 1 h 27"/>
                <a:gd name="T6" fmla="*/ 0 w 3"/>
                <a:gd name="T7" fmla="*/ 0 h 27"/>
                <a:gd name="T8" fmla="*/ 0 w 3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7"/>
                <a:gd name="T17" fmla="*/ 3 w 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7">
                  <a:moveTo>
                    <a:pt x="0" y="27"/>
                  </a:moveTo>
                  <a:lnTo>
                    <a:pt x="3" y="2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79" name="Freeform 7984"/>
            <p:cNvSpPr>
              <a:spLocks/>
            </p:cNvSpPr>
            <p:nvPr/>
          </p:nvSpPr>
          <p:spPr bwMode="auto">
            <a:xfrm>
              <a:off x="539" y="2116"/>
              <a:ext cx="9" cy="7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0 h 14"/>
                <a:gd name="T4" fmla="*/ 1 w 18"/>
                <a:gd name="T5" fmla="*/ 1 h 14"/>
                <a:gd name="T6" fmla="*/ 1 w 18"/>
                <a:gd name="T7" fmla="*/ 1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2"/>
                  </a:moveTo>
                  <a:lnTo>
                    <a:pt x="3" y="0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0" name="Freeform 7985"/>
            <p:cNvSpPr>
              <a:spLocks/>
            </p:cNvSpPr>
            <p:nvPr/>
          </p:nvSpPr>
          <p:spPr bwMode="auto">
            <a:xfrm>
              <a:off x="541" y="2110"/>
              <a:ext cx="7" cy="4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1" name="Freeform 7986"/>
            <p:cNvSpPr>
              <a:spLocks/>
            </p:cNvSpPr>
            <p:nvPr/>
          </p:nvSpPr>
          <p:spPr bwMode="auto">
            <a:xfrm>
              <a:off x="545" y="2107"/>
              <a:ext cx="1" cy="12"/>
            </a:xfrm>
            <a:custGeom>
              <a:avLst/>
              <a:gdLst>
                <a:gd name="T0" fmla="*/ 1 w 1"/>
                <a:gd name="T1" fmla="*/ 1 h 23"/>
                <a:gd name="T2" fmla="*/ 0 w 1"/>
                <a:gd name="T3" fmla="*/ 1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2" name="Freeform 7987"/>
            <p:cNvSpPr>
              <a:spLocks/>
            </p:cNvSpPr>
            <p:nvPr/>
          </p:nvSpPr>
          <p:spPr bwMode="auto">
            <a:xfrm>
              <a:off x="526" y="2096"/>
              <a:ext cx="7" cy="26"/>
            </a:xfrm>
            <a:custGeom>
              <a:avLst/>
              <a:gdLst>
                <a:gd name="T0" fmla="*/ 1 w 14"/>
                <a:gd name="T1" fmla="*/ 1 h 52"/>
                <a:gd name="T2" fmla="*/ 0 w 14"/>
                <a:gd name="T3" fmla="*/ 1 h 52"/>
                <a:gd name="T4" fmla="*/ 0 w 14"/>
                <a:gd name="T5" fmla="*/ 0 h 52"/>
                <a:gd name="T6" fmla="*/ 1 w 14"/>
                <a:gd name="T7" fmla="*/ 1 h 52"/>
                <a:gd name="T8" fmla="*/ 1 w 14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14" y="52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3" name="Freeform 7988"/>
            <p:cNvSpPr>
              <a:spLocks/>
            </p:cNvSpPr>
            <p:nvPr/>
          </p:nvSpPr>
          <p:spPr bwMode="auto">
            <a:xfrm>
              <a:off x="524" y="2095"/>
              <a:ext cx="2" cy="25"/>
            </a:xfrm>
            <a:custGeom>
              <a:avLst/>
              <a:gdLst>
                <a:gd name="T0" fmla="*/ 0 w 4"/>
                <a:gd name="T1" fmla="*/ 1 h 49"/>
                <a:gd name="T2" fmla="*/ 1 w 4"/>
                <a:gd name="T3" fmla="*/ 1 h 49"/>
                <a:gd name="T4" fmla="*/ 1 w 4"/>
                <a:gd name="T5" fmla="*/ 1 h 49"/>
                <a:gd name="T6" fmla="*/ 0 w 4"/>
                <a:gd name="T7" fmla="*/ 0 h 49"/>
                <a:gd name="T8" fmla="*/ 0 w 4"/>
                <a:gd name="T9" fmla="*/ 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9"/>
                <a:gd name="T17" fmla="*/ 4 w 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9">
                  <a:moveTo>
                    <a:pt x="0" y="49"/>
                  </a:moveTo>
                  <a:lnTo>
                    <a:pt x="4" y="4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4" name="Freeform 7989"/>
            <p:cNvSpPr>
              <a:spLocks/>
            </p:cNvSpPr>
            <p:nvPr/>
          </p:nvSpPr>
          <p:spPr bwMode="auto">
            <a:xfrm>
              <a:off x="524" y="2118"/>
              <a:ext cx="9" cy="7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4"/>
                  </a:moveTo>
                  <a:lnTo>
                    <a:pt x="4" y="0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5" name="Freeform 7990"/>
            <p:cNvSpPr>
              <a:spLocks/>
            </p:cNvSpPr>
            <p:nvPr/>
          </p:nvSpPr>
          <p:spPr bwMode="auto">
            <a:xfrm>
              <a:off x="526" y="2101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6" name="Freeform 7991"/>
            <p:cNvSpPr>
              <a:spLocks/>
            </p:cNvSpPr>
            <p:nvPr/>
          </p:nvSpPr>
          <p:spPr bwMode="auto">
            <a:xfrm>
              <a:off x="512" y="2087"/>
              <a:ext cx="7" cy="15"/>
            </a:xfrm>
            <a:custGeom>
              <a:avLst/>
              <a:gdLst>
                <a:gd name="T0" fmla="*/ 1 w 14"/>
                <a:gd name="T1" fmla="*/ 0 h 31"/>
                <a:gd name="T2" fmla="*/ 0 w 14"/>
                <a:gd name="T3" fmla="*/ 0 h 31"/>
                <a:gd name="T4" fmla="*/ 0 w 14"/>
                <a:gd name="T5" fmla="*/ 0 h 31"/>
                <a:gd name="T6" fmla="*/ 1 w 14"/>
                <a:gd name="T7" fmla="*/ 0 h 31"/>
                <a:gd name="T8" fmla="*/ 1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14" y="3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7" name="Freeform 7992"/>
            <p:cNvSpPr>
              <a:spLocks/>
            </p:cNvSpPr>
            <p:nvPr/>
          </p:nvSpPr>
          <p:spPr bwMode="auto">
            <a:xfrm>
              <a:off x="509" y="2086"/>
              <a:ext cx="3" cy="14"/>
            </a:xfrm>
            <a:custGeom>
              <a:avLst/>
              <a:gdLst>
                <a:gd name="T0" fmla="*/ 0 w 5"/>
                <a:gd name="T1" fmla="*/ 1 h 27"/>
                <a:gd name="T2" fmla="*/ 1 w 5"/>
                <a:gd name="T3" fmla="*/ 1 h 27"/>
                <a:gd name="T4" fmla="*/ 1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8" name="Freeform 7993"/>
            <p:cNvSpPr>
              <a:spLocks/>
            </p:cNvSpPr>
            <p:nvPr/>
          </p:nvSpPr>
          <p:spPr bwMode="auto">
            <a:xfrm>
              <a:off x="509" y="2099"/>
              <a:ext cx="10" cy="6"/>
            </a:xfrm>
            <a:custGeom>
              <a:avLst/>
              <a:gdLst>
                <a:gd name="T0" fmla="*/ 0 w 19"/>
                <a:gd name="T1" fmla="*/ 1 h 12"/>
                <a:gd name="T2" fmla="*/ 1 w 19"/>
                <a:gd name="T3" fmla="*/ 0 h 12"/>
                <a:gd name="T4" fmla="*/ 1 w 19"/>
                <a:gd name="T5" fmla="*/ 1 h 12"/>
                <a:gd name="T6" fmla="*/ 1 w 19"/>
                <a:gd name="T7" fmla="*/ 1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"/>
                  </a:moveTo>
                  <a:lnTo>
                    <a:pt x="5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89" name="Freeform 7994"/>
            <p:cNvSpPr>
              <a:spLocks/>
            </p:cNvSpPr>
            <p:nvPr/>
          </p:nvSpPr>
          <p:spPr bwMode="auto">
            <a:xfrm>
              <a:off x="512" y="2092"/>
              <a:ext cx="7" cy="5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1 w 14"/>
                <a:gd name="T7" fmla="*/ 0 h 11"/>
                <a:gd name="T8" fmla="*/ 1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1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0" name="Freeform 7995"/>
            <p:cNvSpPr>
              <a:spLocks/>
            </p:cNvSpPr>
            <p:nvPr/>
          </p:nvSpPr>
          <p:spPr bwMode="auto">
            <a:xfrm>
              <a:off x="496" y="2079"/>
              <a:ext cx="7" cy="15"/>
            </a:xfrm>
            <a:custGeom>
              <a:avLst/>
              <a:gdLst>
                <a:gd name="T0" fmla="*/ 0 w 15"/>
                <a:gd name="T1" fmla="*/ 0 h 31"/>
                <a:gd name="T2" fmla="*/ 0 w 15"/>
                <a:gd name="T3" fmla="*/ 0 h 31"/>
                <a:gd name="T4" fmla="*/ 0 w 15"/>
                <a:gd name="T5" fmla="*/ 0 h 31"/>
                <a:gd name="T6" fmla="*/ 0 w 15"/>
                <a:gd name="T7" fmla="*/ 0 h 31"/>
                <a:gd name="T8" fmla="*/ 0 w 1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1"/>
                <a:gd name="T17" fmla="*/ 15 w 1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1">
                  <a:moveTo>
                    <a:pt x="15" y="3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1" name="Freeform 7996"/>
            <p:cNvSpPr>
              <a:spLocks/>
            </p:cNvSpPr>
            <p:nvPr/>
          </p:nvSpPr>
          <p:spPr bwMode="auto">
            <a:xfrm>
              <a:off x="494" y="2077"/>
              <a:ext cx="2" cy="14"/>
            </a:xfrm>
            <a:custGeom>
              <a:avLst/>
              <a:gdLst>
                <a:gd name="T0" fmla="*/ 0 w 5"/>
                <a:gd name="T1" fmla="*/ 1 h 27"/>
                <a:gd name="T2" fmla="*/ 0 w 5"/>
                <a:gd name="T3" fmla="*/ 1 h 27"/>
                <a:gd name="T4" fmla="*/ 0 w 5"/>
                <a:gd name="T5" fmla="*/ 1 h 27"/>
                <a:gd name="T6" fmla="*/ 0 w 5"/>
                <a:gd name="T7" fmla="*/ 0 h 27"/>
                <a:gd name="T8" fmla="*/ 0 w 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7"/>
                <a:gd name="T17" fmla="*/ 5 w 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7">
                  <a:moveTo>
                    <a:pt x="0" y="27"/>
                  </a:moveTo>
                  <a:lnTo>
                    <a:pt x="5" y="26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2" name="Freeform 7997"/>
            <p:cNvSpPr>
              <a:spLocks/>
            </p:cNvSpPr>
            <p:nvPr/>
          </p:nvSpPr>
          <p:spPr bwMode="auto">
            <a:xfrm>
              <a:off x="494" y="2090"/>
              <a:ext cx="9" cy="6"/>
            </a:xfrm>
            <a:custGeom>
              <a:avLst/>
              <a:gdLst>
                <a:gd name="T0" fmla="*/ 0 w 20"/>
                <a:gd name="T1" fmla="*/ 1 h 12"/>
                <a:gd name="T2" fmla="*/ 0 w 20"/>
                <a:gd name="T3" fmla="*/ 0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0" y="1"/>
                  </a:moveTo>
                  <a:lnTo>
                    <a:pt x="5" y="0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3" name="Freeform 7998"/>
            <p:cNvSpPr>
              <a:spLocks/>
            </p:cNvSpPr>
            <p:nvPr/>
          </p:nvSpPr>
          <p:spPr bwMode="auto">
            <a:xfrm>
              <a:off x="496" y="2083"/>
              <a:ext cx="7" cy="5"/>
            </a:xfrm>
            <a:custGeom>
              <a:avLst/>
              <a:gdLst>
                <a:gd name="T0" fmla="*/ 0 w 15"/>
                <a:gd name="T1" fmla="*/ 1 h 9"/>
                <a:gd name="T2" fmla="*/ 0 w 15"/>
                <a:gd name="T3" fmla="*/ 1 h 9"/>
                <a:gd name="T4" fmla="*/ 0 w 15"/>
                <a:gd name="T5" fmla="*/ 0 h 9"/>
                <a:gd name="T6" fmla="*/ 0 w 15"/>
                <a:gd name="T7" fmla="*/ 1 h 9"/>
                <a:gd name="T8" fmla="*/ 0 w 15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1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4" name="Freeform 7999"/>
            <p:cNvSpPr>
              <a:spLocks/>
            </p:cNvSpPr>
            <p:nvPr/>
          </p:nvSpPr>
          <p:spPr bwMode="auto">
            <a:xfrm>
              <a:off x="500" y="2081"/>
              <a:ext cx="1" cy="11"/>
            </a:xfrm>
            <a:custGeom>
              <a:avLst/>
              <a:gdLst>
                <a:gd name="T0" fmla="*/ 1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1 w 1"/>
                <a:gd name="T7" fmla="*/ 0 h 23"/>
                <a:gd name="T8" fmla="*/ 1 w 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3"/>
                <a:gd name="T17" fmla="*/ 1 w 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3">
                  <a:moveTo>
                    <a:pt x="1" y="2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5" name="Freeform 8000"/>
            <p:cNvSpPr>
              <a:spLocks/>
            </p:cNvSpPr>
            <p:nvPr/>
          </p:nvSpPr>
          <p:spPr bwMode="auto">
            <a:xfrm>
              <a:off x="499" y="2052"/>
              <a:ext cx="94" cy="54"/>
            </a:xfrm>
            <a:custGeom>
              <a:avLst/>
              <a:gdLst>
                <a:gd name="T0" fmla="*/ 2 w 187"/>
                <a:gd name="T1" fmla="*/ 1 h 108"/>
                <a:gd name="T2" fmla="*/ 2 w 187"/>
                <a:gd name="T3" fmla="*/ 1 h 108"/>
                <a:gd name="T4" fmla="*/ 0 w 187"/>
                <a:gd name="T5" fmla="*/ 1 h 108"/>
                <a:gd name="T6" fmla="*/ 1 w 187"/>
                <a:gd name="T7" fmla="*/ 0 h 108"/>
                <a:gd name="T8" fmla="*/ 2 w 18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08"/>
                <a:gd name="T17" fmla="*/ 187 w 18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08">
                  <a:moveTo>
                    <a:pt x="187" y="79"/>
                  </a:moveTo>
                  <a:lnTo>
                    <a:pt x="137" y="108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187" y="7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6" name="Freeform 8001"/>
            <p:cNvSpPr>
              <a:spLocks/>
            </p:cNvSpPr>
            <p:nvPr/>
          </p:nvSpPr>
          <p:spPr bwMode="auto">
            <a:xfrm>
              <a:off x="518" y="1921"/>
              <a:ext cx="175" cy="84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1 h 169"/>
                <a:gd name="T4" fmla="*/ 0 w 351"/>
                <a:gd name="T5" fmla="*/ 1 h 169"/>
                <a:gd name="T6" fmla="*/ 2 w 351"/>
                <a:gd name="T7" fmla="*/ 0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7" name="Freeform 8002"/>
            <p:cNvSpPr>
              <a:spLocks/>
            </p:cNvSpPr>
            <p:nvPr/>
          </p:nvSpPr>
          <p:spPr bwMode="auto">
            <a:xfrm>
              <a:off x="584" y="1958"/>
              <a:ext cx="175" cy="85"/>
            </a:xfrm>
            <a:custGeom>
              <a:avLst/>
              <a:gdLst>
                <a:gd name="T0" fmla="*/ 2 w 351"/>
                <a:gd name="T1" fmla="*/ 0 h 169"/>
                <a:gd name="T2" fmla="*/ 0 w 351"/>
                <a:gd name="T3" fmla="*/ 2 h 169"/>
                <a:gd name="T4" fmla="*/ 0 w 351"/>
                <a:gd name="T5" fmla="*/ 2 h 169"/>
                <a:gd name="T6" fmla="*/ 2 w 351"/>
                <a:gd name="T7" fmla="*/ 1 h 169"/>
                <a:gd name="T8" fmla="*/ 2 w 351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69"/>
                <a:gd name="T17" fmla="*/ 351 w 351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69">
                  <a:moveTo>
                    <a:pt x="293" y="0"/>
                  </a:moveTo>
                  <a:lnTo>
                    <a:pt x="0" y="169"/>
                  </a:lnTo>
                  <a:lnTo>
                    <a:pt x="113" y="169"/>
                  </a:lnTo>
                  <a:lnTo>
                    <a:pt x="351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8" name="Freeform 8003"/>
            <p:cNvSpPr>
              <a:spLocks/>
            </p:cNvSpPr>
            <p:nvPr/>
          </p:nvSpPr>
          <p:spPr bwMode="auto">
            <a:xfrm>
              <a:off x="708" y="2056"/>
              <a:ext cx="25" cy="50"/>
            </a:xfrm>
            <a:custGeom>
              <a:avLst/>
              <a:gdLst>
                <a:gd name="T0" fmla="*/ 0 w 51"/>
                <a:gd name="T1" fmla="*/ 0 h 101"/>
                <a:gd name="T2" fmla="*/ 0 w 51"/>
                <a:gd name="T3" fmla="*/ 0 h 101"/>
                <a:gd name="T4" fmla="*/ 0 w 51"/>
                <a:gd name="T5" fmla="*/ 0 h 101"/>
                <a:gd name="T6" fmla="*/ 0 w 51"/>
                <a:gd name="T7" fmla="*/ 0 h 101"/>
                <a:gd name="T8" fmla="*/ 0 w 5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1"/>
                <a:gd name="T17" fmla="*/ 51 w 5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1">
                  <a:moveTo>
                    <a:pt x="51" y="0"/>
                  </a:moveTo>
                  <a:lnTo>
                    <a:pt x="0" y="29"/>
                  </a:lnTo>
                  <a:lnTo>
                    <a:pt x="0" y="101"/>
                  </a:lnTo>
                  <a:lnTo>
                    <a:pt x="51" y="7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99" name="Freeform 8004"/>
            <p:cNvSpPr>
              <a:spLocks/>
            </p:cNvSpPr>
            <p:nvPr/>
          </p:nvSpPr>
          <p:spPr bwMode="auto">
            <a:xfrm>
              <a:off x="733" y="2052"/>
              <a:ext cx="5" cy="43"/>
            </a:xfrm>
            <a:custGeom>
              <a:avLst/>
              <a:gdLst>
                <a:gd name="T0" fmla="*/ 0 w 11"/>
                <a:gd name="T1" fmla="*/ 0 h 86"/>
                <a:gd name="T2" fmla="*/ 0 w 11"/>
                <a:gd name="T3" fmla="*/ 1 h 86"/>
                <a:gd name="T4" fmla="*/ 0 w 11"/>
                <a:gd name="T5" fmla="*/ 1 h 86"/>
                <a:gd name="T6" fmla="*/ 0 w 11"/>
                <a:gd name="T7" fmla="*/ 1 h 86"/>
                <a:gd name="T8" fmla="*/ 0 w 11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6"/>
                <a:gd name="T17" fmla="*/ 11 w 11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6">
                  <a:moveTo>
                    <a:pt x="11" y="0"/>
                  </a:moveTo>
                  <a:lnTo>
                    <a:pt x="0" y="7"/>
                  </a:lnTo>
                  <a:lnTo>
                    <a:pt x="0" y="79"/>
                  </a:lnTo>
                  <a:lnTo>
                    <a:pt x="11" y="8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0" name="Freeform 8005"/>
            <p:cNvSpPr>
              <a:spLocks/>
            </p:cNvSpPr>
            <p:nvPr/>
          </p:nvSpPr>
          <p:spPr bwMode="auto">
            <a:xfrm>
              <a:off x="708" y="2092"/>
              <a:ext cx="30" cy="21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0 h 43"/>
                <a:gd name="T4" fmla="*/ 0 w 62"/>
                <a:gd name="T5" fmla="*/ 0 h 43"/>
                <a:gd name="T6" fmla="*/ 0 w 62"/>
                <a:gd name="T7" fmla="*/ 0 h 43"/>
                <a:gd name="T8" fmla="*/ 0 w 6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51" y="0"/>
                  </a:moveTo>
                  <a:lnTo>
                    <a:pt x="0" y="29"/>
                  </a:lnTo>
                  <a:lnTo>
                    <a:pt x="0" y="43"/>
                  </a:lnTo>
                  <a:lnTo>
                    <a:pt x="6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1" name="Freeform 8006"/>
            <p:cNvSpPr>
              <a:spLocks/>
            </p:cNvSpPr>
            <p:nvPr/>
          </p:nvSpPr>
          <p:spPr bwMode="auto">
            <a:xfrm>
              <a:off x="755" y="2028"/>
              <a:ext cx="26" cy="51"/>
            </a:xfrm>
            <a:custGeom>
              <a:avLst/>
              <a:gdLst>
                <a:gd name="T0" fmla="*/ 1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1 w 50"/>
                <a:gd name="T7" fmla="*/ 0 h 103"/>
                <a:gd name="T8" fmla="*/ 1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"/>
                <a:gd name="T17" fmla="*/ 50 w 5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">
                  <a:moveTo>
                    <a:pt x="50" y="0"/>
                  </a:moveTo>
                  <a:lnTo>
                    <a:pt x="0" y="29"/>
                  </a:lnTo>
                  <a:lnTo>
                    <a:pt x="0" y="103"/>
                  </a:lnTo>
                  <a:lnTo>
                    <a:pt x="50" y="7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2" name="Freeform 8007"/>
            <p:cNvSpPr>
              <a:spLocks/>
            </p:cNvSpPr>
            <p:nvPr/>
          </p:nvSpPr>
          <p:spPr bwMode="auto">
            <a:xfrm>
              <a:off x="781" y="2025"/>
              <a:ext cx="5" cy="42"/>
            </a:xfrm>
            <a:custGeom>
              <a:avLst/>
              <a:gdLst>
                <a:gd name="T0" fmla="*/ 0 w 11"/>
                <a:gd name="T1" fmla="*/ 0 h 85"/>
                <a:gd name="T2" fmla="*/ 0 w 11"/>
                <a:gd name="T3" fmla="*/ 0 h 85"/>
                <a:gd name="T4" fmla="*/ 0 w 11"/>
                <a:gd name="T5" fmla="*/ 0 h 85"/>
                <a:gd name="T6" fmla="*/ 0 w 11"/>
                <a:gd name="T7" fmla="*/ 0 h 85"/>
                <a:gd name="T8" fmla="*/ 0 w 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5"/>
                <a:gd name="T17" fmla="*/ 11 w 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5">
                  <a:moveTo>
                    <a:pt x="11" y="0"/>
                  </a:moveTo>
                  <a:lnTo>
                    <a:pt x="0" y="5"/>
                  </a:lnTo>
                  <a:lnTo>
                    <a:pt x="0" y="77"/>
                  </a:lnTo>
                  <a:lnTo>
                    <a:pt x="11" y="8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3" name="Freeform 8008"/>
            <p:cNvSpPr>
              <a:spLocks/>
            </p:cNvSpPr>
            <p:nvPr/>
          </p:nvSpPr>
          <p:spPr bwMode="auto">
            <a:xfrm>
              <a:off x="755" y="2064"/>
              <a:ext cx="31" cy="21"/>
            </a:xfrm>
            <a:custGeom>
              <a:avLst/>
              <a:gdLst>
                <a:gd name="T0" fmla="*/ 1 w 61"/>
                <a:gd name="T1" fmla="*/ 0 h 44"/>
                <a:gd name="T2" fmla="*/ 0 w 61"/>
                <a:gd name="T3" fmla="*/ 0 h 44"/>
                <a:gd name="T4" fmla="*/ 0 w 61"/>
                <a:gd name="T5" fmla="*/ 0 h 44"/>
                <a:gd name="T6" fmla="*/ 1 w 61"/>
                <a:gd name="T7" fmla="*/ 0 h 44"/>
                <a:gd name="T8" fmla="*/ 1 w 6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4"/>
                <a:gd name="T17" fmla="*/ 61 w 6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4">
                  <a:moveTo>
                    <a:pt x="50" y="0"/>
                  </a:moveTo>
                  <a:lnTo>
                    <a:pt x="0" y="31"/>
                  </a:lnTo>
                  <a:lnTo>
                    <a:pt x="0" y="44"/>
                  </a:lnTo>
                  <a:lnTo>
                    <a:pt x="61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4" name="Oval 8009"/>
            <p:cNvSpPr>
              <a:spLocks noChangeArrowheads="1"/>
            </p:cNvSpPr>
            <p:nvPr/>
          </p:nvSpPr>
          <p:spPr bwMode="auto">
            <a:xfrm>
              <a:off x="710" y="1780"/>
              <a:ext cx="20" cy="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5" name="Freeform 8010"/>
            <p:cNvSpPr>
              <a:spLocks/>
            </p:cNvSpPr>
            <p:nvPr/>
          </p:nvSpPr>
          <p:spPr bwMode="auto">
            <a:xfrm>
              <a:off x="471" y="1948"/>
              <a:ext cx="47" cy="57"/>
            </a:xfrm>
            <a:custGeom>
              <a:avLst/>
              <a:gdLst>
                <a:gd name="T0" fmla="*/ 1 w 94"/>
                <a:gd name="T1" fmla="*/ 0 h 113"/>
                <a:gd name="T2" fmla="*/ 1 w 94"/>
                <a:gd name="T3" fmla="*/ 1 h 113"/>
                <a:gd name="T4" fmla="*/ 0 w 94"/>
                <a:gd name="T5" fmla="*/ 1 h 113"/>
                <a:gd name="T6" fmla="*/ 1 w 9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3"/>
                <a:gd name="T14" fmla="*/ 94 w 9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3">
                  <a:moveTo>
                    <a:pt x="94" y="0"/>
                  </a:moveTo>
                  <a:lnTo>
                    <a:pt x="94" y="113"/>
                  </a:lnTo>
                  <a:lnTo>
                    <a:pt x="0" y="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6" name="Freeform 8011"/>
            <p:cNvSpPr>
              <a:spLocks/>
            </p:cNvSpPr>
            <p:nvPr/>
          </p:nvSpPr>
          <p:spPr bwMode="auto">
            <a:xfrm>
              <a:off x="518" y="1864"/>
              <a:ext cx="147" cy="141"/>
            </a:xfrm>
            <a:custGeom>
              <a:avLst/>
              <a:gdLst>
                <a:gd name="T0" fmla="*/ 3 w 293"/>
                <a:gd name="T1" fmla="*/ 1 h 282"/>
                <a:gd name="T2" fmla="*/ 0 w 293"/>
                <a:gd name="T3" fmla="*/ 2 h 282"/>
                <a:gd name="T4" fmla="*/ 0 w 293"/>
                <a:gd name="T5" fmla="*/ 1 h 282"/>
                <a:gd name="T6" fmla="*/ 3 w 293"/>
                <a:gd name="T7" fmla="*/ 0 h 282"/>
                <a:gd name="T8" fmla="*/ 3 w 293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82"/>
                <a:gd name="T17" fmla="*/ 293 w 293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82">
                  <a:moveTo>
                    <a:pt x="293" y="113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3" y="0"/>
                  </a:lnTo>
                  <a:lnTo>
                    <a:pt x="293" y="11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7" name="Freeform 8012"/>
            <p:cNvSpPr>
              <a:spLocks/>
            </p:cNvSpPr>
            <p:nvPr/>
          </p:nvSpPr>
          <p:spPr bwMode="auto">
            <a:xfrm>
              <a:off x="537" y="1987"/>
              <a:ext cx="47" cy="56"/>
            </a:xfrm>
            <a:custGeom>
              <a:avLst/>
              <a:gdLst>
                <a:gd name="T0" fmla="*/ 1 w 94"/>
                <a:gd name="T1" fmla="*/ 0 h 112"/>
                <a:gd name="T2" fmla="*/ 1 w 94"/>
                <a:gd name="T3" fmla="*/ 1 h 112"/>
                <a:gd name="T4" fmla="*/ 0 w 94"/>
                <a:gd name="T5" fmla="*/ 1 h 112"/>
                <a:gd name="T6" fmla="*/ 1 w 9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2"/>
                <a:gd name="T14" fmla="*/ 94 w 9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2">
                  <a:moveTo>
                    <a:pt x="94" y="0"/>
                  </a:moveTo>
                  <a:lnTo>
                    <a:pt x="94" y="112"/>
                  </a:lnTo>
                  <a:lnTo>
                    <a:pt x="0" y="5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8" name="Freeform 8013"/>
            <p:cNvSpPr>
              <a:spLocks/>
            </p:cNvSpPr>
            <p:nvPr/>
          </p:nvSpPr>
          <p:spPr bwMode="auto">
            <a:xfrm>
              <a:off x="584" y="1902"/>
              <a:ext cx="147" cy="141"/>
            </a:xfrm>
            <a:custGeom>
              <a:avLst/>
              <a:gdLst>
                <a:gd name="T0" fmla="*/ 2 w 295"/>
                <a:gd name="T1" fmla="*/ 0 h 283"/>
                <a:gd name="T2" fmla="*/ 0 w 295"/>
                <a:gd name="T3" fmla="*/ 2 h 283"/>
                <a:gd name="T4" fmla="*/ 0 w 295"/>
                <a:gd name="T5" fmla="*/ 1 h 283"/>
                <a:gd name="T6" fmla="*/ 2 w 295"/>
                <a:gd name="T7" fmla="*/ 0 h 283"/>
                <a:gd name="T8" fmla="*/ 2 w 295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83"/>
                <a:gd name="T17" fmla="*/ 295 w 295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83">
                  <a:moveTo>
                    <a:pt x="295" y="114"/>
                  </a:moveTo>
                  <a:lnTo>
                    <a:pt x="0" y="283"/>
                  </a:lnTo>
                  <a:lnTo>
                    <a:pt x="0" y="171"/>
                  </a:lnTo>
                  <a:lnTo>
                    <a:pt x="293" y="0"/>
                  </a:lnTo>
                  <a:lnTo>
                    <a:pt x="295" y="11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09" name="Freeform 8014"/>
            <p:cNvSpPr>
              <a:spLocks/>
            </p:cNvSpPr>
            <p:nvPr/>
          </p:nvSpPr>
          <p:spPr bwMode="auto">
            <a:xfrm>
              <a:off x="602" y="2025"/>
              <a:ext cx="47" cy="57"/>
            </a:xfrm>
            <a:custGeom>
              <a:avLst/>
              <a:gdLst>
                <a:gd name="T0" fmla="*/ 1 w 93"/>
                <a:gd name="T1" fmla="*/ 0 h 113"/>
                <a:gd name="T2" fmla="*/ 1 w 93"/>
                <a:gd name="T3" fmla="*/ 1 h 113"/>
                <a:gd name="T4" fmla="*/ 0 w 93"/>
                <a:gd name="T5" fmla="*/ 1 h 113"/>
                <a:gd name="T6" fmla="*/ 1 w 9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13"/>
                <a:gd name="T14" fmla="*/ 93 w 9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13">
                  <a:moveTo>
                    <a:pt x="93" y="0"/>
                  </a:moveTo>
                  <a:lnTo>
                    <a:pt x="93" y="113"/>
                  </a:lnTo>
                  <a:lnTo>
                    <a:pt x="0" y="5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0" name="Freeform 8015"/>
            <p:cNvSpPr>
              <a:spLocks/>
            </p:cNvSpPr>
            <p:nvPr/>
          </p:nvSpPr>
          <p:spPr bwMode="auto">
            <a:xfrm>
              <a:off x="649" y="1940"/>
              <a:ext cx="148" cy="142"/>
            </a:xfrm>
            <a:custGeom>
              <a:avLst/>
              <a:gdLst>
                <a:gd name="T0" fmla="*/ 2 w 296"/>
                <a:gd name="T1" fmla="*/ 1 h 282"/>
                <a:gd name="T2" fmla="*/ 0 w 296"/>
                <a:gd name="T3" fmla="*/ 3 h 282"/>
                <a:gd name="T4" fmla="*/ 0 w 296"/>
                <a:gd name="T5" fmla="*/ 2 h 282"/>
                <a:gd name="T6" fmla="*/ 2 w 296"/>
                <a:gd name="T7" fmla="*/ 0 h 282"/>
                <a:gd name="T8" fmla="*/ 2 w 296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82"/>
                <a:gd name="T17" fmla="*/ 296 w 296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82">
                  <a:moveTo>
                    <a:pt x="296" y="111"/>
                  </a:moveTo>
                  <a:lnTo>
                    <a:pt x="0" y="282"/>
                  </a:lnTo>
                  <a:lnTo>
                    <a:pt x="0" y="169"/>
                  </a:lnTo>
                  <a:lnTo>
                    <a:pt x="296" y="0"/>
                  </a:lnTo>
                  <a:lnTo>
                    <a:pt x="296" y="11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1" name="Freeform 8016"/>
            <p:cNvSpPr>
              <a:spLocks/>
            </p:cNvSpPr>
            <p:nvPr/>
          </p:nvSpPr>
          <p:spPr bwMode="auto">
            <a:xfrm>
              <a:off x="588" y="2008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2" name="Freeform 8017"/>
            <p:cNvSpPr>
              <a:spLocks/>
            </p:cNvSpPr>
            <p:nvPr/>
          </p:nvSpPr>
          <p:spPr bwMode="auto">
            <a:xfrm>
              <a:off x="588" y="1982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3" name="Freeform 8018"/>
            <p:cNvSpPr>
              <a:spLocks/>
            </p:cNvSpPr>
            <p:nvPr/>
          </p:nvSpPr>
          <p:spPr bwMode="auto">
            <a:xfrm>
              <a:off x="604" y="1999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4" name="Freeform 8019"/>
            <p:cNvSpPr>
              <a:spLocks/>
            </p:cNvSpPr>
            <p:nvPr/>
          </p:nvSpPr>
          <p:spPr bwMode="auto">
            <a:xfrm>
              <a:off x="604" y="1973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5" name="Freeform 8020"/>
            <p:cNvSpPr>
              <a:spLocks/>
            </p:cNvSpPr>
            <p:nvPr/>
          </p:nvSpPr>
          <p:spPr bwMode="auto">
            <a:xfrm>
              <a:off x="620" y="1990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6" name="Freeform 8021"/>
            <p:cNvSpPr>
              <a:spLocks/>
            </p:cNvSpPr>
            <p:nvPr/>
          </p:nvSpPr>
          <p:spPr bwMode="auto">
            <a:xfrm>
              <a:off x="620" y="1964"/>
              <a:ext cx="11" cy="28"/>
            </a:xfrm>
            <a:custGeom>
              <a:avLst/>
              <a:gdLst>
                <a:gd name="T0" fmla="*/ 0 w 23"/>
                <a:gd name="T1" fmla="*/ 1 h 55"/>
                <a:gd name="T2" fmla="*/ 0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0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7" name="Freeform 8022"/>
            <p:cNvSpPr>
              <a:spLocks/>
            </p:cNvSpPr>
            <p:nvPr/>
          </p:nvSpPr>
          <p:spPr bwMode="auto">
            <a:xfrm>
              <a:off x="635" y="198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8" name="Freeform 8023"/>
            <p:cNvSpPr>
              <a:spLocks/>
            </p:cNvSpPr>
            <p:nvPr/>
          </p:nvSpPr>
          <p:spPr bwMode="auto">
            <a:xfrm>
              <a:off x="635" y="1955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19" name="Freeform 8024"/>
            <p:cNvSpPr>
              <a:spLocks/>
            </p:cNvSpPr>
            <p:nvPr/>
          </p:nvSpPr>
          <p:spPr bwMode="auto">
            <a:xfrm>
              <a:off x="650" y="1973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0" name="Freeform 8025"/>
            <p:cNvSpPr>
              <a:spLocks/>
            </p:cNvSpPr>
            <p:nvPr/>
          </p:nvSpPr>
          <p:spPr bwMode="auto">
            <a:xfrm>
              <a:off x="650" y="1947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1" name="Freeform 8026"/>
            <p:cNvSpPr>
              <a:spLocks/>
            </p:cNvSpPr>
            <p:nvPr/>
          </p:nvSpPr>
          <p:spPr bwMode="auto">
            <a:xfrm>
              <a:off x="665" y="1964"/>
              <a:ext cx="13" cy="28"/>
            </a:xfrm>
            <a:custGeom>
              <a:avLst/>
              <a:gdLst>
                <a:gd name="T0" fmla="*/ 1 w 25"/>
                <a:gd name="T1" fmla="*/ 1 h 55"/>
                <a:gd name="T2" fmla="*/ 1 w 25"/>
                <a:gd name="T3" fmla="*/ 0 h 55"/>
                <a:gd name="T4" fmla="*/ 0 w 25"/>
                <a:gd name="T5" fmla="*/ 1 h 55"/>
                <a:gd name="T6" fmla="*/ 0 w 25"/>
                <a:gd name="T7" fmla="*/ 1 h 55"/>
                <a:gd name="T8" fmla="*/ 1 w 25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5"/>
                <a:gd name="T17" fmla="*/ 25 w 2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5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5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2" name="Freeform 8027"/>
            <p:cNvSpPr>
              <a:spLocks/>
            </p:cNvSpPr>
            <p:nvPr/>
          </p:nvSpPr>
          <p:spPr bwMode="auto">
            <a:xfrm>
              <a:off x="665" y="1938"/>
              <a:ext cx="13" cy="28"/>
            </a:xfrm>
            <a:custGeom>
              <a:avLst/>
              <a:gdLst>
                <a:gd name="T0" fmla="*/ 1 w 25"/>
                <a:gd name="T1" fmla="*/ 1 h 56"/>
                <a:gd name="T2" fmla="*/ 1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1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2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3" name="Freeform 8028"/>
            <p:cNvSpPr>
              <a:spLocks/>
            </p:cNvSpPr>
            <p:nvPr/>
          </p:nvSpPr>
          <p:spPr bwMode="auto">
            <a:xfrm>
              <a:off x="682" y="1955"/>
              <a:ext cx="11" cy="28"/>
            </a:xfrm>
            <a:custGeom>
              <a:avLst/>
              <a:gdLst>
                <a:gd name="T0" fmla="*/ 0 w 24"/>
                <a:gd name="T1" fmla="*/ 1 h 55"/>
                <a:gd name="T2" fmla="*/ 0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0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4" name="Freeform 8029"/>
            <p:cNvSpPr>
              <a:spLocks/>
            </p:cNvSpPr>
            <p:nvPr/>
          </p:nvSpPr>
          <p:spPr bwMode="auto">
            <a:xfrm>
              <a:off x="682" y="1929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5" name="Freeform 8030"/>
            <p:cNvSpPr>
              <a:spLocks/>
            </p:cNvSpPr>
            <p:nvPr/>
          </p:nvSpPr>
          <p:spPr bwMode="auto">
            <a:xfrm>
              <a:off x="697" y="1946"/>
              <a:ext cx="12" cy="28"/>
            </a:xfrm>
            <a:custGeom>
              <a:avLst/>
              <a:gdLst>
                <a:gd name="T0" fmla="*/ 1 w 23"/>
                <a:gd name="T1" fmla="*/ 1 h 55"/>
                <a:gd name="T2" fmla="*/ 1 w 23"/>
                <a:gd name="T3" fmla="*/ 0 h 55"/>
                <a:gd name="T4" fmla="*/ 0 w 23"/>
                <a:gd name="T5" fmla="*/ 1 h 55"/>
                <a:gd name="T6" fmla="*/ 0 w 23"/>
                <a:gd name="T7" fmla="*/ 1 h 55"/>
                <a:gd name="T8" fmla="*/ 1 w 23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5"/>
                <a:gd name="T17" fmla="*/ 23 w 2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5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6" name="Freeform 8031"/>
            <p:cNvSpPr>
              <a:spLocks/>
            </p:cNvSpPr>
            <p:nvPr/>
          </p:nvSpPr>
          <p:spPr bwMode="auto">
            <a:xfrm>
              <a:off x="697" y="1920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2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7" name="Freeform 8032"/>
            <p:cNvSpPr>
              <a:spLocks/>
            </p:cNvSpPr>
            <p:nvPr/>
          </p:nvSpPr>
          <p:spPr bwMode="auto">
            <a:xfrm>
              <a:off x="712" y="1937"/>
              <a:ext cx="12" cy="28"/>
            </a:xfrm>
            <a:custGeom>
              <a:avLst/>
              <a:gdLst>
                <a:gd name="T0" fmla="*/ 1 w 24"/>
                <a:gd name="T1" fmla="*/ 1 h 55"/>
                <a:gd name="T2" fmla="*/ 1 w 24"/>
                <a:gd name="T3" fmla="*/ 0 h 55"/>
                <a:gd name="T4" fmla="*/ 0 w 24"/>
                <a:gd name="T5" fmla="*/ 1 h 55"/>
                <a:gd name="T6" fmla="*/ 0 w 24"/>
                <a:gd name="T7" fmla="*/ 1 h 55"/>
                <a:gd name="T8" fmla="*/ 1 w 24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5"/>
                <a:gd name="T17" fmla="*/ 24 w 2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5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5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8" name="Freeform 8033"/>
            <p:cNvSpPr>
              <a:spLocks/>
            </p:cNvSpPr>
            <p:nvPr/>
          </p:nvSpPr>
          <p:spPr bwMode="auto">
            <a:xfrm>
              <a:off x="712" y="1911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2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29" name="Freeform 8034"/>
            <p:cNvSpPr>
              <a:spLocks/>
            </p:cNvSpPr>
            <p:nvPr/>
          </p:nvSpPr>
          <p:spPr bwMode="auto">
            <a:xfrm>
              <a:off x="523" y="1970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0" name="Freeform 8035"/>
            <p:cNvSpPr>
              <a:spLocks/>
            </p:cNvSpPr>
            <p:nvPr/>
          </p:nvSpPr>
          <p:spPr bwMode="auto">
            <a:xfrm>
              <a:off x="523" y="1944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1" name="Freeform 8036"/>
            <p:cNvSpPr>
              <a:spLocks/>
            </p:cNvSpPr>
            <p:nvPr/>
          </p:nvSpPr>
          <p:spPr bwMode="auto">
            <a:xfrm>
              <a:off x="539" y="1961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2" name="Freeform 8037"/>
            <p:cNvSpPr>
              <a:spLocks/>
            </p:cNvSpPr>
            <p:nvPr/>
          </p:nvSpPr>
          <p:spPr bwMode="auto">
            <a:xfrm>
              <a:off x="539" y="1935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3" name="Freeform 8038"/>
            <p:cNvSpPr>
              <a:spLocks/>
            </p:cNvSpPr>
            <p:nvPr/>
          </p:nvSpPr>
          <p:spPr bwMode="auto">
            <a:xfrm>
              <a:off x="554" y="1953"/>
              <a:ext cx="12" cy="27"/>
            </a:xfrm>
            <a:custGeom>
              <a:avLst/>
              <a:gdLst>
                <a:gd name="T0" fmla="*/ 0 w 25"/>
                <a:gd name="T1" fmla="*/ 1 h 54"/>
                <a:gd name="T2" fmla="*/ 0 w 25"/>
                <a:gd name="T3" fmla="*/ 0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25" y="41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0" y="54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4" name="Freeform 8039"/>
            <p:cNvSpPr>
              <a:spLocks/>
            </p:cNvSpPr>
            <p:nvPr/>
          </p:nvSpPr>
          <p:spPr bwMode="auto">
            <a:xfrm>
              <a:off x="554" y="1927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5" name="Freeform 8040"/>
            <p:cNvSpPr>
              <a:spLocks/>
            </p:cNvSpPr>
            <p:nvPr/>
          </p:nvSpPr>
          <p:spPr bwMode="auto">
            <a:xfrm>
              <a:off x="570" y="1944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6" name="Freeform 8041"/>
            <p:cNvSpPr>
              <a:spLocks/>
            </p:cNvSpPr>
            <p:nvPr/>
          </p:nvSpPr>
          <p:spPr bwMode="auto">
            <a:xfrm>
              <a:off x="570" y="1918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7" name="Freeform 8042"/>
            <p:cNvSpPr>
              <a:spLocks/>
            </p:cNvSpPr>
            <p:nvPr/>
          </p:nvSpPr>
          <p:spPr bwMode="auto">
            <a:xfrm>
              <a:off x="585" y="193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8" name="Freeform 8043"/>
            <p:cNvSpPr>
              <a:spLocks/>
            </p:cNvSpPr>
            <p:nvPr/>
          </p:nvSpPr>
          <p:spPr bwMode="auto">
            <a:xfrm>
              <a:off x="585" y="190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39" name="Freeform 8044"/>
            <p:cNvSpPr>
              <a:spLocks/>
            </p:cNvSpPr>
            <p:nvPr/>
          </p:nvSpPr>
          <p:spPr bwMode="auto">
            <a:xfrm>
              <a:off x="601" y="1926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0" name="Freeform 8045"/>
            <p:cNvSpPr>
              <a:spLocks/>
            </p:cNvSpPr>
            <p:nvPr/>
          </p:nvSpPr>
          <p:spPr bwMode="auto">
            <a:xfrm>
              <a:off x="601" y="1900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1" name="Freeform 8046"/>
            <p:cNvSpPr>
              <a:spLocks/>
            </p:cNvSpPr>
            <p:nvPr/>
          </p:nvSpPr>
          <p:spPr bwMode="auto">
            <a:xfrm>
              <a:off x="616" y="191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2" name="Freeform 8047"/>
            <p:cNvSpPr>
              <a:spLocks/>
            </p:cNvSpPr>
            <p:nvPr/>
          </p:nvSpPr>
          <p:spPr bwMode="auto">
            <a:xfrm>
              <a:off x="616" y="1891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3" name="Freeform 8048"/>
            <p:cNvSpPr>
              <a:spLocks/>
            </p:cNvSpPr>
            <p:nvPr/>
          </p:nvSpPr>
          <p:spPr bwMode="auto">
            <a:xfrm>
              <a:off x="631" y="1908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1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4" name="Freeform 8049"/>
            <p:cNvSpPr>
              <a:spLocks/>
            </p:cNvSpPr>
            <p:nvPr/>
          </p:nvSpPr>
          <p:spPr bwMode="auto">
            <a:xfrm>
              <a:off x="631" y="1882"/>
              <a:ext cx="13" cy="28"/>
            </a:xfrm>
            <a:custGeom>
              <a:avLst/>
              <a:gdLst>
                <a:gd name="T0" fmla="*/ 1 w 26"/>
                <a:gd name="T1" fmla="*/ 1 h 56"/>
                <a:gd name="T2" fmla="*/ 1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1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5" name="Freeform 8050"/>
            <p:cNvSpPr>
              <a:spLocks/>
            </p:cNvSpPr>
            <p:nvPr/>
          </p:nvSpPr>
          <p:spPr bwMode="auto">
            <a:xfrm>
              <a:off x="647" y="189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6" name="Freeform 8051"/>
            <p:cNvSpPr>
              <a:spLocks/>
            </p:cNvSpPr>
            <p:nvPr/>
          </p:nvSpPr>
          <p:spPr bwMode="auto">
            <a:xfrm>
              <a:off x="647" y="187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7" name="Freeform 8052"/>
            <p:cNvSpPr>
              <a:spLocks/>
            </p:cNvSpPr>
            <p:nvPr/>
          </p:nvSpPr>
          <p:spPr bwMode="auto">
            <a:xfrm>
              <a:off x="654" y="2047"/>
              <a:ext cx="12" cy="27"/>
            </a:xfrm>
            <a:custGeom>
              <a:avLst/>
              <a:gdLst>
                <a:gd name="T0" fmla="*/ 0 w 26"/>
                <a:gd name="T1" fmla="*/ 0 h 56"/>
                <a:gd name="T2" fmla="*/ 0 w 26"/>
                <a:gd name="T3" fmla="*/ 0 h 56"/>
                <a:gd name="T4" fmla="*/ 0 w 26"/>
                <a:gd name="T5" fmla="*/ 0 h 56"/>
                <a:gd name="T6" fmla="*/ 0 w 26"/>
                <a:gd name="T7" fmla="*/ 0 h 56"/>
                <a:gd name="T8" fmla="*/ 0 w 2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8" name="Freeform 8053"/>
            <p:cNvSpPr>
              <a:spLocks/>
            </p:cNvSpPr>
            <p:nvPr/>
          </p:nvSpPr>
          <p:spPr bwMode="auto">
            <a:xfrm>
              <a:off x="654" y="2020"/>
              <a:ext cx="12" cy="28"/>
            </a:xfrm>
            <a:custGeom>
              <a:avLst/>
              <a:gdLst>
                <a:gd name="T0" fmla="*/ 0 w 26"/>
                <a:gd name="T1" fmla="*/ 1 h 56"/>
                <a:gd name="T2" fmla="*/ 0 w 26"/>
                <a:gd name="T3" fmla="*/ 0 h 56"/>
                <a:gd name="T4" fmla="*/ 0 w 26"/>
                <a:gd name="T5" fmla="*/ 1 h 56"/>
                <a:gd name="T6" fmla="*/ 0 w 26"/>
                <a:gd name="T7" fmla="*/ 1 h 56"/>
                <a:gd name="T8" fmla="*/ 0 w 2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6" y="43"/>
                  </a:moveTo>
                  <a:lnTo>
                    <a:pt x="26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49" name="Freeform 8054"/>
            <p:cNvSpPr>
              <a:spLocks/>
            </p:cNvSpPr>
            <p:nvPr/>
          </p:nvSpPr>
          <p:spPr bwMode="auto">
            <a:xfrm>
              <a:off x="670" y="2038"/>
              <a:ext cx="12" cy="27"/>
            </a:xfrm>
            <a:custGeom>
              <a:avLst/>
              <a:gdLst>
                <a:gd name="T0" fmla="*/ 1 w 23"/>
                <a:gd name="T1" fmla="*/ 0 h 56"/>
                <a:gd name="T2" fmla="*/ 1 w 23"/>
                <a:gd name="T3" fmla="*/ 0 h 56"/>
                <a:gd name="T4" fmla="*/ 0 w 23"/>
                <a:gd name="T5" fmla="*/ 0 h 56"/>
                <a:gd name="T6" fmla="*/ 0 w 23"/>
                <a:gd name="T7" fmla="*/ 0 h 56"/>
                <a:gd name="T8" fmla="*/ 1 w 2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0" name="Freeform 8055"/>
            <p:cNvSpPr>
              <a:spLocks/>
            </p:cNvSpPr>
            <p:nvPr/>
          </p:nvSpPr>
          <p:spPr bwMode="auto">
            <a:xfrm>
              <a:off x="670" y="201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" name="Freeform 8056"/>
            <p:cNvSpPr>
              <a:spLocks/>
            </p:cNvSpPr>
            <p:nvPr/>
          </p:nvSpPr>
          <p:spPr bwMode="auto">
            <a:xfrm>
              <a:off x="685" y="2029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" name="Freeform 8057"/>
            <p:cNvSpPr>
              <a:spLocks/>
            </p:cNvSpPr>
            <p:nvPr/>
          </p:nvSpPr>
          <p:spPr bwMode="auto">
            <a:xfrm>
              <a:off x="685" y="2003"/>
              <a:ext cx="12" cy="28"/>
            </a:xfrm>
            <a:custGeom>
              <a:avLst/>
              <a:gdLst>
                <a:gd name="T0" fmla="*/ 1 w 24"/>
                <a:gd name="T1" fmla="*/ 1 h 56"/>
                <a:gd name="T2" fmla="*/ 1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1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1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56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3" name="Freeform 8058"/>
            <p:cNvSpPr>
              <a:spLocks/>
            </p:cNvSpPr>
            <p:nvPr/>
          </p:nvSpPr>
          <p:spPr bwMode="auto">
            <a:xfrm>
              <a:off x="701" y="2020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4" name="Freeform 8059"/>
            <p:cNvSpPr>
              <a:spLocks/>
            </p:cNvSpPr>
            <p:nvPr/>
          </p:nvSpPr>
          <p:spPr bwMode="auto">
            <a:xfrm>
              <a:off x="701" y="1994"/>
              <a:ext cx="11" cy="28"/>
            </a:xfrm>
            <a:custGeom>
              <a:avLst/>
              <a:gdLst>
                <a:gd name="T0" fmla="*/ 0 w 23"/>
                <a:gd name="T1" fmla="*/ 1 h 56"/>
                <a:gd name="T2" fmla="*/ 0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0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5" name="Freeform 8060"/>
            <p:cNvSpPr>
              <a:spLocks/>
            </p:cNvSpPr>
            <p:nvPr/>
          </p:nvSpPr>
          <p:spPr bwMode="auto">
            <a:xfrm>
              <a:off x="716" y="2011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6" name="Freeform 8061"/>
            <p:cNvSpPr>
              <a:spLocks/>
            </p:cNvSpPr>
            <p:nvPr/>
          </p:nvSpPr>
          <p:spPr bwMode="auto">
            <a:xfrm>
              <a:off x="716" y="1985"/>
              <a:ext cx="12" cy="28"/>
            </a:xfrm>
            <a:custGeom>
              <a:avLst/>
              <a:gdLst>
                <a:gd name="T0" fmla="*/ 0 w 25"/>
                <a:gd name="T1" fmla="*/ 1 h 56"/>
                <a:gd name="T2" fmla="*/ 0 w 25"/>
                <a:gd name="T3" fmla="*/ 0 h 56"/>
                <a:gd name="T4" fmla="*/ 0 w 25"/>
                <a:gd name="T5" fmla="*/ 1 h 56"/>
                <a:gd name="T6" fmla="*/ 0 w 25"/>
                <a:gd name="T7" fmla="*/ 1 h 56"/>
                <a:gd name="T8" fmla="*/ 0 w 2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6"/>
                <a:gd name="T17" fmla="*/ 25 w 2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6">
                  <a:moveTo>
                    <a:pt x="25" y="41"/>
                  </a:moveTo>
                  <a:lnTo>
                    <a:pt x="25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7" name="Freeform 8062"/>
            <p:cNvSpPr>
              <a:spLocks/>
            </p:cNvSpPr>
            <p:nvPr/>
          </p:nvSpPr>
          <p:spPr bwMode="auto">
            <a:xfrm>
              <a:off x="732" y="2002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8" name="Freeform 8063"/>
            <p:cNvSpPr>
              <a:spLocks/>
            </p:cNvSpPr>
            <p:nvPr/>
          </p:nvSpPr>
          <p:spPr bwMode="auto">
            <a:xfrm>
              <a:off x="732" y="1976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9" name="Freeform 8064"/>
            <p:cNvSpPr>
              <a:spLocks/>
            </p:cNvSpPr>
            <p:nvPr/>
          </p:nvSpPr>
          <p:spPr bwMode="auto">
            <a:xfrm>
              <a:off x="747" y="1993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0" name="Freeform 8065"/>
            <p:cNvSpPr>
              <a:spLocks/>
            </p:cNvSpPr>
            <p:nvPr/>
          </p:nvSpPr>
          <p:spPr bwMode="auto">
            <a:xfrm>
              <a:off x="747" y="1967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1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1" name="Freeform 8066"/>
            <p:cNvSpPr>
              <a:spLocks/>
            </p:cNvSpPr>
            <p:nvPr/>
          </p:nvSpPr>
          <p:spPr bwMode="auto">
            <a:xfrm>
              <a:off x="763" y="1984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2" name="Freeform 8067"/>
            <p:cNvSpPr>
              <a:spLocks/>
            </p:cNvSpPr>
            <p:nvPr/>
          </p:nvSpPr>
          <p:spPr bwMode="auto">
            <a:xfrm>
              <a:off x="763" y="1958"/>
              <a:ext cx="11" cy="28"/>
            </a:xfrm>
            <a:custGeom>
              <a:avLst/>
              <a:gdLst>
                <a:gd name="T0" fmla="*/ 0 w 24"/>
                <a:gd name="T1" fmla="*/ 1 h 56"/>
                <a:gd name="T2" fmla="*/ 0 w 24"/>
                <a:gd name="T3" fmla="*/ 0 h 56"/>
                <a:gd name="T4" fmla="*/ 0 w 24"/>
                <a:gd name="T5" fmla="*/ 1 h 56"/>
                <a:gd name="T6" fmla="*/ 0 w 24"/>
                <a:gd name="T7" fmla="*/ 1 h 56"/>
                <a:gd name="T8" fmla="*/ 0 w 24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24" y="43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3" name="Freeform 8068"/>
            <p:cNvSpPr>
              <a:spLocks/>
            </p:cNvSpPr>
            <p:nvPr/>
          </p:nvSpPr>
          <p:spPr bwMode="auto">
            <a:xfrm>
              <a:off x="778" y="1975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4" name="Freeform 8069"/>
            <p:cNvSpPr>
              <a:spLocks/>
            </p:cNvSpPr>
            <p:nvPr/>
          </p:nvSpPr>
          <p:spPr bwMode="auto">
            <a:xfrm>
              <a:off x="778" y="1949"/>
              <a:ext cx="12" cy="28"/>
            </a:xfrm>
            <a:custGeom>
              <a:avLst/>
              <a:gdLst>
                <a:gd name="T0" fmla="*/ 1 w 23"/>
                <a:gd name="T1" fmla="*/ 1 h 56"/>
                <a:gd name="T2" fmla="*/ 1 w 23"/>
                <a:gd name="T3" fmla="*/ 0 h 56"/>
                <a:gd name="T4" fmla="*/ 0 w 23"/>
                <a:gd name="T5" fmla="*/ 1 h 56"/>
                <a:gd name="T6" fmla="*/ 0 w 23"/>
                <a:gd name="T7" fmla="*/ 1 h 56"/>
                <a:gd name="T8" fmla="*/ 1 w 23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23" y="43"/>
                  </a:moveTo>
                  <a:lnTo>
                    <a:pt x="23" y="0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5" name="Line 8070"/>
            <p:cNvSpPr>
              <a:spLocks noChangeShapeType="1"/>
            </p:cNvSpPr>
            <p:nvPr/>
          </p:nvSpPr>
          <p:spPr bwMode="auto">
            <a:xfrm flipV="1">
              <a:off x="723" y="2162"/>
              <a:ext cx="1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6" name="Freeform 8071"/>
            <p:cNvSpPr>
              <a:spLocks/>
            </p:cNvSpPr>
            <p:nvPr/>
          </p:nvSpPr>
          <p:spPr bwMode="auto">
            <a:xfrm>
              <a:off x="720" y="2168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1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0 w 7"/>
                <a:gd name="T13" fmla="*/ 0 h 7"/>
                <a:gd name="T14" fmla="*/ 0 w 7"/>
                <a:gd name="T15" fmla="*/ 1 h 7"/>
                <a:gd name="T16" fmla="*/ 0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7" name="Freeform 8072"/>
            <p:cNvSpPr>
              <a:spLocks/>
            </p:cNvSpPr>
            <p:nvPr/>
          </p:nvSpPr>
          <p:spPr bwMode="auto">
            <a:xfrm>
              <a:off x="720" y="2168"/>
              <a:ext cx="3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8" name="Freeform 8073"/>
            <p:cNvSpPr>
              <a:spLocks/>
            </p:cNvSpPr>
            <p:nvPr/>
          </p:nvSpPr>
          <p:spPr bwMode="auto">
            <a:xfrm>
              <a:off x="728" y="2167"/>
              <a:ext cx="9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4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69" name="Freeform 8074"/>
            <p:cNvSpPr>
              <a:spLocks/>
            </p:cNvSpPr>
            <p:nvPr/>
          </p:nvSpPr>
          <p:spPr bwMode="auto">
            <a:xfrm>
              <a:off x="728" y="2168"/>
              <a:ext cx="7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0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0" name="Freeform 8075"/>
            <p:cNvSpPr>
              <a:spLocks/>
            </p:cNvSpPr>
            <p:nvPr/>
          </p:nvSpPr>
          <p:spPr bwMode="auto">
            <a:xfrm>
              <a:off x="730" y="2171"/>
              <a:ext cx="3" cy="3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1" name="Freeform 8076"/>
            <p:cNvSpPr>
              <a:spLocks/>
            </p:cNvSpPr>
            <p:nvPr/>
          </p:nvSpPr>
          <p:spPr bwMode="auto">
            <a:xfrm>
              <a:off x="736" y="2172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2" name="Freeform 8077"/>
            <p:cNvSpPr>
              <a:spLocks/>
            </p:cNvSpPr>
            <p:nvPr/>
          </p:nvSpPr>
          <p:spPr bwMode="auto">
            <a:xfrm>
              <a:off x="736" y="2173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0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3" name="Freeform 8078"/>
            <p:cNvSpPr>
              <a:spLocks/>
            </p:cNvSpPr>
            <p:nvPr/>
          </p:nvSpPr>
          <p:spPr bwMode="auto">
            <a:xfrm>
              <a:off x="737" y="2174"/>
              <a:ext cx="3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0 h 9"/>
                <a:gd name="T6" fmla="*/ 1 w 5"/>
                <a:gd name="T7" fmla="*/ 1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1 h 9"/>
                <a:gd name="T14" fmla="*/ 1 w 5"/>
                <a:gd name="T15" fmla="*/ 1 h 9"/>
                <a:gd name="T16" fmla="*/ 0 w 5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4" name="Freeform 8079"/>
            <p:cNvSpPr>
              <a:spLocks/>
            </p:cNvSpPr>
            <p:nvPr/>
          </p:nvSpPr>
          <p:spPr bwMode="auto">
            <a:xfrm>
              <a:off x="726" y="2169"/>
              <a:ext cx="8" cy="9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0 w 17"/>
                <a:gd name="T7" fmla="*/ 1 h 18"/>
                <a:gd name="T8" fmla="*/ 0 w 17"/>
                <a:gd name="T9" fmla="*/ 1 h 18"/>
                <a:gd name="T10" fmla="*/ 0 w 17"/>
                <a:gd name="T11" fmla="*/ 1 h 18"/>
                <a:gd name="T12" fmla="*/ 0 w 17"/>
                <a:gd name="T13" fmla="*/ 1 h 18"/>
                <a:gd name="T14" fmla="*/ 0 w 17"/>
                <a:gd name="T15" fmla="*/ 1 h 18"/>
                <a:gd name="T16" fmla="*/ 0 w 17"/>
                <a:gd name="T17" fmla="*/ 0 h 18"/>
                <a:gd name="T18" fmla="*/ 0 w 17"/>
                <a:gd name="T19" fmla="*/ 1 h 18"/>
                <a:gd name="T20" fmla="*/ 0 w 17"/>
                <a:gd name="T21" fmla="*/ 1 h 18"/>
                <a:gd name="T22" fmla="*/ 0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w 17"/>
                <a:gd name="T35" fmla="*/ 1 h 18"/>
                <a:gd name="T36" fmla="*/ 0 w 17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8"/>
                <a:gd name="T59" fmla="*/ 17 w 1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8">
                  <a:moveTo>
                    <a:pt x="11" y="18"/>
                  </a:moveTo>
                  <a:lnTo>
                    <a:pt x="15" y="16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5" name="Freeform 8080"/>
            <p:cNvSpPr>
              <a:spLocks/>
            </p:cNvSpPr>
            <p:nvPr/>
          </p:nvSpPr>
          <p:spPr bwMode="auto">
            <a:xfrm>
              <a:off x="726" y="2171"/>
              <a:ext cx="6" cy="7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1 h 14"/>
                <a:gd name="T16" fmla="*/ 0 w 13"/>
                <a:gd name="T17" fmla="*/ 1 h 14"/>
                <a:gd name="T18" fmla="*/ 0 w 13"/>
                <a:gd name="T19" fmla="*/ 1 h 14"/>
                <a:gd name="T20" fmla="*/ 0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0 w 1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4"/>
                <a:gd name="T47" fmla="*/ 13 w 1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4">
                  <a:moveTo>
                    <a:pt x="2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6" name="Freeform 8081"/>
            <p:cNvSpPr>
              <a:spLocks/>
            </p:cNvSpPr>
            <p:nvPr/>
          </p:nvSpPr>
          <p:spPr bwMode="auto">
            <a:xfrm>
              <a:off x="727" y="217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7" name="Freeform 8082"/>
            <p:cNvSpPr>
              <a:spLocks/>
            </p:cNvSpPr>
            <p:nvPr/>
          </p:nvSpPr>
          <p:spPr bwMode="auto">
            <a:xfrm>
              <a:off x="733" y="2174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0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1 h 18"/>
                <a:gd name="T20" fmla="*/ 0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9" y="18"/>
                  </a:moveTo>
                  <a:lnTo>
                    <a:pt x="14" y="14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8" name="Freeform 8083"/>
            <p:cNvSpPr>
              <a:spLocks/>
            </p:cNvSpPr>
            <p:nvPr/>
          </p:nvSpPr>
          <p:spPr bwMode="auto">
            <a:xfrm>
              <a:off x="733" y="2174"/>
              <a:ext cx="5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0 w 11"/>
                <a:gd name="T5" fmla="*/ 1 h 16"/>
                <a:gd name="T6" fmla="*/ 0 w 11"/>
                <a:gd name="T7" fmla="*/ 1 h 16"/>
                <a:gd name="T8" fmla="*/ 0 w 11"/>
                <a:gd name="T9" fmla="*/ 0 h 16"/>
                <a:gd name="T10" fmla="*/ 0 w 11"/>
                <a:gd name="T11" fmla="*/ 0 h 16"/>
                <a:gd name="T12" fmla="*/ 0 w 11"/>
                <a:gd name="T13" fmla="*/ 1 h 16"/>
                <a:gd name="T14" fmla="*/ 0 w 11"/>
                <a:gd name="T15" fmla="*/ 1 h 16"/>
                <a:gd name="T16" fmla="*/ 0 w 11"/>
                <a:gd name="T17" fmla="*/ 1 h 16"/>
                <a:gd name="T18" fmla="*/ 0 w 11"/>
                <a:gd name="T19" fmla="*/ 1 h 16"/>
                <a:gd name="T20" fmla="*/ 0 w 11"/>
                <a:gd name="T21" fmla="*/ 1 h 16"/>
                <a:gd name="T22" fmla="*/ 0 w 11"/>
                <a:gd name="T23" fmla="*/ 1 h 16"/>
                <a:gd name="T24" fmla="*/ 0 w 11"/>
                <a:gd name="T25" fmla="*/ 1 h 16"/>
                <a:gd name="T26" fmla="*/ 0 w 11"/>
                <a:gd name="T27" fmla="*/ 1 h 16"/>
                <a:gd name="T28" fmla="*/ 0 w 11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6"/>
                <a:gd name="T47" fmla="*/ 11 w 11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79" name="Freeform 8084"/>
            <p:cNvSpPr>
              <a:spLocks/>
            </p:cNvSpPr>
            <p:nvPr/>
          </p:nvSpPr>
          <p:spPr bwMode="auto">
            <a:xfrm>
              <a:off x="734" y="2176"/>
              <a:ext cx="3" cy="5"/>
            </a:xfrm>
            <a:custGeom>
              <a:avLst/>
              <a:gdLst>
                <a:gd name="T0" fmla="*/ 0 w 7"/>
                <a:gd name="T1" fmla="*/ 1 h 9"/>
                <a:gd name="T2" fmla="*/ 0 w 7"/>
                <a:gd name="T3" fmla="*/ 1 h 9"/>
                <a:gd name="T4" fmla="*/ 0 w 7"/>
                <a:gd name="T5" fmla="*/ 0 h 9"/>
                <a:gd name="T6" fmla="*/ 0 w 7"/>
                <a:gd name="T7" fmla="*/ 1 h 9"/>
                <a:gd name="T8" fmla="*/ 0 w 7"/>
                <a:gd name="T9" fmla="*/ 1 h 9"/>
                <a:gd name="T10" fmla="*/ 0 w 7"/>
                <a:gd name="T11" fmla="*/ 1 h 9"/>
                <a:gd name="T12" fmla="*/ 0 w 7"/>
                <a:gd name="T13" fmla="*/ 1 h 9"/>
                <a:gd name="T14" fmla="*/ 0 w 7"/>
                <a:gd name="T15" fmla="*/ 1 h 9"/>
                <a:gd name="T16" fmla="*/ 0 w 7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1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0" name="Freeform 8085"/>
            <p:cNvSpPr>
              <a:spLocks/>
            </p:cNvSpPr>
            <p:nvPr/>
          </p:nvSpPr>
          <p:spPr bwMode="auto">
            <a:xfrm>
              <a:off x="760" y="2190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1 w 16"/>
                <a:gd name="T23" fmla="*/ 1 h 18"/>
                <a:gd name="T24" fmla="*/ 0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7"/>
                  </a:moveTo>
                  <a:lnTo>
                    <a:pt x="14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1" name="Freeform 8086"/>
            <p:cNvSpPr>
              <a:spLocks/>
            </p:cNvSpPr>
            <p:nvPr/>
          </p:nvSpPr>
          <p:spPr bwMode="auto">
            <a:xfrm>
              <a:off x="760" y="2191"/>
              <a:ext cx="6" cy="8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1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2" name="Freeform 8087"/>
            <p:cNvSpPr>
              <a:spLocks/>
            </p:cNvSpPr>
            <p:nvPr/>
          </p:nvSpPr>
          <p:spPr bwMode="auto">
            <a:xfrm>
              <a:off x="762" y="2192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3" name="Freeform 8088"/>
            <p:cNvSpPr>
              <a:spLocks/>
            </p:cNvSpPr>
            <p:nvPr/>
          </p:nvSpPr>
          <p:spPr bwMode="auto">
            <a:xfrm>
              <a:off x="734" y="2140"/>
              <a:ext cx="18" cy="33"/>
            </a:xfrm>
            <a:custGeom>
              <a:avLst/>
              <a:gdLst>
                <a:gd name="T0" fmla="*/ 0 w 36"/>
                <a:gd name="T1" fmla="*/ 1 h 65"/>
                <a:gd name="T2" fmla="*/ 1 w 36"/>
                <a:gd name="T3" fmla="*/ 0 h 65"/>
                <a:gd name="T4" fmla="*/ 1 w 36"/>
                <a:gd name="T5" fmla="*/ 1 h 65"/>
                <a:gd name="T6" fmla="*/ 0 w 36"/>
                <a:gd name="T7" fmla="*/ 1 h 65"/>
                <a:gd name="T8" fmla="*/ 0 w 36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5"/>
                <a:gd name="T17" fmla="*/ 36 w 3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5">
                  <a:moveTo>
                    <a:pt x="0" y="22"/>
                  </a:moveTo>
                  <a:lnTo>
                    <a:pt x="36" y="0"/>
                  </a:lnTo>
                  <a:lnTo>
                    <a:pt x="36" y="44"/>
                  </a:lnTo>
                  <a:lnTo>
                    <a:pt x="0" y="6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4" name="Freeform 8089"/>
            <p:cNvSpPr>
              <a:spLocks/>
            </p:cNvSpPr>
            <p:nvPr/>
          </p:nvSpPr>
          <p:spPr bwMode="auto">
            <a:xfrm>
              <a:off x="674" y="2136"/>
              <a:ext cx="8" cy="8"/>
            </a:xfrm>
            <a:custGeom>
              <a:avLst/>
              <a:gdLst>
                <a:gd name="T0" fmla="*/ 1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1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0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1 w 16"/>
                <a:gd name="T33" fmla="*/ 0 h 17"/>
                <a:gd name="T34" fmla="*/ 1 w 16"/>
                <a:gd name="T35" fmla="*/ 0 h 17"/>
                <a:gd name="T36" fmla="*/ 1 w 1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7"/>
                <a:gd name="T59" fmla="*/ 16 w 1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7">
                  <a:moveTo>
                    <a:pt x="9" y="17"/>
                  </a:move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5" name="Freeform 8090"/>
            <p:cNvSpPr>
              <a:spLocks/>
            </p:cNvSpPr>
            <p:nvPr/>
          </p:nvSpPr>
          <p:spPr bwMode="auto">
            <a:xfrm>
              <a:off x="674" y="2137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9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6" name="Freeform 8091"/>
            <p:cNvSpPr>
              <a:spLocks/>
            </p:cNvSpPr>
            <p:nvPr/>
          </p:nvSpPr>
          <p:spPr bwMode="auto">
            <a:xfrm>
              <a:off x="674" y="2138"/>
              <a:ext cx="4" cy="4"/>
            </a:xfrm>
            <a:custGeom>
              <a:avLst/>
              <a:gdLst>
                <a:gd name="T0" fmla="*/ 1 w 7"/>
                <a:gd name="T1" fmla="*/ 1 h 7"/>
                <a:gd name="T2" fmla="*/ 0 w 7"/>
                <a:gd name="T3" fmla="*/ 1 h 7"/>
                <a:gd name="T4" fmla="*/ 1 w 7"/>
                <a:gd name="T5" fmla="*/ 0 h 7"/>
                <a:gd name="T6" fmla="*/ 1 w 7"/>
                <a:gd name="T7" fmla="*/ 0 h 7"/>
                <a:gd name="T8" fmla="*/ 1 w 7"/>
                <a:gd name="T9" fmla="*/ 1 h 7"/>
                <a:gd name="T10" fmla="*/ 1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7" name="Freeform 8092"/>
            <p:cNvSpPr>
              <a:spLocks/>
            </p:cNvSpPr>
            <p:nvPr/>
          </p:nvSpPr>
          <p:spPr bwMode="auto">
            <a:xfrm>
              <a:off x="681" y="2139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0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9" y="18"/>
                  </a:moveTo>
                  <a:lnTo>
                    <a:pt x="13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8" name="Freeform 8093"/>
            <p:cNvSpPr>
              <a:spLocks/>
            </p:cNvSpPr>
            <p:nvPr/>
          </p:nvSpPr>
          <p:spPr bwMode="auto">
            <a:xfrm>
              <a:off x="681" y="2140"/>
              <a:ext cx="5" cy="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w 11"/>
                <a:gd name="T11" fmla="*/ 0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0 h 17"/>
                <a:gd name="T18" fmla="*/ 0 w 11"/>
                <a:gd name="T19" fmla="*/ 0 h 17"/>
                <a:gd name="T20" fmla="*/ 0 w 11"/>
                <a:gd name="T21" fmla="*/ 0 h 17"/>
                <a:gd name="T22" fmla="*/ 0 w 11"/>
                <a:gd name="T23" fmla="*/ 0 h 17"/>
                <a:gd name="T24" fmla="*/ 0 w 11"/>
                <a:gd name="T25" fmla="*/ 0 h 17"/>
                <a:gd name="T26" fmla="*/ 0 w 11"/>
                <a:gd name="T27" fmla="*/ 0 h 17"/>
                <a:gd name="T28" fmla="*/ 0 w 1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7"/>
                <a:gd name="T47" fmla="*/ 11 w 1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7">
                  <a:moveTo>
                    <a:pt x="2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89" name="Freeform 8094"/>
            <p:cNvSpPr>
              <a:spLocks/>
            </p:cNvSpPr>
            <p:nvPr/>
          </p:nvSpPr>
          <p:spPr bwMode="auto">
            <a:xfrm>
              <a:off x="682" y="2143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0" name="Freeform 8095"/>
            <p:cNvSpPr>
              <a:spLocks/>
            </p:cNvSpPr>
            <p:nvPr/>
          </p:nvSpPr>
          <p:spPr bwMode="auto">
            <a:xfrm>
              <a:off x="670" y="213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0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6"/>
                  </a:move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1" name="Freeform 8096"/>
            <p:cNvSpPr>
              <a:spLocks/>
            </p:cNvSpPr>
            <p:nvPr/>
          </p:nvSpPr>
          <p:spPr bwMode="auto">
            <a:xfrm>
              <a:off x="670" y="2138"/>
              <a:ext cx="6" cy="9"/>
            </a:xfrm>
            <a:custGeom>
              <a:avLst/>
              <a:gdLst>
                <a:gd name="T0" fmla="*/ 1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1 h 16"/>
                <a:gd name="T8" fmla="*/ 1 w 12"/>
                <a:gd name="T9" fmla="*/ 0 h 16"/>
                <a:gd name="T10" fmla="*/ 1 w 12"/>
                <a:gd name="T11" fmla="*/ 0 h 16"/>
                <a:gd name="T12" fmla="*/ 1 w 12"/>
                <a:gd name="T13" fmla="*/ 0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6"/>
                <a:gd name="T47" fmla="*/ 12 w 1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6">
                  <a:moveTo>
                    <a:pt x="2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2" name="Freeform 8097"/>
            <p:cNvSpPr>
              <a:spLocks/>
            </p:cNvSpPr>
            <p:nvPr/>
          </p:nvSpPr>
          <p:spPr bwMode="auto">
            <a:xfrm>
              <a:off x="672" y="2140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3" name="Freeform 8098"/>
            <p:cNvSpPr>
              <a:spLocks/>
            </p:cNvSpPr>
            <p:nvPr/>
          </p:nvSpPr>
          <p:spPr bwMode="auto">
            <a:xfrm>
              <a:off x="677" y="2141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1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1 w 16"/>
                <a:gd name="T21" fmla="*/ 1 h 18"/>
                <a:gd name="T22" fmla="*/ 0 w 16"/>
                <a:gd name="T23" fmla="*/ 1 h 18"/>
                <a:gd name="T24" fmla="*/ 0 w 16"/>
                <a:gd name="T25" fmla="*/ 1 h 18"/>
                <a:gd name="T26" fmla="*/ 0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11" y="18"/>
                  </a:moveTo>
                  <a:lnTo>
                    <a:pt x="15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4" name="Freeform 8099"/>
            <p:cNvSpPr>
              <a:spLocks/>
            </p:cNvSpPr>
            <p:nvPr/>
          </p:nvSpPr>
          <p:spPr bwMode="auto">
            <a:xfrm>
              <a:off x="677" y="2142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1 h 16"/>
                <a:gd name="T8" fmla="*/ 0 w 13"/>
                <a:gd name="T9" fmla="*/ 1 h 16"/>
                <a:gd name="T10" fmla="*/ 0 w 13"/>
                <a:gd name="T11" fmla="*/ 0 h 16"/>
                <a:gd name="T12" fmla="*/ 0 w 13"/>
                <a:gd name="T13" fmla="*/ 1 h 16"/>
                <a:gd name="T14" fmla="*/ 0 w 13"/>
                <a:gd name="T15" fmla="*/ 1 h 16"/>
                <a:gd name="T16" fmla="*/ 0 w 13"/>
                <a:gd name="T17" fmla="*/ 1 h 16"/>
                <a:gd name="T18" fmla="*/ 0 w 13"/>
                <a:gd name="T19" fmla="*/ 1 h 16"/>
                <a:gd name="T20" fmla="*/ 0 w 13"/>
                <a:gd name="T21" fmla="*/ 1 h 16"/>
                <a:gd name="T22" fmla="*/ 0 w 13"/>
                <a:gd name="T23" fmla="*/ 1 h 16"/>
                <a:gd name="T24" fmla="*/ 0 w 13"/>
                <a:gd name="T25" fmla="*/ 1 h 16"/>
                <a:gd name="T26" fmla="*/ 0 w 13"/>
                <a:gd name="T27" fmla="*/ 1 h 16"/>
                <a:gd name="T28" fmla="*/ 0 w 13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6"/>
                <a:gd name="T47" fmla="*/ 13 w 1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6">
                  <a:moveTo>
                    <a:pt x="2" y="11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5" name="Freeform 8100"/>
            <p:cNvSpPr>
              <a:spLocks/>
            </p:cNvSpPr>
            <p:nvPr/>
          </p:nvSpPr>
          <p:spPr bwMode="auto">
            <a:xfrm>
              <a:off x="679" y="2145"/>
              <a:ext cx="3" cy="3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6" name="Freeform 8101"/>
            <p:cNvSpPr>
              <a:spLocks/>
            </p:cNvSpPr>
            <p:nvPr/>
          </p:nvSpPr>
          <p:spPr bwMode="auto">
            <a:xfrm>
              <a:off x="663" y="2100"/>
              <a:ext cx="89" cy="51"/>
            </a:xfrm>
            <a:custGeom>
              <a:avLst/>
              <a:gdLst>
                <a:gd name="T0" fmla="*/ 0 w 179"/>
                <a:gd name="T1" fmla="*/ 0 h 103"/>
                <a:gd name="T2" fmla="*/ 0 w 179"/>
                <a:gd name="T3" fmla="*/ 0 h 103"/>
                <a:gd name="T4" fmla="*/ 1 w 179"/>
                <a:gd name="T5" fmla="*/ 0 h 103"/>
                <a:gd name="T6" fmla="*/ 1 w 179"/>
                <a:gd name="T7" fmla="*/ 0 h 103"/>
                <a:gd name="T8" fmla="*/ 0 w 179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03"/>
                <a:gd name="T17" fmla="*/ 179 w 179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03">
                  <a:moveTo>
                    <a:pt x="0" y="20"/>
                  </a:moveTo>
                  <a:lnTo>
                    <a:pt x="36" y="0"/>
                  </a:lnTo>
                  <a:lnTo>
                    <a:pt x="179" y="81"/>
                  </a:lnTo>
                  <a:lnTo>
                    <a:pt x="143" y="10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7" name="Freeform 8102"/>
            <p:cNvSpPr>
              <a:spLocks/>
            </p:cNvSpPr>
            <p:nvPr/>
          </p:nvSpPr>
          <p:spPr bwMode="auto">
            <a:xfrm>
              <a:off x="663" y="2110"/>
              <a:ext cx="71" cy="63"/>
            </a:xfrm>
            <a:custGeom>
              <a:avLst/>
              <a:gdLst>
                <a:gd name="T0" fmla="*/ 0 w 143"/>
                <a:gd name="T1" fmla="*/ 0 h 126"/>
                <a:gd name="T2" fmla="*/ 1 w 143"/>
                <a:gd name="T3" fmla="*/ 1 h 126"/>
                <a:gd name="T4" fmla="*/ 1 w 143"/>
                <a:gd name="T5" fmla="*/ 1 h 126"/>
                <a:gd name="T6" fmla="*/ 0 w 143"/>
                <a:gd name="T7" fmla="*/ 1 h 126"/>
                <a:gd name="T8" fmla="*/ 0 w 143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26"/>
                <a:gd name="T17" fmla="*/ 143 w 143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26">
                  <a:moveTo>
                    <a:pt x="0" y="0"/>
                  </a:moveTo>
                  <a:lnTo>
                    <a:pt x="143" y="83"/>
                  </a:lnTo>
                  <a:lnTo>
                    <a:pt x="143" y="126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8" name="Freeform 8103"/>
            <p:cNvSpPr>
              <a:spLocks/>
            </p:cNvSpPr>
            <p:nvPr/>
          </p:nvSpPr>
          <p:spPr bwMode="auto">
            <a:xfrm>
              <a:off x="772" y="2176"/>
              <a:ext cx="10" cy="7"/>
            </a:xfrm>
            <a:custGeom>
              <a:avLst/>
              <a:gdLst>
                <a:gd name="T0" fmla="*/ 1 w 20"/>
                <a:gd name="T1" fmla="*/ 0 h 15"/>
                <a:gd name="T2" fmla="*/ 1 w 20"/>
                <a:gd name="T3" fmla="*/ 0 h 15"/>
                <a:gd name="T4" fmla="*/ 1 w 20"/>
                <a:gd name="T5" fmla="*/ 0 h 15"/>
                <a:gd name="T6" fmla="*/ 0 w 20"/>
                <a:gd name="T7" fmla="*/ 0 h 15"/>
                <a:gd name="T8" fmla="*/ 1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4" y="0"/>
                  </a:moveTo>
                  <a:lnTo>
                    <a:pt x="20" y="9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99" name="Freeform 8104"/>
            <p:cNvSpPr>
              <a:spLocks/>
            </p:cNvSpPr>
            <p:nvPr/>
          </p:nvSpPr>
          <p:spPr bwMode="auto">
            <a:xfrm>
              <a:off x="780" y="2181"/>
              <a:ext cx="2" cy="11"/>
            </a:xfrm>
            <a:custGeom>
              <a:avLst/>
              <a:gdLst>
                <a:gd name="T0" fmla="*/ 0 w 6"/>
                <a:gd name="T1" fmla="*/ 1 h 22"/>
                <a:gd name="T2" fmla="*/ 0 w 6"/>
                <a:gd name="T3" fmla="*/ 1 h 22"/>
                <a:gd name="T4" fmla="*/ 0 w 6"/>
                <a:gd name="T5" fmla="*/ 1 h 22"/>
                <a:gd name="T6" fmla="*/ 0 w 6"/>
                <a:gd name="T7" fmla="*/ 0 h 22"/>
                <a:gd name="T8" fmla="*/ 0 w 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2"/>
                <a:gd name="T17" fmla="*/ 6 w 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2">
                  <a:moveTo>
                    <a:pt x="6" y="15"/>
                  </a:moveTo>
                  <a:lnTo>
                    <a:pt x="2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0" name="Freeform 8105"/>
            <p:cNvSpPr>
              <a:spLocks/>
            </p:cNvSpPr>
            <p:nvPr/>
          </p:nvSpPr>
          <p:spPr bwMode="auto">
            <a:xfrm>
              <a:off x="771" y="2188"/>
              <a:ext cx="14" cy="10"/>
            </a:xfrm>
            <a:custGeom>
              <a:avLst/>
              <a:gdLst>
                <a:gd name="T0" fmla="*/ 0 w 29"/>
                <a:gd name="T1" fmla="*/ 1 h 20"/>
                <a:gd name="T2" fmla="*/ 0 w 29"/>
                <a:gd name="T3" fmla="*/ 1 h 20"/>
                <a:gd name="T4" fmla="*/ 0 w 29"/>
                <a:gd name="T5" fmla="*/ 1 h 20"/>
                <a:gd name="T6" fmla="*/ 0 w 29"/>
                <a:gd name="T7" fmla="*/ 1 h 20"/>
                <a:gd name="T8" fmla="*/ 0 w 29"/>
                <a:gd name="T9" fmla="*/ 1 h 20"/>
                <a:gd name="T10" fmla="*/ 0 w 29"/>
                <a:gd name="T11" fmla="*/ 0 h 20"/>
                <a:gd name="T12" fmla="*/ 0 w 2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3"/>
                  </a:moveTo>
                  <a:lnTo>
                    <a:pt x="17" y="1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7" y="11"/>
                  </a:lnTo>
                  <a:lnTo>
                    <a:pt x="29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1" name="Freeform 8106"/>
            <p:cNvSpPr>
              <a:spLocks/>
            </p:cNvSpPr>
            <p:nvPr/>
          </p:nvSpPr>
          <p:spPr bwMode="auto">
            <a:xfrm>
              <a:off x="745" y="2183"/>
              <a:ext cx="12" cy="7"/>
            </a:xfrm>
            <a:custGeom>
              <a:avLst/>
              <a:gdLst>
                <a:gd name="T0" fmla="*/ 0 w 25"/>
                <a:gd name="T1" fmla="*/ 0 h 14"/>
                <a:gd name="T2" fmla="*/ 0 w 25"/>
                <a:gd name="T3" fmla="*/ 1 h 14"/>
                <a:gd name="T4" fmla="*/ 0 w 25"/>
                <a:gd name="T5" fmla="*/ 1 h 14"/>
                <a:gd name="T6" fmla="*/ 0 w 25"/>
                <a:gd name="T7" fmla="*/ 1 h 14"/>
                <a:gd name="T8" fmla="*/ 0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6" y="0"/>
                  </a:moveTo>
                  <a:lnTo>
                    <a:pt x="25" y="11"/>
                  </a:lnTo>
                  <a:lnTo>
                    <a:pt x="18" y="1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2" name="Freeform 8107"/>
            <p:cNvSpPr>
              <a:spLocks/>
            </p:cNvSpPr>
            <p:nvPr/>
          </p:nvSpPr>
          <p:spPr bwMode="auto">
            <a:xfrm>
              <a:off x="745" y="2184"/>
              <a:ext cx="9" cy="8"/>
            </a:xfrm>
            <a:custGeom>
              <a:avLst/>
              <a:gdLst>
                <a:gd name="T0" fmla="*/ 0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0 h 14"/>
                <a:gd name="T8" fmla="*/ 0 w 1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0" y="3"/>
                  </a:moveTo>
                  <a:lnTo>
                    <a:pt x="18" y="1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3" name="Freeform 8108"/>
            <p:cNvSpPr>
              <a:spLocks/>
            </p:cNvSpPr>
            <p:nvPr/>
          </p:nvSpPr>
          <p:spPr bwMode="auto">
            <a:xfrm>
              <a:off x="754" y="2188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0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3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4" name="Freeform 8109"/>
            <p:cNvSpPr>
              <a:spLocks/>
            </p:cNvSpPr>
            <p:nvPr/>
          </p:nvSpPr>
          <p:spPr bwMode="auto">
            <a:xfrm>
              <a:off x="740" y="2152"/>
              <a:ext cx="25" cy="15"/>
            </a:xfrm>
            <a:custGeom>
              <a:avLst/>
              <a:gdLst>
                <a:gd name="T0" fmla="*/ 0 w 51"/>
                <a:gd name="T1" fmla="*/ 0 h 30"/>
                <a:gd name="T2" fmla="*/ 0 w 51"/>
                <a:gd name="T3" fmla="*/ 1 h 30"/>
                <a:gd name="T4" fmla="*/ 0 w 51"/>
                <a:gd name="T5" fmla="*/ 1 h 30"/>
                <a:gd name="T6" fmla="*/ 0 w 51"/>
                <a:gd name="T7" fmla="*/ 1 h 30"/>
                <a:gd name="T8" fmla="*/ 0 w 5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0"/>
                <a:gd name="T17" fmla="*/ 51 w 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0">
                  <a:moveTo>
                    <a:pt x="34" y="0"/>
                  </a:moveTo>
                  <a:lnTo>
                    <a:pt x="51" y="11"/>
                  </a:lnTo>
                  <a:lnTo>
                    <a:pt x="18" y="3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5" name="Freeform 8110"/>
            <p:cNvSpPr>
              <a:spLocks/>
            </p:cNvSpPr>
            <p:nvPr/>
          </p:nvSpPr>
          <p:spPr bwMode="auto">
            <a:xfrm>
              <a:off x="740" y="2162"/>
              <a:ext cx="9" cy="24"/>
            </a:xfrm>
            <a:custGeom>
              <a:avLst/>
              <a:gdLst>
                <a:gd name="T0" fmla="*/ 0 w 18"/>
                <a:gd name="T1" fmla="*/ 1 h 48"/>
                <a:gd name="T2" fmla="*/ 1 w 18"/>
                <a:gd name="T3" fmla="*/ 1 h 48"/>
                <a:gd name="T4" fmla="*/ 1 w 18"/>
                <a:gd name="T5" fmla="*/ 1 h 48"/>
                <a:gd name="T6" fmla="*/ 0 w 18"/>
                <a:gd name="T7" fmla="*/ 0 h 48"/>
                <a:gd name="T8" fmla="*/ 0 w 1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8"/>
                <a:gd name="T17" fmla="*/ 18 w 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8">
                  <a:moveTo>
                    <a:pt x="0" y="37"/>
                  </a:moveTo>
                  <a:lnTo>
                    <a:pt x="18" y="4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6" name="Freeform 8111"/>
            <p:cNvSpPr>
              <a:spLocks/>
            </p:cNvSpPr>
            <p:nvPr/>
          </p:nvSpPr>
          <p:spPr bwMode="auto">
            <a:xfrm>
              <a:off x="749" y="2157"/>
              <a:ext cx="16" cy="29"/>
            </a:xfrm>
            <a:custGeom>
              <a:avLst/>
              <a:gdLst>
                <a:gd name="T0" fmla="*/ 0 w 33"/>
                <a:gd name="T1" fmla="*/ 1 h 57"/>
                <a:gd name="T2" fmla="*/ 0 w 33"/>
                <a:gd name="T3" fmla="*/ 1 h 57"/>
                <a:gd name="T4" fmla="*/ 0 w 33"/>
                <a:gd name="T5" fmla="*/ 1 h 57"/>
                <a:gd name="T6" fmla="*/ 0 w 33"/>
                <a:gd name="T7" fmla="*/ 0 h 57"/>
                <a:gd name="T8" fmla="*/ 0 w 33"/>
                <a:gd name="T9" fmla="*/ 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7"/>
                <a:gd name="T17" fmla="*/ 33 w 3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7">
                  <a:moveTo>
                    <a:pt x="33" y="39"/>
                  </a:moveTo>
                  <a:lnTo>
                    <a:pt x="0" y="57"/>
                  </a:lnTo>
                  <a:lnTo>
                    <a:pt x="0" y="19"/>
                  </a:lnTo>
                  <a:lnTo>
                    <a:pt x="33" y="0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7" name="Freeform 8112"/>
            <p:cNvSpPr>
              <a:spLocks/>
            </p:cNvSpPr>
            <p:nvPr/>
          </p:nvSpPr>
          <p:spPr bwMode="auto">
            <a:xfrm>
              <a:off x="750" y="2163"/>
              <a:ext cx="20" cy="11"/>
            </a:xfrm>
            <a:custGeom>
              <a:avLst/>
              <a:gdLst>
                <a:gd name="T0" fmla="*/ 1 w 40"/>
                <a:gd name="T1" fmla="*/ 0 h 24"/>
                <a:gd name="T2" fmla="*/ 1 w 40"/>
                <a:gd name="T3" fmla="*/ 0 h 24"/>
                <a:gd name="T4" fmla="*/ 1 w 40"/>
                <a:gd name="T5" fmla="*/ 0 h 24"/>
                <a:gd name="T6" fmla="*/ 1 w 40"/>
                <a:gd name="T7" fmla="*/ 0 h 24"/>
                <a:gd name="T8" fmla="*/ 0 w 40"/>
                <a:gd name="T9" fmla="*/ 0 h 24"/>
                <a:gd name="T10" fmla="*/ 1 w 4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4"/>
                <a:gd name="T20" fmla="*/ 40 w 4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4">
                  <a:moveTo>
                    <a:pt x="27" y="0"/>
                  </a:moveTo>
                  <a:lnTo>
                    <a:pt x="40" y="6"/>
                  </a:lnTo>
                  <a:lnTo>
                    <a:pt x="32" y="18"/>
                  </a:lnTo>
                  <a:lnTo>
                    <a:pt x="14" y="2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8" name="Freeform 8113"/>
            <p:cNvSpPr>
              <a:spLocks/>
            </p:cNvSpPr>
            <p:nvPr/>
          </p:nvSpPr>
          <p:spPr bwMode="auto">
            <a:xfrm>
              <a:off x="750" y="2170"/>
              <a:ext cx="10" cy="21"/>
            </a:xfrm>
            <a:custGeom>
              <a:avLst/>
              <a:gdLst>
                <a:gd name="T0" fmla="*/ 0 w 20"/>
                <a:gd name="T1" fmla="*/ 1 h 41"/>
                <a:gd name="T2" fmla="*/ 1 w 20"/>
                <a:gd name="T3" fmla="*/ 1 h 41"/>
                <a:gd name="T4" fmla="*/ 1 w 20"/>
                <a:gd name="T5" fmla="*/ 1 h 41"/>
                <a:gd name="T6" fmla="*/ 1 w 20"/>
                <a:gd name="T7" fmla="*/ 1 h 41"/>
                <a:gd name="T8" fmla="*/ 0 w 20"/>
                <a:gd name="T9" fmla="*/ 0 h 41"/>
                <a:gd name="T10" fmla="*/ 0 w 20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1"/>
                <a:gd name="T20" fmla="*/ 20 w 2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1">
                  <a:moveTo>
                    <a:pt x="0" y="30"/>
                  </a:moveTo>
                  <a:lnTo>
                    <a:pt x="18" y="41"/>
                  </a:lnTo>
                  <a:lnTo>
                    <a:pt x="20" y="2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09" name="Freeform 8114"/>
            <p:cNvSpPr>
              <a:spLocks/>
            </p:cNvSpPr>
            <p:nvPr/>
          </p:nvSpPr>
          <p:spPr bwMode="auto">
            <a:xfrm>
              <a:off x="759" y="2180"/>
              <a:ext cx="14" cy="15"/>
            </a:xfrm>
            <a:custGeom>
              <a:avLst/>
              <a:gdLst>
                <a:gd name="T0" fmla="*/ 0 w 27"/>
                <a:gd name="T1" fmla="*/ 1 h 30"/>
                <a:gd name="T2" fmla="*/ 1 w 27"/>
                <a:gd name="T3" fmla="*/ 1 h 30"/>
                <a:gd name="T4" fmla="*/ 1 w 27"/>
                <a:gd name="T5" fmla="*/ 1 h 30"/>
                <a:gd name="T6" fmla="*/ 1 w 27"/>
                <a:gd name="T7" fmla="*/ 1 h 30"/>
                <a:gd name="T8" fmla="*/ 1 w 27"/>
                <a:gd name="T9" fmla="*/ 1 h 30"/>
                <a:gd name="T10" fmla="*/ 1 w 27"/>
                <a:gd name="T11" fmla="*/ 1 h 30"/>
                <a:gd name="T12" fmla="*/ 1 w 27"/>
                <a:gd name="T13" fmla="*/ 0 h 30"/>
                <a:gd name="T14" fmla="*/ 0 w 27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0" y="21"/>
                  </a:moveTo>
                  <a:lnTo>
                    <a:pt x="4" y="16"/>
                  </a:lnTo>
                  <a:lnTo>
                    <a:pt x="16" y="19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2" y="12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0" name="Freeform 8115"/>
            <p:cNvSpPr>
              <a:spLocks/>
            </p:cNvSpPr>
            <p:nvPr/>
          </p:nvSpPr>
          <p:spPr bwMode="auto">
            <a:xfrm>
              <a:off x="770" y="2182"/>
              <a:ext cx="11" cy="13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0 h 27"/>
                <a:gd name="T4" fmla="*/ 0 w 21"/>
                <a:gd name="T5" fmla="*/ 0 h 27"/>
                <a:gd name="T6" fmla="*/ 1 w 21"/>
                <a:gd name="T7" fmla="*/ 0 h 27"/>
                <a:gd name="T8" fmla="*/ 1 w 21"/>
                <a:gd name="T9" fmla="*/ 0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7"/>
                <a:gd name="T20" fmla="*/ 21 w 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7">
                  <a:moveTo>
                    <a:pt x="21" y="20"/>
                  </a:moveTo>
                  <a:lnTo>
                    <a:pt x="5" y="27"/>
                  </a:lnTo>
                  <a:lnTo>
                    <a:pt x="0" y="9"/>
                  </a:lnTo>
                  <a:lnTo>
                    <a:pt x="14" y="6"/>
                  </a:lnTo>
                  <a:lnTo>
                    <a:pt x="19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1" name="Freeform 8116"/>
            <p:cNvSpPr>
              <a:spLocks/>
            </p:cNvSpPr>
            <p:nvPr/>
          </p:nvSpPr>
          <p:spPr bwMode="auto">
            <a:xfrm>
              <a:off x="759" y="2184"/>
              <a:ext cx="11" cy="7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1 h 12"/>
                <a:gd name="T4" fmla="*/ 1 w 22"/>
                <a:gd name="T5" fmla="*/ 1 h 12"/>
                <a:gd name="T6" fmla="*/ 0 w 22"/>
                <a:gd name="T7" fmla="*/ 1 h 12"/>
                <a:gd name="T8" fmla="*/ 1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4" y="0"/>
                  </a:moveTo>
                  <a:lnTo>
                    <a:pt x="22" y="10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2" name="Freeform 8117"/>
            <p:cNvSpPr>
              <a:spLocks/>
            </p:cNvSpPr>
            <p:nvPr/>
          </p:nvSpPr>
          <p:spPr bwMode="auto">
            <a:xfrm>
              <a:off x="758" y="2186"/>
              <a:ext cx="10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0 h 20"/>
                <a:gd name="T16" fmla="*/ 0 w 20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0" y="9"/>
                  </a:moveTo>
                  <a:lnTo>
                    <a:pt x="2" y="11"/>
                  </a:lnTo>
                  <a:lnTo>
                    <a:pt x="6" y="4"/>
                  </a:lnTo>
                  <a:lnTo>
                    <a:pt x="15" y="9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3" name="Freeform 8118"/>
            <p:cNvSpPr>
              <a:spLocks/>
            </p:cNvSpPr>
            <p:nvPr/>
          </p:nvSpPr>
          <p:spPr bwMode="auto">
            <a:xfrm>
              <a:off x="766" y="2190"/>
              <a:ext cx="5" cy="6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0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1"/>
                  </a:moveTo>
                  <a:lnTo>
                    <a:pt x="4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4" name="Freeform 8119"/>
            <p:cNvSpPr>
              <a:spLocks/>
            </p:cNvSpPr>
            <p:nvPr/>
          </p:nvSpPr>
          <p:spPr bwMode="auto">
            <a:xfrm>
              <a:off x="752" y="2172"/>
              <a:ext cx="6" cy="9"/>
            </a:xfrm>
            <a:custGeom>
              <a:avLst/>
              <a:gdLst>
                <a:gd name="T0" fmla="*/ 0 w 12"/>
                <a:gd name="T1" fmla="*/ 1 h 18"/>
                <a:gd name="T2" fmla="*/ 1 w 12"/>
                <a:gd name="T3" fmla="*/ 1 h 18"/>
                <a:gd name="T4" fmla="*/ 1 w 12"/>
                <a:gd name="T5" fmla="*/ 1 h 18"/>
                <a:gd name="T6" fmla="*/ 0 w 12"/>
                <a:gd name="T7" fmla="*/ 0 h 18"/>
                <a:gd name="T8" fmla="*/ 0 w 12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11"/>
                  </a:moveTo>
                  <a:lnTo>
                    <a:pt x="12" y="1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5" name="Freeform 8120"/>
            <p:cNvSpPr>
              <a:spLocks/>
            </p:cNvSpPr>
            <p:nvPr/>
          </p:nvSpPr>
          <p:spPr bwMode="auto">
            <a:xfrm>
              <a:off x="760" y="2178"/>
              <a:ext cx="17" cy="8"/>
            </a:xfrm>
            <a:custGeom>
              <a:avLst/>
              <a:gdLst>
                <a:gd name="T0" fmla="*/ 1 w 34"/>
                <a:gd name="T1" fmla="*/ 1 h 16"/>
                <a:gd name="T2" fmla="*/ 1 w 34"/>
                <a:gd name="T3" fmla="*/ 1 h 16"/>
                <a:gd name="T4" fmla="*/ 0 w 34"/>
                <a:gd name="T5" fmla="*/ 1 h 16"/>
                <a:gd name="T6" fmla="*/ 1 w 34"/>
                <a:gd name="T7" fmla="*/ 0 h 16"/>
                <a:gd name="T8" fmla="*/ 1 w 34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6"/>
                <a:gd name="T17" fmla="*/ 34 w 3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6">
                  <a:moveTo>
                    <a:pt x="34" y="13"/>
                  </a:moveTo>
                  <a:lnTo>
                    <a:pt x="20" y="16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6" name="Freeform 8121"/>
            <p:cNvSpPr>
              <a:spLocks/>
            </p:cNvSpPr>
            <p:nvPr/>
          </p:nvSpPr>
          <p:spPr bwMode="auto">
            <a:xfrm>
              <a:off x="769" y="2173"/>
              <a:ext cx="11" cy="11"/>
            </a:xfrm>
            <a:custGeom>
              <a:avLst/>
              <a:gdLst>
                <a:gd name="T0" fmla="*/ 0 w 21"/>
                <a:gd name="T1" fmla="*/ 0 h 24"/>
                <a:gd name="T2" fmla="*/ 1 w 21"/>
                <a:gd name="T3" fmla="*/ 0 h 24"/>
                <a:gd name="T4" fmla="*/ 1 w 21"/>
                <a:gd name="T5" fmla="*/ 0 h 24"/>
                <a:gd name="T6" fmla="*/ 1 w 21"/>
                <a:gd name="T7" fmla="*/ 0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11"/>
                  </a:moveTo>
                  <a:lnTo>
                    <a:pt x="5" y="0"/>
                  </a:lnTo>
                  <a:lnTo>
                    <a:pt x="21" y="18"/>
                  </a:lnTo>
                  <a:lnTo>
                    <a:pt x="16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7" name="Freeform 8122"/>
            <p:cNvSpPr>
              <a:spLocks/>
            </p:cNvSpPr>
            <p:nvPr/>
          </p:nvSpPr>
          <p:spPr bwMode="auto">
            <a:xfrm>
              <a:off x="766" y="2165"/>
              <a:ext cx="6" cy="13"/>
            </a:xfrm>
            <a:custGeom>
              <a:avLst/>
              <a:gdLst>
                <a:gd name="T0" fmla="*/ 0 w 11"/>
                <a:gd name="T1" fmla="*/ 1 h 25"/>
                <a:gd name="T2" fmla="*/ 1 w 11"/>
                <a:gd name="T3" fmla="*/ 0 h 25"/>
                <a:gd name="T4" fmla="*/ 1 w 11"/>
                <a:gd name="T5" fmla="*/ 1 h 25"/>
                <a:gd name="T6" fmla="*/ 1 w 11"/>
                <a:gd name="T7" fmla="*/ 1 h 25"/>
                <a:gd name="T8" fmla="*/ 0 w 1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5"/>
                <a:gd name="T17" fmla="*/ 11 w 1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5">
                  <a:moveTo>
                    <a:pt x="0" y="12"/>
                  </a:moveTo>
                  <a:lnTo>
                    <a:pt x="8" y="0"/>
                  </a:lnTo>
                  <a:lnTo>
                    <a:pt x="11" y="14"/>
                  </a:lnTo>
                  <a:lnTo>
                    <a:pt x="6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8" name="Freeform 8123"/>
            <p:cNvSpPr>
              <a:spLocks/>
            </p:cNvSpPr>
            <p:nvPr/>
          </p:nvSpPr>
          <p:spPr bwMode="auto">
            <a:xfrm>
              <a:off x="757" y="2172"/>
              <a:ext cx="12" cy="8"/>
            </a:xfrm>
            <a:custGeom>
              <a:avLst/>
              <a:gdLst>
                <a:gd name="T0" fmla="*/ 1 w 24"/>
                <a:gd name="T1" fmla="*/ 0 h 17"/>
                <a:gd name="T2" fmla="*/ 1 w 24"/>
                <a:gd name="T3" fmla="*/ 0 h 17"/>
                <a:gd name="T4" fmla="*/ 0 w 24"/>
                <a:gd name="T5" fmla="*/ 0 h 17"/>
                <a:gd name="T6" fmla="*/ 1 w 24"/>
                <a:gd name="T7" fmla="*/ 0 h 17"/>
                <a:gd name="T8" fmla="*/ 1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24" y="13"/>
                  </a:moveTo>
                  <a:lnTo>
                    <a:pt x="6" y="17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19" name="Freeform 8124"/>
            <p:cNvSpPr>
              <a:spLocks/>
            </p:cNvSpPr>
            <p:nvPr/>
          </p:nvSpPr>
          <p:spPr bwMode="auto">
            <a:xfrm>
              <a:off x="769" y="2187"/>
              <a:ext cx="16" cy="9"/>
            </a:xfrm>
            <a:custGeom>
              <a:avLst/>
              <a:gdLst>
                <a:gd name="T0" fmla="*/ 1 w 32"/>
                <a:gd name="T1" fmla="*/ 0 h 18"/>
                <a:gd name="T2" fmla="*/ 1 w 32"/>
                <a:gd name="T3" fmla="*/ 1 h 18"/>
                <a:gd name="T4" fmla="*/ 1 w 32"/>
                <a:gd name="T5" fmla="*/ 1 h 18"/>
                <a:gd name="T6" fmla="*/ 1 w 32"/>
                <a:gd name="T7" fmla="*/ 1 h 18"/>
                <a:gd name="T8" fmla="*/ 0 w 32"/>
                <a:gd name="T9" fmla="*/ 1 h 18"/>
                <a:gd name="T10" fmla="*/ 1 w 32"/>
                <a:gd name="T11" fmla="*/ 1 h 18"/>
                <a:gd name="T12" fmla="*/ 1 w 3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8"/>
                <a:gd name="T23" fmla="*/ 32 w 3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8">
                  <a:moveTo>
                    <a:pt x="30" y="0"/>
                  </a:moveTo>
                  <a:lnTo>
                    <a:pt x="32" y="2"/>
                  </a:lnTo>
                  <a:lnTo>
                    <a:pt x="20" y="13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8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0" name="Freeform 8125"/>
            <p:cNvSpPr>
              <a:spLocks/>
            </p:cNvSpPr>
            <p:nvPr/>
          </p:nvSpPr>
          <p:spPr bwMode="auto">
            <a:xfrm>
              <a:off x="769" y="2195"/>
              <a:ext cx="2" cy="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1 h 6"/>
                <a:gd name="T6" fmla="*/ 0 w 3"/>
                <a:gd name="T7" fmla="*/ 0 h 6"/>
                <a:gd name="T8" fmla="*/ 0 w 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4"/>
                  </a:moveTo>
                  <a:lnTo>
                    <a:pt x="3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1" name="Freeform 8126"/>
            <p:cNvSpPr>
              <a:spLocks/>
            </p:cNvSpPr>
            <p:nvPr/>
          </p:nvSpPr>
          <p:spPr bwMode="auto">
            <a:xfrm>
              <a:off x="766" y="2191"/>
              <a:ext cx="4" cy="1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1 w 8"/>
                <a:gd name="T7" fmla="*/ 0 h 4"/>
                <a:gd name="T8" fmla="*/ 1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2" name="Freeform 8127"/>
            <p:cNvSpPr>
              <a:spLocks/>
            </p:cNvSpPr>
            <p:nvPr/>
          </p:nvSpPr>
          <p:spPr bwMode="auto">
            <a:xfrm>
              <a:off x="781" y="2182"/>
              <a:ext cx="1" cy="2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3" name="Rectangle 8128"/>
            <p:cNvSpPr>
              <a:spLocks noChangeArrowheads="1"/>
            </p:cNvSpPr>
            <p:nvPr/>
          </p:nvSpPr>
          <p:spPr bwMode="auto">
            <a:xfrm>
              <a:off x="353" y="2203"/>
              <a:ext cx="6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КАМАЗ-</a:t>
              </a:r>
            </a:p>
            <a:p>
              <a:pPr algn="ctr" defTabSz="357188" eaLnBrk="0" hangingPunct="0"/>
              <a:r>
                <a:rPr lang="ru-RU" sz="1000" b="1"/>
                <a:t>Металлургия</a:t>
              </a:r>
              <a:endParaRPr lang="de-DE" sz="1000" b="1"/>
            </a:p>
          </p:txBody>
        </p:sp>
        <p:sp>
          <p:nvSpPr>
            <p:cNvPr id="15024" name="Line 8129"/>
            <p:cNvSpPr>
              <a:spLocks noChangeShapeType="1"/>
            </p:cNvSpPr>
            <p:nvPr/>
          </p:nvSpPr>
          <p:spPr bwMode="auto">
            <a:xfrm flipV="1">
              <a:off x="1350" y="1287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5" name="Freeform 8130"/>
            <p:cNvSpPr>
              <a:spLocks/>
            </p:cNvSpPr>
            <p:nvPr/>
          </p:nvSpPr>
          <p:spPr bwMode="auto">
            <a:xfrm>
              <a:off x="1350" y="1292"/>
              <a:ext cx="2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0 w 5"/>
                <a:gd name="T5" fmla="*/ 1 h 5"/>
                <a:gd name="T6" fmla="*/ 0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1 h 5"/>
                <a:gd name="T14" fmla="*/ 0 w 5"/>
                <a:gd name="T15" fmla="*/ 1 h 5"/>
                <a:gd name="T16" fmla="*/ 0 w 5"/>
                <a:gd name="T17" fmla="*/ 1 h 5"/>
                <a:gd name="T18" fmla="*/ 0 w 5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2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6" name="Freeform 8131"/>
            <p:cNvSpPr>
              <a:spLocks/>
            </p:cNvSpPr>
            <p:nvPr/>
          </p:nvSpPr>
          <p:spPr bwMode="auto">
            <a:xfrm>
              <a:off x="1350" y="1292"/>
              <a:ext cx="2" cy="3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1 h 5"/>
                <a:gd name="T4" fmla="*/ 1 w 3"/>
                <a:gd name="T5" fmla="*/ 0 h 5"/>
                <a:gd name="T6" fmla="*/ 1 w 3"/>
                <a:gd name="T7" fmla="*/ 0 h 5"/>
                <a:gd name="T8" fmla="*/ 0 w 3"/>
                <a:gd name="T9" fmla="*/ 1 h 5"/>
                <a:gd name="T10" fmla="*/ 0 w 3"/>
                <a:gd name="T11" fmla="*/ 1 h 5"/>
                <a:gd name="T12" fmla="*/ 0 w 3"/>
                <a:gd name="T13" fmla="*/ 1 h 5"/>
                <a:gd name="T14" fmla="*/ 1 w 3"/>
                <a:gd name="T15" fmla="*/ 1 h 5"/>
                <a:gd name="T16" fmla="*/ 1 w 3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7" name="Freeform 8132"/>
            <p:cNvSpPr>
              <a:spLocks/>
            </p:cNvSpPr>
            <p:nvPr/>
          </p:nvSpPr>
          <p:spPr bwMode="auto">
            <a:xfrm>
              <a:off x="1324" y="1268"/>
              <a:ext cx="17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8" name="Freeform 8133"/>
            <p:cNvSpPr>
              <a:spLocks/>
            </p:cNvSpPr>
            <p:nvPr/>
          </p:nvSpPr>
          <p:spPr bwMode="auto">
            <a:xfrm>
              <a:off x="1387" y="1264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3" y="15"/>
                  </a:moveTo>
                  <a:lnTo>
                    <a:pt x="1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5" y="16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29" name="Freeform 8134"/>
            <p:cNvSpPr>
              <a:spLocks/>
            </p:cNvSpPr>
            <p:nvPr/>
          </p:nvSpPr>
          <p:spPr bwMode="auto">
            <a:xfrm>
              <a:off x="1389" y="1265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4"/>
                <a:gd name="T44" fmla="*/ 11 w 1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0" name="Freeform 8135"/>
            <p:cNvSpPr>
              <a:spLocks/>
            </p:cNvSpPr>
            <p:nvPr/>
          </p:nvSpPr>
          <p:spPr bwMode="auto">
            <a:xfrm>
              <a:off x="1390" y="1266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3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1" name="Freeform 8136"/>
            <p:cNvSpPr>
              <a:spLocks/>
            </p:cNvSpPr>
            <p:nvPr/>
          </p:nvSpPr>
          <p:spPr bwMode="auto">
            <a:xfrm>
              <a:off x="1381" y="1267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4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17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2" name="Freeform 8137"/>
            <p:cNvSpPr>
              <a:spLocks/>
            </p:cNvSpPr>
            <p:nvPr/>
          </p:nvSpPr>
          <p:spPr bwMode="auto">
            <a:xfrm>
              <a:off x="1383" y="1268"/>
              <a:ext cx="5" cy="7"/>
            </a:xfrm>
            <a:custGeom>
              <a:avLst/>
              <a:gdLst>
                <a:gd name="T0" fmla="*/ 1 w 10"/>
                <a:gd name="T1" fmla="*/ 0 h 15"/>
                <a:gd name="T2" fmla="*/ 1 w 10"/>
                <a:gd name="T3" fmla="*/ 0 h 15"/>
                <a:gd name="T4" fmla="*/ 1 w 10"/>
                <a:gd name="T5" fmla="*/ 0 h 15"/>
                <a:gd name="T6" fmla="*/ 1 w 10"/>
                <a:gd name="T7" fmla="*/ 0 h 15"/>
                <a:gd name="T8" fmla="*/ 1 w 10"/>
                <a:gd name="T9" fmla="*/ 0 h 15"/>
                <a:gd name="T10" fmla="*/ 1 w 10"/>
                <a:gd name="T11" fmla="*/ 0 h 15"/>
                <a:gd name="T12" fmla="*/ 1 w 10"/>
                <a:gd name="T13" fmla="*/ 0 h 15"/>
                <a:gd name="T14" fmla="*/ 0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1 w 10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15"/>
                <a:gd name="T44" fmla="*/ 10 w 10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15">
                  <a:moveTo>
                    <a:pt x="9" y="9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3" name="Freeform 8138"/>
            <p:cNvSpPr>
              <a:spLocks/>
            </p:cNvSpPr>
            <p:nvPr/>
          </p:nvSpPr>
          <p:spPr bwMode="auto">
            <a:xfrm>
              <a:off x="1384" y="1270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4" name="Freeform 8139"/>
            <p:cNvSpPr>
              <a:spLocks/>
            </p:cNvSpPr>
            <p:nvPr/>
          </p:nvSpPr>
          <p:spPr bwMode="auto">
            <a:xfrm>
              <a:off x="1390" y="1265"/>
              <a:ext cx="7" cy="8"/>
            </a:xfrm>
            <a:custGeom>
              <a:avLst/>
              <a:gdLst>
                <a:gd name="T0" fmla="*/ 1 w 14"/>
                <a:gd name="T1" fmla="*/ 1 h 14"/>
                <a:gd name="T2" fmla="*/ 1 w 14"/>
                <a:gd name="T3" fmla="*/ 1 h 14"/>
                <a:gd name="T4" fmla="*/ 0 w 14"/>
                <a:gd name="T5" fmla="*/ 1 h 14"/>
                <a:gd name="T6" fmla="*/ 0 w 14"/>
                <a:gd name="T7" fmla="*/ 1 h 14"/>
                <a:gd name="T8" fmla="*/ 1 w 14"/>
                <a:gd name="T9" fmla="*/ 1 h 14"/>
                <a:gd name="T10" fmla="*/ 1 w 14"/>
                <a:gd name="T11" fmla="*/ 1 h 14"/>
                <a:gd name="T12" fmla="*/ 1 w 14"/>
                <a:gd name="T13" fmla="*/ 0 h 14"/>
                <a:gd name="T14" fmla="*/ 1 w 14"/>
                <a:gd name="T15" fmla="*/ 0 h 14"/>
                <a:gd name="T16" fmla="*/ 1 w 14"/>
                <a:gd name="T17" fmla="*/ 0 h 14"/>
                <a:gd name="T18" fmla="*/ 1 w 14"/>
                <a:gd name="T19" fmla="*/ 1 h 14"/>
                <a:gd name="T20" fmla="*/ 1 w 14"/>
                <a:gd name="T21" fmla="*/ 1 h 14"/>
                <a:gd name="T22" fmla="*/ 1 w 14"/>
                <a:gd name="T23" fmla="*/ 1 h 14"/>
                <a:gd name="T24" fmla="*/ 1 w 14"/>
                <a:gd name="T25" fmla="*/ 1 h 14"/>
                <a:gd name="T26" fmla="*/ 1 w 14"/>
                <a:gd name="T27" fmla="*/ 1 h 14"/>
                <a:gd name="T28" fmla="*/ 1 w 14"/>
                <a:gd name="T29" fmla="*/ 1 h 14"/>
                <a:gd name="T30" fmla="*/ 1 w 14"/>
                <a:gd name="T31" fmla="*/ 1 h 14"/>
                <a:gd name="T32" fmla="*/ 1 w 1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5" y="14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5" name="Freeform 8140"/>
            <p:cNvSpPr>
              <a:spLocks/>
            </p:cNvSpPr>
            <p:nvPr/>
          </p:nvSpPr>
          <p:spPr bwMode="auto">
            <a:xfrm>
              <a:off x="1392" y="1266"/>
              <a:ext cx="5" cy="7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1 h 12"/>
                <a:gd name="T4" fmla="*/ 1 w 10"/>
                <a:gd name="T5" fmla="*/ 1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1 h 12"/>
                <a:gd name="T14" fmla="*/ 1 w 10"/>
                <a:gd name="T15" fmla="*/ 1 h 12"/>
                <a:gd name="T16" fmla="*/ 0 w 10"/>
                <a:gd name="T17" fmla="*/ 1 h 12"/>
                <a:gd name="T18" fmla="*/ 0 w 10"/>
                <a:gd name="T19" fmla="*/ 1 h 12"/>
                <a:gd name="T20" fmla="*/ 1 w 10"/>
                <a:gd name="T21" fmla="*/ 1 h 12"/>
                <a:gd name="T22" fmla="*/ 1 w 10"/>
                <a:gd name="T23" fmla="*/ 1 h 12"/>
                <a:gd name="T24" fmla="*/ 1 w 10"/>
                <a:gd name="T25" fmla="*/ 1 h 12"/>
                <a:gd name="T26" fmla="*/ 1 w 10"/>
                <a:gd name="T27" fmla="*/ 1 h 12"/>
                <a:gd name="T28" fmla="*/ 1 w 10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2"/>
                <a:gd name="T47" fmla="*/ 10 w 1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2">
                  <a:moveTo>
                    <a:pt x="9" y="9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6" name="Freeform 8141"/>
            <p:cNvSpPr>
              <a:spLocks/>
            </p:cNvSpPr>
            <p:nvPr/>
          </p:nvSpPr>
          <p:spPr bwMode="auto">
            <a:xfrm>
              <a:off x="1393" y="1268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4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7" name="Freeform 8142"/>
            <p:cNvSpPr>
              <a:spLocks/>
            </p:cNvSpPr>
            <p:nvPr/>
          </p:nvSpPr>
          <p:spPr bwMode="auto">
            <a:xfrm>
              <a:off x="1384" y="1269"/>
              <a:ext cx="7" cy="7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8" name="Freeform 8143"/>
            <p:cNvSpPr>
              <a:spLocks/>
            </p:cNvSpPr>
            <p:nvPr/>
          </p:nvSpPr>
          <p:spPr bwMode="auto">
            <a:xfrm>
              <a:off x="1386" y="1270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w 11"/>
                <a:gd name="T25" fmla="*/ 1 h 12"/>
                <a:gd name="T26" fmla="*/ 0 w 11"/>
                <a:gd name="T27" fmla="*/ 1 h 12"/>
                <a:gd name="T28" fmla="*/ 0 w 11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2"/>
                <a:gd name="T47" fmla="*/ 11 w 11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2">
                  <a:moveTo>
                    <a:pt x="9" y="9"/>
                  </a:moveTo>
                  <a:lnTo>
                    <a:pt x="11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39" name="Freeform 8144"/>
            <p:cNvSpPr>
              <a:spLocks/>
            </p:cNvSpPr>
            <p:nvPr/>
          </p:nvSpPr>
          <p:spPr bwMode="auto">
            <a:xfrm>
              <a:off x="1386" y="1272"/>
              <a:ext cx="3" cy="3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1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0" name="Freeform 8145"/>
            <p:cNvSpPr>
              <a:spLocks/>
            </p:cNvSpPr>
            <p:nvPr/>
          </p:nvSpPr>
          <p:spPr bwMode="auto">
            <a:xfrm>
              <a:off x="1324" y="1232"/>
              <a:ext cx="80" cy="45"/>
            </a:xfrm>
            <a:custGeom>
              <a:avLst/>
              <a:gdLst>
                <a:gd name="T0" fmla="*/ 2 w 158"/>
                <a:gd name="T1" fmla="*/ 1 h 90"/>
                <a:gd name="T2" fmla="*/ 1 w 158"/>
                <a:gd name="T3" fmla="*/ 0 h 90"/>
                <a:gd name="T4" fmla="*/ 0 w 158"/>
                <a:gd name="T5" fmla="*/ 1 h 90"/>
                <a:gd name="T6" fmla="*/ 1 w 158"/>
                <a:gd name="T7" fmla="*/ 1 h 90"/>
                <a:gd name="T8" fmla="*/ 2 w 158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0"/>
                <a:gd name="T17" fmla="*/ 158 w 1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0">
                  <a:moveTo>
                    <a:pt x="158" y="18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8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1" name="Freeform 8146"/>
            <p:cNvSpPr>
              <a:spLocks/>
            </p:cNvSpPr>
            <p:nvPr/>
          </p:nvSpPr>
          <p:spPr bwMode="auto">
            <a:xfrm>
              <a:off x="1341" y="1241"/>
              <a:ext cx="63" cy="55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1 h 110"/>
                <a:gd name="T4" fmla="*/ 0 w 126"/>
                <a:gd name="T5" fmla="*/ 1 h 110"/>
                <a:gd name="T6" fmla="*/ 1 w 126"/>
                <a:gd name="T7" fmla="*/ 1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2" name="Line 8147"/>
            <p:cNvSpPr>
              <a:spLocks noChangeShapeType="1"/>
            </p:cNvSpPr>
            <p:nvPr/>
          </p:nvSpPr>
          <p:spPr bwMode="auto">
            <a:xfrm flipV="1">
              <a:off x="1295" y="1255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3" name="Freeform 8148"/>
            <p:cNvSpPr>
              <a:spLocks/>
            </p:cNvSpPr>
            <p:nvPr/>
          </p:nvSpPr>
          <p:spPr bwMode="auto">
            <a:xfrm>
              <a:off x="1294" y="1260"/>
              <a:ext cx="3" cy="3"/>
            </a:xfrm>
            <a:custGeom>
              <a:avLst/>
              <a:gdLst>
                <a:gd name="T0" fmla="*/ 0 w 8"/>
                <a:gd name="T1" fmla="*/ 1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1 h 5"/>
                <a:gd name="T8" fmla="*/ 0 w 8"/>
                <a:gd name="T9" fmla="*/ 0 h 5"/>
                <a:gd name="T10" fmla="*/ 0 w 8"/>
                <a:gd name="T11" fmla="*/ 0 h 5"/>
                <a:gd name="T12" fmla="*/ 0 w 8"/>
                <a:gd name="T13" fmla="*/ 1 h 5"/>
                <a:gd name="T14" fmla="*/ 0 w 8"/>
                <a:gd name="T15" fmla="*/ 1 h 5"/>
                <a:gd name="T16" fmla="*/ 0 w 8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5"/>
                <a:gd name="T29" fmla="*/ 8 w 8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5">
                  <a:moveTo>
                    <a:pt x="4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4" name="Freeform 8149"/>
            <p:cNvSpPr>
              <a:spLocks/>
            </p:cNvSpPr>
            <p:nvPr/>
          </p:nvSpPr>
          <p:spPr bwMode="auto">
            <a:xfrm>
              <a:off x="1295" y="1260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1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5" name="Freeform 8150"/>
            <p:cNvSpPr>
              <a:spLocks/>
            </p:cNvSpPr>
            <p:nvPr/>
          </p:nvSpPr>
          <p:spPr bwMode="auto">
            <a:xfrm>
              <a:off x="1269" y="1236"/>
              <a:ext cx="16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6" name="Freeform 8151"/>
            <p:cNvSpPr>
              <a:spLocks/>
            </p:cNvSpPr>
            <p:nvPr/>
          </p:nvSpPr>
          <p:spPr bwMode="auto">
            <a:xfrm>
              <a:off x="1332" y="1231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5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7" name="Freeform 8152"/>
            <p:cNvSpPr>
              <a:spLocks/>
            </p:cNvSpPr>
            <p:nvPr/>
          </p:nvSpPr>
          <p:spPr bwMode="auto">
            <a:xfrm>
              <a:off x="1333" y="1232"/>
              <a:ext cx="6" cy="7"/>
            </a:xfrm>
            <a:custGeom>
              <a:avLst/>
              <a:gdLst>
                <a:gd name="T0" fmla="*/ 1 w 10"/>
                <a:gd name="T1" fmla="*/ 0 h 15"/>
                <a:gd name="T2" fmla="*/ 1 w 10"/>
                <a:gd name="T3" fmla="*/ 0 h 15"/>
                <a:gd name="T4" fmla="*/ 1 w 10"/>
                <a:gd name="T5" fmla="*/ 0 h 15"/>
                <a:gd name="T6" fmla="*/ 1 w 10"/>
                <a:gd name="T7" fmla="*/ 0 h 15"/>
                <a:gd name="T8" fmla="*/ 1 w 10"/>
                <a:gd name="T9" fmla="*/ 0 h 15"/>
                <a:gd name="T10" fmla="*/ 1 w 10"/>
                <a:gd name="T11" fmla="*/ 0 h 15"/>
                <a:gd name="T12" fmla="*/ 1 w 10"/>
                <a:gd name="T13" fmla="*/ 0 h 15"/>
                <a:gd name="T14" fmla="*/ 1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1 w 10"/>
                <a:gd name="T21" fmla="*/ 0 h 15"/>
                <a:gd name="T22" fmla="*/ 1 w 10"/>
                <a:gd name="T23" fmla="*/ 0 h 15"/>
                <a:gd name="T24" fmla="*/ 1 w 10"/>
                <a:gd name="T25" fmla="*/ 0 h 15"/>
                <a:gd name="T26" fmla="*/ 1 w 10"/>
                <a:gd name="T27" fmla="*/ 0 h 15"/>
                <a:gd name="T28" fmla="*/ 1 w 10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5"/>
                <a:gd name="T47" fmla="*/ 10 w 10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5">
                  <a:moveTo>
                    <a:pt x="9" y="9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8" name="Freeform 8153"/>
            <p:cNvSpPr>
              <a:spLocks/>
            </p:cNvSpPr>
            <p:nvPr/>
          </p:nvSpPr>
          <p:spPr bwMode="auto">
            <a:xfrm>
              <a:off x="1334" y="1234"/>
              <a:ext cx="3" cy="4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9" name="Freeform 8154"/>
            <p:cNvSpPr>
              <a:spLocks/>
            </p:cNvSpPr>
            <p:nvPr/>
          </p:nvSpPr>
          <p:spPr bwMode="auto">
            <a:xfrm>
              <a:off x="1325" y="1235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6" y="14"/>
                  </a:move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0" name="Freeform 8155"/>
            <p:cNvSpPr>
              <a:spLocks/>
            </p:cNvSpPr>
            <p:nvPr/>
          </p:nvSpPr>
          <p:spPr bwMode="auto">
            <a:xfrm>
              <a:off x="1327" y="1236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9" y="9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1" name="Freeform 8156"/>
            <p:cNvSpPr>
              <a:spLocks/>
            </p:cNvSpPr>
            <p:nvPr/>
          </p:nvSpPr>
          <p:spPr bwMode="auto">
            <a:xfrm>
              <a:off x="1328" y="1238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2" name="Freeform 8157"/>
            <p:cNvSpPr>
              <a:spLocks/>
            </p:cNvSpPr>
            <p:nvPr/>
          </p:nvSpPr>
          <p:spPr bwMode="auto">
            <a:xfrm>
              <a:off x="1334" y="1233"/>
              <a:ext cx="7" cy="7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" name="Freeform 8158"/>
            <p:cNvSpPr>
              <a:spLocks/>
            </p:cNvSpPr>
            <p:nvPr/>
          </p:nvSpPr>
          <p:spPr bwMode="auto">
            <a:xfrm>
              <a:off x="1336" y="1234"/>
              <a:ext cx="5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1 h 12"/>
                <a:gd name="T14" fmla="*/ 0 w 11"/>
                <a:gd name="T15" fmla="*/ 1 h 12"/>
                <a:gd name="T16" fmla="*/ 0 w 11"/>
                <a:gd name="T17" fmla="*/ 1 h 12"/>
                <a:gd name="T18" fmla="*/ 0 w 11"/>
                <a:gd name="T19" fmla="*/ 1 h 12"/>
                <a:gd name="T20" fmla="*/ 0 w 11"/>
                <a:gd name="T21" fmla="*/ 1 h 12"/>
                <a:gd name="T22" fmla="*/ 0 w 11"/>
                <a:gd name="T23" fmla="*/ 1 h 12"/>
                <a:gd name="T24" fmla="*/ 0 w 11"/>
                <a:gd name="T25" fmla="*/ 1 h 12"/>
                <a:gd name="T26" fmla="*/ 0 w 11"/>
                <a:gd name="T27" fmla="*/ 1 h 12"/>
                <a:gd name="T28" fmla="*/ 0 w 11"/>
                <a:gd name="T29" fmla="*/ 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2"/>
                <a:gd name="T47" fmla="*/ 11 w 11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2">
                  <a:moveTo>
                    <a:pt x="9" y="9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4" name="Freeform 8159"/>
            <p:cNvSpPr>
              <a:spLocks/>
            </p:cNvSpPr>
            <p:nvPr/>
          </p:nvSpPr>
          <p:spPr bwMode="auto">
            <a:xfrm>
              <a:off x="1337" y="1236"/>
              <a:ext cx="3" cy="3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1 w 5"/>
                <a:gd name="T13" fmla="*/ 0 h 8"/>
                <a:gd name="T14" fmla="*/ 1 w 5"/>
                <a:gd name="T15" fmla="*/ 0 h 8"/>
                <a:gd name="T16" fmla="*/ 1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5" name="Freeform 8160"/>
            <p:cNvSpPr>
              <a:spLocks/>
            </p:cNvSpPr>
            <p:nvPr/>
          </p:nvSpPr>
          <p:spPr bwMode="auto">
            <a:xfrm>
              <a:off x="1328" y="1237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5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6" name="Freeform 8161"/>
            <p:cNvSpPr>
              <a:spLocks/>
            </p:cNvSpPr>
            <p:nvPr/>
          </p:nvSpPr>
          <p:spPr bwMode="auto">
            <a:xfrm>
              <a:off x="1330" y="1238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0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7" name="Freeform 8162"/>
            <p:cNvSpPr>
              <a:spLocks/>
            </p:cNvSpPr>
            <p:nvPr/>
          </p:nvSpPr>
          <p:spPr bwMode="auto">
            <a:xfrm>
              <a:off x="1331" y="1239"/>
              <a:ext cx="2" cy="4"/>
            </a:xfrm>
            <a:custGeom>
              <a:avLst/>
              <a:gdLst>
                <a:gd name="T0" fmla="*/ 0 w 6"/>
                <a:gd name="T1" fmla="*/ 1 h 7"/>
                <a:gd name="T2" fmla="*/ 0 w 6"/>
                <a:gd name="T3" fmla="*/ 1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1 h 7"/>
                <a:gd name="T10" fmla="*/ 0 w 6"/>
                <a:gd name="T11" fmla="*/ 1 h 7"/>
                <a:gd name="T12" fmla="*/ 0 w 6"/>
                <a:gd name="T13" fmla="*/ 1 h 7"/>
                <a:gd name="T14" fmla="*/ 0 w 6"/>
                <a:gd name="T15" fmla="*/ 1 h 7"/>
                <a:gd name="T16" fmla="*/ 0 w 6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6" y="3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8" name="Freeform 8163"/>
            <p:cNvSpPr>
              <a:spLocks/>
            </p:cNvSpPr>
            <p:nvPr/>
          </p:nvSpPr>
          <p:spPr bwMode="auto">
            <a:xfrm>
              <a:off x="1269" y="1200"/>
              <a:ext cx="79" cy="45"/>
            </a:xfrm>
            <a:custGeom>
              <a:avLst/>
              <a:gdLst>
                <a:gd name="T0" fmla="*/ 1 w 158"/>
                <a:gd name="T1" fmla="*/ 1 h 90"/>
                <a:gd name="T2" fmla="*/ 1 w 158"/>
                <a:gd name="T3" fmla="*/ 0 h 90"/>
                <a:gd name="T4" fmla="*/ 0 w 158"/>
                <a:gd name="T5" fmla="*/ 1 h 90"/>
                <a:gd name="T6" fmla="*/ 1 w 158"/>
                <a:gd name="T7" fmla="*/ 1 h 90"/>
                <a:gd name="T8" fmla="*/ 1 w 158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0"/>
                <a:gd name="T17" fmla="*/ 158 w 1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0">
                  <a:moveTo>
                    <a:pt x="158" y="18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8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" name="Freeform 8164"/>
            <p:cNvSpPr>
              <a:spLocks/>
            </p:cNvSpPr>
            <p:nvPr/>
          </p:nvSpPr>
          <p:spPr bwMode="auto">
            <a:xfrm>
              <a:off x="1285" y="1209"/>
              <a:ext cx="63" cy="55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1 h 110"/>
                <a:gd name="T4" fmla="*/ 0 w 126"/>
                <a:gd name="T5" fmla="*/ 1 h 110"/>
                <a:gd name="T6" fmla="*/ 1 w 126"/>
                <a:gd name="T7" fmla="*/ 1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" name="Freeform 8165"/>
            <p:cNvSpPr>
              <a:spLocks/>
            </p:cNvSpPr>
            <p:nvPr/>
          </p:nvSpPr>
          <p:spPr bwMode="auto">
            <a:xfrm>
              <a:off x="1000" y="1249"/>
              <a:ext cx="190" cy="165"/>
            </a:xfrm>
            <a:custGeom>
              <a:avLst/>
              <a:gdLst>
                <a:gd name="T0" fmla="*/ 0 w 379"/>
                <a:gd name="T1" fmla="*/ 1 h 330"/>
                <a:gd name="T2" fmla="*/ 0 w 379"/>
                <a:gd name="T3" fmla="*/ 0 h 330"/>
                <a:gd name="T4" fmla="*/ 3 w 379"/>
                <a:gd name="T5" fmla="*/ 1 h 330"/>
                <a:gd name="T6" fmla="*/ 3 w 379"/>
                <a:gd name="T7" fmla="*/ 3 h 330"/>
                <a:gd name="T8" fmla="*/ 0 w 379"/>
                <a:gd name="T9" fmla="*/ 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0"/>
                <a:gd name="T17" fmla="*/ 379 w 37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0">
                  <a:moveTo>
                    <a:pt x="0" y="110"/>
                  </a:moveTo>
                  <a:lnTo>
                    <a:pt x="0" y="0"/>
                  </a:lnTo>
                  <a:lnTo>
                    <a:pt x="379" y="220"/>
                  </a:lnTo>
                  <a:lnTo>
                    <a:pt x="379" y="33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" name="Freeform 8166"/>
            <p:cNvSpPr>
              <a:spLocks/>
            </p:cNvSpPr>
            <p:nvPr/>
          </p:nvSpPr>
          <p:spPr bwMode="auto">
            <a:xfrm>
              <a:off x="1076" y="1162"/>
              <a:ext cx="266" cy="131"/>
            </a:xfrm>
            <a:custGeom>
              <a:avLst/>
              <a:gdLst>
                <a:gd name="T0" fmla="*/ 1 w 533"/>
                <a:gd name="T1" fmla="*/ 0 h 263"/>
                <a:gd name="T2" fmla="*/ 4 w 533"/>
                <a:gd name="T3" fmla="*/ 1 h 263"/>
                <a:gd name="T4" fmla="*/ 2 w 533"/>
                <a:gd name="T5" fmla="*/ 2 h 263"/>
                <a:gd name="T6" fmla="*/ 0 w 533"/>
                <a:gd name="T7" fmla="*/ 0 h 263"/>
                <a:gd name="T8" fmla="*/ 1 w 533"/>
                <a:gd name="T9" fmla="*/ 0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263"/>
                <a:gd name="T17" fmla="*/ 533 w 533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263">
                  <a:moveTo>
                    <a:pt x="153" y="0"/>
                  </a:moveTo>
                  <a:lnTo>
                    <a:pt x="533" y="218"/>
                  </a:lnTo>
                  <a:lnTo>
                    <a:pt x="380" y="263"/>
                  </a:lnTo>
                  <a:lnTo>
                    <a:pt x="0" y="4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" name="Freeform 8167"/>
            <p:cNvSpPr>
              <a:spLocks/>
            </p:cNvSpPr>
            <p:nvPr/>
          </p:nvSpPr>
          <p:spPr bwMode="auto">
            <a:xfrm>
              <a:off x="1000" y="1184"/>
              <a:ext cx="266" cy="175"/>
            </a:xfrm>
            <a:custGeom>
              <a:avLst/>
              <a:gdLst>
                <a:gd name="T0" fmla="*/ 2 w 531"/>
                <a:gd name="T1" fmla="*/ 0 h 351"/>
                <a:gd name="T2" fmla="*/ 0 w 531"/>
                <a:gd name="T3" fmla="*/ 1 h 351"/>
                <a:gd name="T4" fmla="*/ 3 w 531"/>
                <a:gd name="T5" fmla="*/ 2 h 351"/>
                <a:gd name="T6" fmla="*/ 5 w 531"/>
                <a:gd name="T7" fmla="*/ 1 h 351"/>
                <a:gd name="T8" fmla="*/ 2 w 531"/>
                <a:gd name="T9" fmla="*/ 0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351"/>
                <a:gd name="T17" fmla="*/ 531 w 531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351">
                  <a:moveTo>
                    <a:pt x="151" y="0"/>
                  </a:moveTo>
                  <a:lnTo>
                    <a:pt x="0" y="131"/>
                  </a:lnTo>
                  <a:lnTo>
                    <a:pt x="379" y="351"/>
                  </a:lnTo>
                  <a:lnTo>
                    <a:pt x="531" y="22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" name="Freeform 8168"/>
            <p:cNvSpPr>
              <a:spLocks/>
            </p:cNvSpPr>
            <p:nvPr/>
          </p:nvSpPr>
          <p:spPr bwMode="auto">
            <a:xfrm>
              <a:off x="1008" y="1271"/>
              <a:ext cx="6" cy="32"/>
            </a:xfrm>
            <a:custGeom>
              <a:avLst/>
              <a:gdLst>
                <a:gd name="T0" fmla="*/ 0 w 11"/>
                <a:gd name="T1" fmla="*/ 0 h 64"/>
                <a:gd name="T2" fmla="*/ 1 w 11"/>
                <a:gd name="T3" fmla="*/ 1 h 64"/>
                <a:gd name="T4" fmla="*/ 1 w 11"/>
                <a:gd name="T5" fmla="*/ 1 h 64"/>
                <a:gd name="T6" fmla="*/ 0 w 11"/>
                <a:gd name="T7" fmla="*/ 1 h 64"/>
                <a:gd name="T8" fmla="*/ 0 w 11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4"/>
                <a:gd name="T17" fmla="*/ 11 w 1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4">
                  <a:moveTo>
                    <a:pt x="0" y="0"/>
                  </a:moveTo>
                  <a:lnTo>
                    <a:pt x="11" y="7"/>
                  </a:lnTo>
                  <a:lnTo>
                    <a:pt x="11" y="59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4" name="Freeform 8169"/>
            <p:cNvSpPr>
              <a:spLocks/>
            </p:cNvSpPr>
            <p:nvPr/>
          </p:nvSpPr>
          <p:spPr bwMode="auto">
            <a:xfrm>
              <a:off x="1008" y="1301"/>
              <a:ext cx="25" cy="17"/>
            </a:xfrm>
            <a:custGeom>
              <a:avLst/>
              <a:gdLst>
                <a:gd name="T0" fmla="*/ 1 w 48"/>
                <a:gd name="T1" fmla="*/ 0 h 34"/>
                <a:gd name="T2" fmla="*/ 1 w 48"/>
                <a:gd name="T3" fmla="*/ 1 h 34"/>
                <a:gd name="T4" fmla="*/ 1 w 48"/>
                <a:gd name="T5" fmla="*/ 1 h 34"/>
                <a:gd name="T6" fmla="*/ 0 w 48"/>
                <a:gd name="T7" fmla="*/ 1 h 34"/>
                <a:gd name="T8" fmla="*/ 1 w 4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4"/>
                <a:gd name="T17" fmla="*/ 48 w 4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4">
                  <a:moveTo>
                    <a:pt x="11" y="0"/>
                  </a:moveTo>
                  <a:lnTo>
                    <a:pt x="48" y="22"/>
                  </a:lnTo>
                  <a:lnTo>
                    <a:pt x="48" y="34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5" name="Freeform 8170"/>
            <p:cNvSpPr>
              <a:spLocks/>
            </p:cNvSpPr>
            <p:nvPr/>
          </p:nvSpPr>
          <p:spPr bwMode="auto">
            <a:xfrm>
              <a:off x="1014" y="1274"/>
              <a:ext cx="19" cy="37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0 h 74"/>
                <a:gd name="T4" fmla="*/ 1 w 37"/>
                <a:gd name="T5" fmla="*/ 1 h 74"/>
                <a:gd name="T6" fmla="*/ 1 w 37"/>
                <a:gd name="T7" fmla="*/ 1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52"/>
                  </a:moveTo>
                  <a:lnTo>
                    <a:pt x="0" y="0"/>
                  </a:lnTo>
                  <a:lnTo>
                    <a:pt x="37" y="21"/>
                  </a:lnTo>
                  <a:lnTo>
                    <a:pt x="37" y="7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6" name="Freeform 8171"/>
            <p:cNvSpPr>
              <a:spLocks/>
            </p:cNvSpPr>
            <p:nvPr/>
          </p:nvSpPr>
          <p:spPr bwMode="auto">
            <a:xfrm>
              <a:off x="1190" y="1271"/>
              <a:ext cx="152" cy="143"/>
            </a:xfrm>
            <a:custGeom>
              <a:avLst/>
              <a:gdLst>
                <a:gd name="T0" fmla="*/ 0 w 305"/>
                <a:gd name="T1" fmla="*/ 2 h 286"/>
                <a:gd name="T2" fmla="*/ 2 w 305"/>
                <a:gd name="T3" fmla="*/ 1 h 286"/>
                <a:gd name="T4" fmla="*/ 2 w 305"/>
                <a:gd name="T5" fmla="*/ 0 h 286"/>
                <a:gd name="T6" fmla="*/ 1 w 305"/>
                <a:gd name="T7" fmla="*/ 1 h 286"/>
                <a:gd name="T8" fmla="*/ 0 w 305"/>
                <a:gd name="T9" fmla="*/ 1 h 286"/>
                <a:gd name="T10" fmla="*/ 0 w 305"/>
                <a:gd name="T11" fmla="*/ 2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286"/>
                <a:gd name="T20" fmla="*/ 305 w 30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286">
                  <a:moveTo>
                    <a:pt x="0" y="286"/>
                  </a:moveTo>
                  <a:lnTo>
                    <a:pt x="305" y="109"/>
                  </a:lnTo>
                  <a:lnTo>
                    <a:pt x="305" y="0"/>
                  </a:lnTo>
                  <a:lnTo>
                    <a:pt x="152" y="45"/>
                  </a:lnTo>
                  <a:lnTo>
                    <a:pt x="0" y="17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7" name="Freeform 8172"/>
            <p:cNvSpPr>
              <a:spLocks/>
            </p:cNvSpPr>
            <p:nvPr/>
          </p:nvSpPr>
          <p:spPr bwMode="auto">
            <a:xfrm>
              <a:off x="1052" y="1296"/>
              <a:ext cx="5" cy="32"/>
            </a:xfrm>
            <a:custGeom>
              <a:avLst/>
              <a:gdLst>
                <a:gd name="T0" fmla="*/ 0 w 11"/>
                <a:gd name="T1" fmla="*/ 0 h 65"/>
                <a:gd name="T2" fmla="*/ 0 w 11"/>
                <a:gd name="T3" fmla="*/ 0 h 65"/>
                <a:gd name="T4" fmla="*/ 0 w 11"/>
                <a:gd name="T5" fmla="*/ 0 h 65"/>
                <a:gd name="T6" fmla="*/ 0 w 11"/>
                <a:gd name="T7" fmla="*/ 0 h 65"/>
                <a:gd name="T8" fmla="*/ 0 w 11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"/>
                <a:gd name="T17" fmla="*/ 11 w 1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">
                  <a:moveTo>
                    <a:pt x="0" y="0"/>
                  </a:moveTo>
                  <a:lnTo>
                    <a:pt x="11" y="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8" name="Freeform 8173"/>
            <p:cNvSpPr>
              <a:spLocks/>
            </p:cNvSpPr>
            <p:nvPr/>
          </p:nvSpPr>
          <p:spPr bwMode="auto">
            <a:xfrm>
              <a:off x="1052" y="1326"/>
              <a:ext cx="25" cy="16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11" y="0"/>
                  </a:moveTo>
                  <a:lnTo>
                    <a:pt x="51" y="22"/>
                  </a:lnTo>
                  <a:lnTo>
                    <a:pt x="51" y="33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9" name="Freeform 8174"/>
            <p:cNvSpPr>
              <a:spLocks/>
            </p:cNvSpPr>
            <p:nvPr/>
          </p:nvSpPr>
          <p:spPr bwMode="auto">
            <a:xfrm>
              <a:off x="1057" y="1299"/>
              <a:ext cx="20" cy="38"/>
            </a:xfrm>
            <a:custGeom>
              <a:avLst/>
              <a:gdLst>
                <a:gd name="T0" fmla="*/ 0 w 40"/>
                <a:gd name="T1" fmla="*/ 1 h 76"/>
                <a:gd name="T2" fmla="*/ 0 w 40"/>
                <a:gd name="T3" fmla="*/ 0 h 76"/>
                <a:gd name="T4" fmla="*/ 1 w 40"/>
                <a:gd name="T5" fmla="*/ 1 h 76"/>
                <a:gd name="T6" fmla="*/ 1 w 40"/>
                <a:gd name="T7" fmla="*/ 1 h 76"/>
                <a:gd name="T8" fmla="*/ 0 w 40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6"/>
                <a:gd name="T17" fmla="*/ 40 w 4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6">
                  <a:moveTo>
                    <a:pt x="0" y="54"/>
                  </a:moveTo>
                  <a:lnTo>
                    <a:pt x="0" y="0"/>
                  </a:lnTo>
                  <a:lnTo>
                    <a:pt x="40" y="22"/>
                  </a:lnTo>
                  <a:lnTo>
                    <a:pt x="4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0" name="Freeform 8175"/>
            <p:cNvSpPr>
              <a:spLocks/>
            </p:cNvSpPr>
            <p:nvPr/>
          </p:nvSpPr>
          <p:spPr bwMode="auto">
            <a:xfrm>
              <a:off x="1096" y="1321"/>
              <a:ext cx="4" cy="33"/>
            </a:xfrm>
            <a:custGeom>
              <a:avLst/>
              <a:gdLst>
                <a:gd name="T0" fmla="*/ 0 w 9"/>
                <a:gd name="T1" fmla="*/ 0 h 65"/>
                <a:gd name="T2" fmla="*/ 0 w 9"/>
                <a:gd name="T3" fmla="*/ 1 h 65"/>
                <a:gd name="T4" fmla="*/ 0 w 9"/>
                <a:gd name="T5" fmla="*/ 1 h 65"/>
                <a:gd name="T6" fmla="*/ 0 w 9"/>
                <a:gd name="T7" fmla="*/ 1 h 65"/>
                <a:gd name="T8" fmla="*/ 0 w 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0" y="0"/>
                  </a:moveTo>
                  <a:lnTo>
                    <a:pt x="9" y="6"/>
                  </a:lnTo>
                  <a:lnTo>
                    <a:pt x="9" y="60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1" name="Freeform 8176"/>
            <p:cNvSpPr>
              <a:spLocks/>
            </p:cNvSpPr>
            <p:nvPr/>
          </p:nvSpPr>
          <p:spPr bwMode="auto">
            <a:xfrm>
              <a:off x="1096" y="1351"/>
              <a:ext cx="24" cy="16"/>
            </a:xfrm>
            <a:custGeom>
              <a:avLst/>
              <a:gdLst>
                <a:gd name="T0" fmla="*/ 0 w 49"/>
                <a:gd name="T1" fmla="*/ 0 h 32"/>
                <a:gd name="T2" fmla="*/ 0 w 49"/>
                <a:gd name="T3" fmla="*/ 1 h 32"/>
                <a:gd name="T4" fmla="*/ 0 w 49"/>
                <a:gd name="T5" fmla="*/ 1 h 32"/>
                <a:gd name="T6" fmla="*/ 0 w 49"/>
                <a:gd name="T7" fmla="*/ 1 h 32"/>
                <a:gd name="T8" fmla="*/ 0 w 49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9" y="0"/>
                  </a:moveTo>
                  <a:lnTo>
                    <a:pt x="49" y="21"/>
                  </a:lnTo>
                  <a:lnTo>
                    <a:pt x="49" y="32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2" name="Freeform 8177"/>
            <p:cNvSpPr>
              <a:spLocks/>
            </p:cNvSpPr>
            <p:nvPr/>
          </p:nvSpPr>
          <p:spPr bwMode="auto">
            <a:xfrm>
              <a:off x="1100" y="1324"/>
              <a:ext cx="20" cy="38"/>
            </a:xfrm>
            <a:custGeom>
              <a:avLst/>
              <a:gdLst>
                <a:gd name="T0" fmla="*/ 0 w 40"/>
                <a:gd name="T1" fmla="*/ 1 h 75"/>
                <a:gd name="T2" fmla="*/ 0 w 40"/>
                <a:gd name="T3" fmla="*/ 0 h 75"/>
                <a:gd name="T4" fmla="*/ 1 w 40"/>
                <a:gd name="T5" fmla="*/ 1 h 75"/>
                <a:gd name="T6" fmla="*/ 1 w 40"/>
                <a:gd name="T7" fmla="*/ 1 h 75"/>
                <a:gd name="T8" fmla="*/ 0 w 40"/>
                <a:gd name="T9" fmla="*/ 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5"/>
                <a:gd name="T17" fmla="*/ 40 w 4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5">
                  <a:moveTo>
                    <a:pt x="0" y="54"/>
                  </a:moveTo>
                  <a:lnTo>
                    <a:pt x="0" y="0"/>
                  </a:lnTo>
                  <a:lnTo>
                    <a:pt x="40" y="21"/>
                  </a:lnTo>
                  <a:lnTo>
                    <a:pt x="40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3" name="Freeform 8178"/>
            <p:cNvSpPr>
              <a:spLocks/>
            </p:cNvSpPr>
            <p:nvPr/>
          </p:nvSpPr>
          <p:spPr bwMode="auto">
            <a:xfrm>
              <a:off x="1152" y="1354"/>
              <a:ext cx="4" cy="32"/>
            </a:xfrm>
            <a:custGeom>
              <a:avLst/>
              <a:gdLst>
                <a:gd name="T0" fmla="*/ 0 w 9"/>
                <a:gd name="T1" fmla="*/ 0 h 65"/>
                <a:gd name="T2" fmla="*/ 0 w 9"/>
                <a:gd name="T3" fmla="*/ 0 h 65"/>
                <a:gd name="T4" fmla="*/ 0 w 9"/>
                <a:gd name="T5" fmla="*/ 0 h 65"/>
                <a:gd name="T6" fmla="*/ 0 w 9"/>
                <a:gd name="T7" fmla="*/ 0 h 65"/>
                <a:gd name="T8" fmla="*/ 0 w 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5"/>
                <a:gd name="T17" fmla="*/ 9 w 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5">
                  <a:moveTo>
                    <a:pt x="0" y="0"/>
                  </a:moveTo>
                  <a:lnTo>
                    <a:pt x="9" y="6"/>
                  </a:lnTo>
                  <a:lnTo>
                    <a:pt x="9" y="60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4" name="Freeform 8179"/>
            <p:cNvSpPr>
              <a:spLocks/>
            </p:cNvSpPr>
            <p:nvPr/>
          </p:nvSpPr>
          <p:spPr bwMode="auto">
            <a:xfrm>
              <a:off x="1152" y="1383"/>
              <a:ext cx="24" cy="17"/>
            </a:xfrm>
            <a:custGeom>
              <a:avLst/>
              <a:gdLst>
                <a:gd name="T0" fmla="*/ 0 w 49"/>
                <a:gd name="T1" fmla="*/ 0 h 32"/>
                <a:gd name="T2" fmla="*/ 0 w 49"/>
                <a:gd name="T3" fmla="*/ 1 h 32"/>
                <a:gd name="T4" fmla="*/ 0 w 49"/>
                <a:gd name="T5" fmla="*/ 1 h 32"/>
                <a:gd name="T6" fmla="*/ 0 w 49"/>
                <a:gd name="T7" fmla="*/ 1 h 32"/>
                <a:gd name="T8" fmla="*/ 0 w 49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2"/>
                <a:gd name="T17" fmla="*/ 49 w 4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2">
                  <a:moveTo>
                    <a:pt x="9" y="0"/>
                  </a:moveTo>
                  <a:lnTo>
                    <a:pt x="49" y="21"/>
                  </a:lnTo>
                  <a:lnTo>
                    <a:pt x="49" y="32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5" name="Freeform 8180"/>
            <p:cNvSpPr>
              <a:spLocks/>
            </p:cNvSpPr>
            <p:nvPr/>
          </p:nvSpPr>
          <p:spPr bwMode="auto">
            <a:xfrm>
              <a:off x="1156" y="1356"/>
              <a:ext cx="20" cy="38"/>
            </a:xfrm>
            <a:custGeom>
              <a:avLst/>
              <a:gdLst>
                <a:gd name="T0" fmla="*/ 0 w 40"/>
                <a:gd name="T1" fmla="*/ 1 h 75"/>
                <a:gd name="T2" fmla="*/ 0 w 40"/>
                <a:gd name="T3" fmla="*/ 0 h 75"/>
                <a:gd name="T4" fmla="*/ 1 w 40"/>
                <a:gd name="T5" fmla="*/ 1 h 75"/>
                <a:gd name="T6" fmla="*/ 1 w 40"/>
                <a:gd name="T7" fmla="*/ 1 h 75"/>
                <a:gd name="T8" fmla="*/ 0 w 40"/>
                <a:gd name="T9" fmla="*/ 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5"/>
                <a:gd name="T17" fmla="*/ 40 w 4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5">
                  <a:moveTo>
                    <a:pt x="0" y="54"/>
                  </a:moveTo>
                  <a:lnTo>
                    <a:pt x="0" y="0"/>
                  </a:lnTo>
                  <a:lnTo>
                    <a:pt x="40" y="21"/>
                  </a:lnTo>
                  <a:lnTo>
                    <a:pt x="40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6" name="Freeform 8181"/>
            <p:cNvSpPr>
              <a:spLocks/>
            </p:cNvSpPr>
            <p:nvPr/>
          </p:nvSpPr>
          <p:spPr bwMode="auto">
            <a:xfrm>
              <a:off x="1043" y="1214"/>
              <a:ext cx="48" cy="36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1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2"/>
                <a:gd name="T17" fmla="*/ 97 w 9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2">
                  <a:moveTo>
                    <a:pt x="61" y="0"/>
                  </a:moveTo>
                  <a:lnTo>
                    <a:pt x="97" y="20"/>
                  </a:lnTo>
                  <a:lnTo>
                    <a:pt x="38" y="72"/>
                  </a:lnTo>
                  <a:lnTo>
                    <a:pt x="0" y="5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7" name="Freeform 8182"/>
            <p:cNvSpPr>
              <a:spLocks/>
            </p:cNvSpPr>
            <p:nvPr/>
          </p:nvSpPr>
          <p:spPr bwMode="auto">
            <a:xfrm>
              <a:off x="1100" y="1247"/>
              <a:ext cx="48" cy="36"/>
            </a:xfrm>
            <a:custGeom>
              <a:avLst/>
              <a:gdLst>
                <a:gd name="T0" fmla="*/ 1 w 96"/>
                <a:gd name="T1" fmla="*/ 0 h 72"/>
                <a:gd name="T2" fmla="*/ 1 w 96"/>
                <a:gd name="T3" fmla="*/ 1 h 72"/>
                <a:gd name="T4" fmla="*/ 1 w 96"/>
                <a:gd name="T5" fmla="*/ 1 h 72"/>
                <a:gd name="T6" fmla="*/ 0 w 96"/>
                <a:gd name="T7" fmla="*/ 1 h 72"/>
                <a:gd name="T8" fmla="*/ 1 w 9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72"/>
                <a:gd name="T17" fmla="*/ 96 w 9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72">
                  <a:moveTo>
                    <a:pt x="60" y="0"/>
                  </a:moveTo>
                  <a:lnTo>
                    <a:pt x="96" y="20"/>
                  </a:lnTo>
                  <a:lnTo>
                    <a:pt x="36" y="72"/>
                  </a:lnTo>
                  <a:lnTo>
                    <a:pt x="0" y="5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8" name="Freeform 8183"/>
            <p:cNvSpPr>
              <a:spLocks/>
            </p:cNvSpPr>
            <p:nvPr/>
          </p:nvSpPr>
          <p:spPr bwMode="auto">
            <a:xfrm>
              <a:off x="1168" y="1286"/>
              <a:ext cx="48" cy="36"/>
            </a:xfrm>
            <a:custGeom>
              <a:avLst/>
              <a:gdLst>
                <a:gd name="T0" fmla="*/ 0 w 98"/>
                <a:gd name="T1" fmla="*/ 0 h 72"/>
                <a:gd name="T2" fmla="*/ 0 w 98"/>
                <a:gd name="T3" fmla="*/ 1 h 72"/>
                <a:gd name="T4" fmla="*/ 0 w 98"/>
                <a:gd name="T5" fmla="*/ 1 h 72"/>
                <a:gd name="T6" fmla="*/ 0 w 98"/>
                <a:gd name="T7" fmla="*/ 1 h 72"/>
                <a:gd name="T8" fmla="*/ 0 w 9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72"/>
                <a:gd name="T17" fmla="*/ 98 w 9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72">
                  <a:moveTo>
                    <a:pt x="60" y="0"/>
                  </a:moveTo>
                  <a:lnTo>
                    <a:pt x="98" y="22"/>
                  </a:lnTo>
                  <a:lnTo>
                    <a:pt x="38" y="72"/>
                  </a:lnTo>
                  <a:lnTo>
                    <a:pt x="0" y="5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79" name="Freeform 8184"/>
            <p:cNvSpPr>
              <a:spLocks/>
            </p:cNvSpPr>
            <p:nvPr/>
          </p:nvSpPr>
          <p:spPr bwMode="auto">
            <a:xfrm>
              <a:off x="1177" y="1212"/>
              <a:ext cx="53" cy="22"/>
            </a:xfrm>
            <a:custGeom>
              <a:avLst/>
              <a:gdLst>
                <a:gd name="T0" fmla="*/ 0 w 107"/>
                <a:gd name="T1" fmla="*/ 0 h 43"/>
                <a:gd name="T2" fmla="*/ 0 w 107"/>
                <a:gd name="T3" fmla="*/ 1 h 43"/>
                <a:gd name="T4" fmla="*/ 0 w 107"/>
                <a:gd name="T5" fmla="*/ 1 h 43"/>
                <a:gd name="T6" fmla="*/ 0 w 107"/>
                <a:gd name="T7" fmla="*/ 1 h 43"/>
                <a:gd name="T8" fmla="*/ 0 w 10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43"/>
                <a:gd name="T17" fmla="*/ 107 w 10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43">
                  <a:moveTo>
                    <a:pt x="69" y="0"/>
                  </a:moveTo>
                  <a:lnTo>
                    <a:pt x="107" y="21"/>
                  </a:lnTo>
                  <a:lnTo>
                    <a:pt x="36" y="43"/>
                  </a:lnTo>
                  <a:lnTo>
                    <a:pt x="0" y="2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0" name="Freeform 8185"/>
            <p:cNvSpPr>
              <a:spLocks/>
            </p:cNvSpPr>
            <p:nvPr/>
          </p:nvSpPr>
          <p:spPr bwMode="auto">
            <a:xfrm>
              <a:off x="1117" y="1179"/>
              <a:ext cx="54" cy="21"/>
            </a:xfrm>
            <a:custGeom>
              <a:avLst/>
              <a:gdLst>
                <a:gd name="T0" fmla="*/ 1 w 108"/>
                <a:gd name="T1" fmla="*/ 0 h 41"/>
                <a:gd name="T2" fmla="*/ 1 w 108"/>
                <a:gd name="T3" fmla="*/ 1 h 41"/>
                <a:gd name="T4" fmla="*/ 1 w 108"/>
                <a:gd name="T5" fmla="*/ 1 h 41"/>
                <a:gd name="T6" fmla="*/ 0 w 108"/>
                <a:gd name="T7" fmla="*/ 1 h 41"/>
                <a:gd name="T8" fmla="*/ 1 w 10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1"/>
                <a:gd name="T17" fmla="*/ 108 w 10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1">
                  <a:moveTo>
                    <a:pt x="70" y="0"/>
                  </a:moveTo>
                  <a:lnTo>
                    <a:pt x="108" y="22"/>
                  </a:lnTo>
                  <a:lnTo>
                    <a:pt x="37" y="41"/>
                  </a:lnTo>
                  <a:lnTo>
                    <a:pt x="0" y="2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1" name="Freeform 8186"/>
            <p:cNvSpPr>
              <a:spLocks/>
            </p:cNvSpPr>
            <p:nvPr/>
          </p:nvSpPr>
          <p:spPr bwMode="auto">
            <a:xfrm>
              <a:off x="1242" y="1250"/>
              <a:ext cx="53" cy="22"/>
            </a:xfrm>
            <a:custGeom>
              <a:avLst/>
              <a:gdLst>
                <a:gd name="T0" fmla="*/ 1 w 106"/>
                <a:gd name="T1" fmla="*/ 0 h 43"/>
                <a:gd name="T2" fmla="*/ 1 w 106"/>
                <a:gd name="T3" fmla="*/ 1 h 43"/>
                <a:gd name="T4" fmla="*/ 1 w 106"/>
                <a:gd name="T5" fmla="*/ 1 h 43"/>
                <a:gd name="T6" fmla="*/ 0 w 106"/>
                <a:gd name="T7" fmla="*/ 1 h 43"/>
                <a:gd name="T8" fmla="*/ 1 w 10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43"/>
                <a:gd name="T17" fmla="*/ 106 w 10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43">
                  <a:moveTo>
                    <a:pt x="68" y="0"/>
                  </a:moveTo>
                  <a:lnTo>
                    <a:pt x="106" y="22"/>
                  </a:lnTo>
                  <a:lnTo>
                    <a:pt x="38" y="43"/>
                  </a:lnTo>
                  <a:lnTo>
                    <a:pt x="0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2" name="Line 8187"/>
            <p:cNvSpPr>
              <a:spLocks noChangeShapeType="1"/>
            </p:cNvSpPr>
            <p:nvPr/>
          </p:nvSpPr>
          <p:spPr bwMode="auto">
            <a:xfrm flipV="1">
              <a:off x="1065" y="1387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3" name="Freeform 8188"/>
            <p:cNvSpPr>
              <a:spLocks/>
            </p:cNvSpPr>
            <p:nvPr/>
          </p:nvSpPr>
          <p:spPr bwMode="auto">
            <a:xfrm>
              <a:off x="1065" y="1392"/>
              <a:ext cx="3" cy="3"/>
            </a:xfrm>
            <a:custGeom>
              <a:avLst/>
              <a:gdLst>
                <a:gd name="T0" fmla="*/ 1 w 6"/>
                <a:gd name="T1" fmla="*/ 1 h 5"/>
                <a:gd name="T2" fmla="*/ 0 w 6"/>
                <a:gd name="T3" fmla="*/ 1 h 5"/>
                <a:gd name="T4" fmla="*/ 0 w 6"/>
                <a:gd name="T5" fmla="*/ 1 h 5"/>
                <a:gd name="T6" fmla="*/ 0 w 6"/>
                <a:gd name="T7" fmla="*/ 1 h 5"/>
                <a:gd name="T8" fmla="*/ 1 w 6"/>
                <a:gd name="T9" fmla="*/ 0 h 5"/>
                <a:gd name="T10" fmla="*/ 1 w 6"/>
                <a:gd name="T11" fmla="*/ 0 h 5"/>
                <a:gd name="T12" fmla="*/ 1 w 6"/>
                <a:gd name="T13" fmla="*/ 0 h 5"/>
                <a:gd name="T14" fmla="*/ 1 w 6"/>
                <a:gd name="T15" fmla="*/ 1 h 5"/>
                <a:gd name="T16" fmla="*/ 1 w 6"/>
                <a:gd name="T17" fmla="*/ 1 h 5"/>
                <a:gd name="T18" fmla="*/ 1 w 6"/>
                <a:gd name="T19" fmla="*/ 1 h 5"/>
                <a:gd name="T20" fmla="*/ 1 w 6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2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4" name="Freeform 8189"/>
            <p:cNvSpPr>
              <a:spLocks/>
            </p:cNvSpPr>
            <p:nvPr/>
          </p:nvSpPr>
          <p:spPr bwMode="auto">
            <a:xfrm>
              <a:off x="1066" y="1392"/>
              <a:ext cx="2" cy="3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1 w 4"/>
                <a:gd name="T5" fmla="*/ 0 h 5"/>
                <a:gd name="T6" fmla="*/ 1 w 4"/>
                <a:gd name="T7" fmla="*/ 0 h 5"/>
                <a:gd name="T8" fmla="*/ 0 w 4"/>
                <a:gd name="T9" fmla="*/ 1 h 5"/>
                <a:gd name="T10" fmla="*/ 0 w 4"/>
                <a:gd name="T11" fmla="*/ 1 h 5"/>
                <a:gd name="T12" fmla="*/ 0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5" name="Freeform 8190"/>
            <p:cNvSpPr>
              <a:spLocks/>
            </p:cNvSpPr>
            <p:nvPr/>
          </p:nvSpPr>
          <p:spPr bwMode="auto">
            <a:xfrm>
              <a:off x="1040" y="1368"/>
              <a:ext cx="16" cy="28"/>
            </a:xfrm>
            <a:custGeom>
              <a:avLst/>
              <a:gdLst>
                <a:gd name="T0" fmla="*/ 1 w 32"/>
                <a:gd name="T1" fmla="*/ 1 h 56"/>
                <a:gd name="T2" fmla="*/ 0 w 32"/>
                <a:gd name="T3" fmla="*/ 0 h 56"/>
                <a:gd name="T4" fmla="*/ 0 w 32"/>
                <a:gd name="T5" fmla="*/ 1 h 56"/>
                <a:gd name="T6" fmla="*/ 1 w 32"/>
                <a:gd name="T7" fmla="*/ 1 h 56"/>
                <a:gd name="T8" fmla="*/ 1 w 32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18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2" y="5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6" name="Freeform 8191"/>
            <p:cNvSpPr>
              <a:spLocks/>
            </p:cNvSpPr>
            <p:nvPr/>
          </p:nvSpPr>
          <p:spPr bwMode="auto">
            <a:xfrm>
              <a:off x="1102" y="1364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4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7" name="Freeform 8192"/>
            <p:cNvSpPr>
              <a:spLocks/>
            </p:cNvSpPr>
            <p:nvPr/>
          </p:nvSpPr>
          <p:spPr bwMode="auto">
            <a:xfrm>
              <a:off x="1104" y="1364"/>
              <a:ext cx="5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0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1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9" y="9"/>
                  </a:move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8" name="Freeform 8193"/>
            <p:cNvSpPr>
              <a:spLocks/>
            </p:cNvSpPr>
            <p:nvPr/>
          </p:nvSpPr>
          <p:spPr bwMode="auto">
            <a:xfrm>
              <a:off x="1106" y="1366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4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89" name="Freeform 8194"/>
            <p:cNvSpPr>
              <a:spLocks/>
            </p:cNvSpPr>
            <p:nvPr/>
          </p:nvSpPr>
          <p:spPr bwMode="auto">
            <a:xfrm>
              <a:off x="1096" y="1367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w 15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"/>
                <a:gd name="T56" fmla="*/ 15 w 1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">
                  <a:moveTo>
                    <a:pt x="6" y="15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0" name="Freeform 8195"/>
            <p:cNvSpPr>
              <a:spLocks/>
            </p:cNvSpPr>
            <p:nvPr/>
          </p:nvSpPr>
          <p:spPr bwMode="auto">
            <a:xfrm>
              <a:off x="1098" y="1368"/>
              <a:ext cx="5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0 w 11"/>
                <a:gd name="T7" fmla="*/ 0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1 h 14"/>
                <a:gd name="T14" fmla="*/ 0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0 w 11"/>
                <a:gd name="T25" fmla="*/ 1 h 14"/>
                <a:gd name="T26" fmla="*/ 0 w 11"/>
                <a:gd name="T27" fmla="*/ 1 h 14"/>
                <a:gd name="T28" fmla="*/ 0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1" name="Freeform 8196"/>
            <p:cNvSpPr>
              <a:spLocks/>
            </p:cNvSpPr>
            <p:nvPr/>
          </p:nvSpPr>
          <p:spPr bwMode="auto">
            <a:xfrm>
              <a:off x="1099" y="1370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2" name="Freeform 8197"/>
            <p:cNvSpPr>
              <a:spLocks/>
            </p:cNvSpPr>
            <p:nvPr/>
          </p:nvSpPr>
          <p:spPr bwMode="auto">
            <a:xfrm>
              <a:off x="1105" y="1365"/>
              <a:ext cx="7" cy="8"/>
            </a:xfrm>
            <a:custGeom>
              <a:avLst/>
              <a:gdLst>
                <a:gd name="T0" fmla="*/ 0 w 15"/>
                <a:gd name="T1" fmla="*/ 1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w 15"/>
                <a:gd name="T31" fmla="*/ 1 h 14"/>
                <a:gd name="T32" fmla="*/ 0 w 1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6" y="14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3" name="Freeform 8198"/>
            <p:cNvSpPr>
              <a:spLocks/>
            </p:cNvSpPr>
            <p:nvPr/>
          </p:nvSpPr>
          <p:spPr bwMode="auto">
            <a:xfrm>
              <a:off x="1107" y="1366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1 h 13"/>
                <a:gd name="T4" fmla="*/ 0 w 11"/>
                <a:gd name="T5" fmla="*/ 1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0 w 11"/>
                <a:gd name="T19" fmla="*/ 1 h 13"/>
                <a:gd name="T20" fmla="*/ 0 w 11"/>
                <a:gd name="T21" fmla="*/ 1 h 13"/>
                <a:gd name="T22" fmla="*/ 0 w 11"/>
                <a:gd name="T23" fmla="*/ 1 h 13"/>
                <a:gd name="T24" fmla="*/ 0 w 11"/>
                <a:gd name="T25" fmla="*/ 1 h 13"/>
                <a:gd name="T26" fmla="*/ 0 w 11"/>
                <a:gd name="T27" fmla="*/ 1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4" name="Freeform 8199"/>
            <p:cNvSpPr>
              <a:spLocks/>
            </p:cNvSpPr>
            <p:nvPr/>
          </p:nvSpPr>
          <p:spPr bwMode="auto">
            <a:xfrm>
              <a:off x="1108" y="1368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5" name="Freeform 8200"/>
            <p:cNvSpPr>
              <a:spLocks/>
            </p:cNvSpPr>
            <p:nvPr/>
          </p:nvSpPr>
          <p:spPr bwMode="auto">
            <a:xfrm>
              <a:off x="1098" y="1369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1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0 h 16"/>
                <a:gd name="T14" fmla="*/ 1 w 14"/>
                <a:gd name="T15" fmla="*/ 0 h 16"/>
                <a:gd name="T16" fmla="*/ 1 w 14"/>
                <a:gd name="T17" fmla="*/ 1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6"/>
                <a:gd name="T50" fmla="*/ 14 w 14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6">
                  <a:moveTo>
                    <a:pt x="5" y="14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6" name="Freeform 8201"/>
            <p:cNvSpPr>
              <a:spLocks/>
            </p:cNvSpPr>
            <p:nvPr/>
          </p:nvSpPr>
          <p:spPr bwMode="auto">
            <a:xfrm>
              <a:off x="1100" y="1370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4"/>
                <a:gd name="T44" fmla="*/ 11 w 1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4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7" name="Freeform 8202"/>
            <p:cNvSpPr>
              <a:spLocks/>
            </p:cNvSpPr>
            <p:nvPr/>
          </p:nvSpPr>
          <p:spPr bwMode="auto">
            <a:xfrm>
              <a:off x="1102" y="1372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4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8" name="Freeform 8203"/>
            <p:cNvSpPr>
              <a:spLocks/>
            </p:cNvSpPr>
            <p:nvPr/>
          </p:nvSpPr>
          <p:spPr bwMode="auto">
            <a:xfrm>
              <a:off x="1040" y="1332"/>
              <a:ext cx="78" cy="45"/>
            </a:xfrm>
            <a:custGeom>
              <a:avLst/>
              <a:gdLst>
                <a:gd name="T0" fmla="*/ 1 w 156"/>
                <a:gd name="T1" fmla="*/ 1 h 90"/>
                <a:gd name="T2" fmla="*/ 1 w 156"/>
                <a:gd name="T3" fmla="*/ 0 h 90"/>
                <a:gd name="T4" fmla="*/ 0 w 156"/>
                <a:gd name="T5" fmla="*/ 1 h 90"/>
                <a:gd name="T6" fmla="*/ 1 w 156"/>
                <a:gd name="T7" fmla="*/ 1 h 90"/>
                <a:gd name="T8" fmla="*/ 1 w 156"/>
                <a:gd name="T9" fmla="*/ 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90"/>
                <a:gd name="T17" fmla="*/ 156 w 156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90">
                  <a:moveTo>
                    <a:pt x="156" y="18"/>
                  </a:moveTo>
                  <a:lnTo>
                    <a:pt x="124" y="0"/>
                  </a:lnTo>
                  <a:lnTo>
                    <a:pt x="0" y="72"/>
                  </a:lnTo>
                  <a:lnTo>
                    <a:pt x="32" y="90"/>
                  </a:lnTo>
                  <a:lnTo>
                    <a:pt x="156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99" name="Freeform 8204"/>
            <p:cNvSpPr>
              <a:spLocks/>
            </p:cNvSpPr>
            <p:nvPr/>
          </p:nvSpPr>
          <p:spPr bwMode="auto">
            <a:xfrm>
              <a:off x="1056" y="1341"/>
              <a:ext cx="62" cy="55"/>
            </a:xfrm>
            <a:custGeom>
              <a:avLst/>
              <a:gdLst>
                <a:gd name="T0" fmla="*/ 1 w 124"/>
                <a:gd name="T1" fmla="*/ 0 h 110"/>
                <a:gd name="T2" fmla="*/ 0 w 124"/>
                <a:gd name="T3" fmla="*/ 1 h 110"/>
                <a:gd name="T4" fmla="*/ 0 w 124"/>
                <a:gd name="T5" fmla="*/ 1 h 110"/>
                <a:gd name="T6" fmla="*/ 1 w 124"/>
                <a:gd name="T7" fmla="*/ 1 h 110"/>
                <a:gd name="T8" fmla="*/ 1 w 124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10"/>
                <a:gd name="T17" fmla="*/ 124 w 12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10">
                  <a:moveTo>
                    <a:pt x="124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4" y="38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0" name="Line 8205"/>
            <p:cNvSpPr>
              <a:spLocks noChangeShapeType="1"/>
            </p:cNvSpPr>
            <p:nvPr/>
          </p:nvSpPr>
          <p:spPr bwMode="auto">
            <a:xfrm flipV="1">
              <a:off x="979" y="1337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1" name="Freeform 8206"/>
            <p:cNvSpPr>
              <a:spLocks/>
            </p:cNvSpPr>
            <p:nvPr/>
          </p:nvSpPr>
          <p:spPr bwMode="auto">
            <a:xfrm>
              <a:off x="978" y="134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3" y="7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2" name="Freeform 8207"/>
            <p:cNvSpPr>
              <a:spLocks/>
            </p:cNvSpPr>
            <p:nvPr/>
          </p:nvSpPr>
          <p:spPr bwMode="auto">
            <a:xfrm>
              <a:off x="979" y="1343"/>
              <a:ext cx="2" cy="3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1 h 5"/>
                <a:gd name="T12" fmla="*/ 0 w 6"/>
                <a:gd name="T13" fmla="*/ 1 h 5"/>
                <a:gd name="T14" fmla="*/ 0 w 6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3" name="Freeform 8208"/>
            <p:cNvSpPr>
              <a:spLocks/>
            </p:cNvSpPr>
            <p:nvPr/>
          </p:nvSpPr>
          <p:spPr bwMode="auto">
            <a:xfrm>
              <a:off x="953" y="1318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8"/>
                <a:gd name="T17" fmla="*/ 33 w 3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8">
                  <a:moveTo>
                    <a:pt x="33" y="2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3" y="58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4" name="Freeform 8209"/>
            <p:cNvSpPr>
              <a:spLocks/>
            </p:cNvSpPr>
            <p:nvPr/>
          </p:nvSpPr>
          <p:spPr bwMode="auto">
            <a:xfrm>
              <a:off x="1016" y="1313"/>
              <a:ext cx="7" cy="8"/>
            </a:xfrm>
            <a:custGeom>
              <a:avLst/>
              <a:gdLst>
                <a:gd name="T0" fmla="*/ 0 w 15"/>
                <a:gd name="T1" fmla="*/ 1 h 16"/>
                <a:gd name="T2" fmla="*/ 0 w 15"/>
                <a:gd name="T3" fmla="*/ 1 h 16"/>
                <a:gd name="T4" fmla="*/ 0 w 15"/>
                <a:gd name="T5" fmla="*/ 1 h 16"/>
                <a:gd name="T6" fmla="*/ 0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w 15"/>
                <a:gd name="T13" fmla="*/ 1 h 16"/>
                <a:gd name="T14" fmla="*/ 0 w 15"/>
                <a:gd name="T15" fmla="*/ 0 h 16"/>
                <a:gd name="T16" fmla="*/ 0 w 15"/>
                <a:gd name="T17" fmla="*/ 0 h 16"/>
                <a:gd name="T18" fmla="*/ 0 w 15"/>
                <a:gd name="T19" fmla="*/ 1 h 16"/>
                <a:gd name="T20" fmla="*/ 0 w 15"/>
                <a:gd name="T21" fmla="*/ 1 h 16"/>
                <a:gd name="T22" fmla="*/ 0 w 15"/>
                <a:gd name="T23" fmla="*/ 1 h 16"/>
                <a:gd name="T24" fmla="*/ 0 w 15"/>
                <a:gd name="T25" fmla="*/ 1 h 16"/>
                <a:gd name="T26" fmla="*/ 0 w 15"/>
                <a:gd name="T27" fmla="*/ 1 h 16"/>
                <a:gd name="T28" fmla="*/ 0 w 15"/>
                <a:gd name="T29" fmla="*/ 1 h 16"/>
                <a:gd name="T30" fmla="*/ 0 w 15"/>
                <a:gd name="T31" fmla="*/ 1 h 16"/>
                <a:gd name="T32" fmla="*/ 0 w 15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6" y="16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5" name="Freeform 8210"/>
            <p:cNvSpPr>
              <a:spLocks/>
            </p:cNvSpPr>
            <p:nvPr/>
          </p:nvSpPr>
          <p:spPr bwMode="auto">
            <a:xfrm>
              <a:off x="1017" y="131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6" name="Freeform 8211"/>
            <p:cNvSpPr>
              <a:spLocks/>
            </p:cNvSpPr>
            <p:nvPr/>
          </p:nvSpPr>
          <p:spPr bwMode="auto">
            <a:xfrm>
              <a:off x="1018" y="1316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7" name="Freeform 8212"/>
            <p:cNvSpPr>
              <a:spLocks/>
            </p:cNvSpPr>
            <p:nvPr/>
          </p:nvSpPr>
          <p:spPr bwMode="auto">
            <a:xfrm>
              <a:off x="1009" y="1317"/>
              <a:ext cx="8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1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5" y="17"/>
                  </a:move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8" name="Freeform 8213"/>
            <p:cNvSpPr>
              <a:spLocks/>
            </p:cNvSpPr>
            <p:nvPr/>
          </p:nvSpPr>
          <p:spPr bwMode="auto">
            <a:xfrm>
              <a:off x="1011" y="1318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1 w 11"/>
                <a:gd name="T21" fmla="*/ 0 h 15"/>
                <a:gd name="T22" fmla="*/ 1 w 11"/>
                <a:gd name="T23" fmla="*/ 0 h 15"/>
                <a:gd name="T24" fmla="*/ 1 w 11"/>
                <a:gd name="T25" fmla="*/ 0 h 15"/>
                <a:gd name="T26" fmla="*/ 1 w 11"/>
                <a:gd name="T27" fmla="*/ 0 h 15"/>
                <a:gd name="T28" fmla="*/ 1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9" y="9"/>
                  </a:moveTo>
                  <a:lnTo>
                    <a:pt x="11" y="6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9" name="Freeform 8214"/>
            <p:cNvSpPr>
              <a:spLocks/>
            </p:cNvSpPr>
            <p:nvPr/>
          </p:nvSpPr>
          <p:spPr bwMode="auto">
            <a:xfrm>
              <a:off x="1012" y="1319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1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0" name="Freeform 8215"/>
            <p:cNvSpPr>
              <a:spLocks/>
            </p:cNvSpPr>
            <p:nvPr/>
          </p:nvSpPr>
          <p:spPr bwMode="auto">
            <a:xfrm>
              <a:off x="1018" y="1315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1" name="Freeform 8216"/>
            <p:cNvSpPr>
              <a:spLocks/>
            </p:cNvSpPr>
            <p:nvPr/>
          </p:nvSpPr>
          <p:spPr bwMode="auto">
            <a:xfrm>
              <a:off x="1020" y="1316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0 h 14"/>
                <a:gd name="T8" fmla="*/ 1 w 11"/>
                <a:gd name="T9" fmla="*/ 0 h 14"/>
                <a:gd name="T10" fmla="*/ 1 w 11"/>
                <a:gd name="T11" fmla="*/ 1 h 14"/>
                <a:gd name="T12" fmla="*/ 1 w 11"/>
                <a:gd name="T13" fmla="*/ 1 h 14"/>
                <a:gd name="T14" fmla="*/ 1 w 11"/>
                <a:gd name="T15" fmla="*/ 1 h 14"/>
                <a:gd name="T16" fmla="*/ 0 w 11"/>
                <a:gd name="T17" fmla="*/ 1 h 14"/>
                <a:gd name="T18" fmla="*/ 0 w 11"/>
                <a:gd name="T19" fmla="*/ 1 h 14"/>
                <a:gd name="T20" fmla="*/ 1 w 11"/>
                <a:gd name="T21" fmla="*/ 1 h 14"/>
                <a:gd name="T22" fmla="*/ 1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4"/>
                <a:gd name="T47" fmla="*/ 11 w 1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4">
                  <a:moveTo>
                    <a:pt x="9" y="9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2" name="Freeform 8217"/>
            <p:cNvSpPr>
              <a:spLocks/>
            </p:cNvSpPr>
            <p:nvPr/>
          </p:nvSpPr>
          <p:spPr bwMode="auto">
            <a:xfrm>
              <a:off x="1021" y="1318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0 h 7"/>
                <a:gd name="T10" fmla="*/ 0 w 5"/>
                <a:gd name="T11" fmla="*/ 0 h 7"/>
                <a:gd name="T12" fmla="*/ 1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6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3" name="Freeform 8218"/>
            <p:cNvSpPr>
              <a:spLocks/>
            </p:cNvSpPr>
            <p:nvPr/>
          </p:nvSpPr>
          <p:spPr bwMode="auto">
            <a:xfrm>
              <a:off x="1012" y="1319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5" y="16"/>
                  </a:move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4" name="Freeform 8219"/>
            <p:cNvSpPr>
              <a:spLocks/>
            </p:cNvSpPr>
            <p:nvPr/>
          </p:nvSpPr>
          <p:spPr bwMode="auto">
            <a:xfrm>
              <a:off x="1014" y="1319"/>
              <a:ext cx="5" cy="8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0 h 14"/>
                <a:gd name="T8" fmla="*/ 1 w 10"/>
                <a:gd name="T9" fmla="*/ 0 h 14"/>
                <a:gd name="T10" fmla="*/ 1 w 10"/>
                <a:gd name="T11" fmla="*/ 1 h 14"/>
                <a:gd name="T12" fmla="*/ 1 w 10"/>
                <a:gd name="T13" fmla="*/ 1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1 w 10"/>
                <a:gd name="T21" fmla="*/ 1 h 14"/>
                <a:gd name="T22" fmla="*/ 1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9" y="9"/>
                  </a:move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5" name="Freeform 8220"/>
            <p:cNvSpPr>
              <a:spLocks/>
            </p:cNvSpPr>
            <p:nvPr/>
          </p:nvSpPr>
          <p:spPr bwMode="auto">
            <a:xfrm>
              <a:off x="1015" y="1321"/>
              <a:ext cx="2" cy="4"/>
            </a:xfrm>
            <a:custGeom>
              <a:avLst/>
              <a:gdLst>
                <a:gd name="T0" fmla="*/ 0 w 6"/>
                <a:gd name="T1" fmla="*/ 1 h 8"/>
                <a:gd name="T2" fmla="*/ 0 w 6"/>
                <a:gd name="T3" fmla="*/ 1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1 h 8"/>
                <a:gd name="T10" fmla="*/ 0 w 6"/>
                <a:gd name="T11" fmla="*/ 1 h 8"/>
                <a:gd name="T12" fmla="*/ 0 w 6"/>
                <a:gd name="T13" fmla="*/ 1 h 8"/>
                <a:gd name="T14" fmla="*/ 0 w 6"/>
                <a:gd name="T15" fmla="*/ 1 h 8"/>
                <a:gd name="T16" fmla="*/ 0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6" name="Freeform 8221"/>
            <p:cNvSpPr>
              <a:spLocks/>
            </p:cNvSpPr>
            <p:nvPr/>
          </p:nvSpPr>
          <p:spPr bwMode="auto">
            <a:xfrm>
              <a:off x="953" y="1282"/>
              <a:ext cx="79" cy="46"/>
            </a:xfrm>
            <a:custGeom>
              <a:avLst/>
              <a:gdLst>
                <a:gd name="T0" fmla="*/ 1 w 159"/>
                <a:gd name="T1" fmla="*/ 1 h 92"/>
                <a:gd name="T2" fmla="*/ 0 w 159"/>
                <a:gd name="T3" fmla="*/ 0 h 92"/>
                <a:gd name="T4" fmla="*/ 0 w 159"/>
                <a:gd name="T5" fmla="*/ 1 h 92"/>
                <a:gd name="T6" fmla="*/ 0 w 159"/>
                <a:gd name="T7" fmla="*/ 1 h 92"/>
                <a:gd name="T8" fmla="*/ 1 w 159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92"/>
                <a:gd name="T17" fmla="*/ 159 w 15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92">
                  <a:moveTo>
                    <a:pt x="159" y="20"/>
                  </a:moveTo>
                  <a:lnTo>
                    <a:pt x="126" y="0"/>
                  </a:lnTo>
                  <a:lnTo>
                    <a:pt x="0" y="72"/>
                  </a:lnTo>
                  <a:lnTo>
                    <a:pt x="33" y="92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7" name="Freeform 8222"/>
            <p:cNvSpPr>
              <a:spLocks/>
            </p:cNvSpPr>
            <p:nvPr/>
          </p:nvSpPr>
          <p:spPr bwMode="auto">
            <a:xfrm>
              <a:off x="969" y="1292"/>
              <a:ext cx="63" cy="54"/>
            </a:xfrm>
            <a:custGeom>
              <a:avLst/>
              <a:gdLst>
                <a:gd name="T0" fmla="*/ 1 w 126"/>
                <a:gd name="T1" fmla="*/ 0 h 110"/>
                <a:gd name="T2" fmla="*/ 0 w 126"/>
                <a:gd name="T3" fmla="*/ 0 h 110"/>
                <a:gd name="T4" fmla="*/ 0 w 126"/>
                <a:gd name="T5" fmla="*/ 0 h 110"/>
                <a:gd name="T6" fmla="*/ 1 w 126"/>
                <a:gd name="T7" fmla="*/ 0 h 110"/>
                <a:gd name="T8" fmla="*/ 1 w 12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0"/>
                <a:gd name="T17" fmla="*/ 126 w 1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0">
                  <a:moveTo>
                    <a:pt x="126" y="0"/>
                  </a:moveTo>
                  <a:lnTo>
                    <a:pt x="0" y="72"/>
                  </a:lnTo>
                  <a:lnTo>
                    <a:pt x="0" y="110"/>
                  </a:lnTo>
                  <a:lnTo>
                    <a:pt x="126" y="3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8" name="Line 8223"/>
            <p:cNvSpPr>
              <a:spLocks noChangeShapeType="1"/>
            </p:cNvSpPr>
            <p:nvPr/>
          </p:nvSpPr>
          <p:spPr bwMode="auto">
            <a:xfrm flipV="1">
              <a:off x="1117" y="1423"/>
              <a:ext cx="1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19" name="Freeform 8224"/>
            <p:cNvSpPr>
              <a:spLocks/>
            </p:cNvSpPr>
            <p:nvPr/>
          </p:nvSpPr>
          <p:spPr bwMode="auto">
            <a:xfrm>
              <a:off x="1116" y="1428"/>
              <a:ext cx="4" cy="4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1 h 7"/>
                <a:gd name="T4" fmla="*/ 0 w 7"/>
                <a:gd name="T5" fmla="*/ 1 h 7"/>
                <a:gd name="T6" fmla="*/ 1 w 7"/>
                <a:gd name="T7" fmla="*/ 1 h 7"/>
                <a:gd name="T8" fmla="*/ 1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7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0" name="Freeform 8225"/>
            <p:cNvSpPr>
              <a:spLocks/>
            </p:cNvSpPr>
            <p:nvPr/>
          </p:nvSpPr>
          <p:spPr bwMode="auto">
            <a:xfrm>
              <a:off x="1117" y="1428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1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1" name="Freeform 8226"/>
            <p:cNvSpPr>
              <a:spLocks/>
            </p:cNvSpPr>
            <p:nvPr/>
          </p:nvSpPr>
          <p:spPr bwMode="auto">
            <a:xfrm>
              <a:off x="1105" y="1427"/>
              <a:ext cx="7" cy="9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0 w 15"/>
                <a:gd name="T5" fmla="*/ 1 h 18"/>
                <a:gd name="T6" fmla="*/ 0 w 15"/>
                <a:gd name="T7" fmla="*/ 1 h 18"/>
                <a:gd name="T8" fmla="*/ 0 w 15"/>
                <a:gd name="T9" fmla="*/ 1 h 18"/>
                <a:gd name="T10" fmla="*/ 0 w 15"/>
                <a:gd name="T11" fmla="*/ 1 h 18"/>
                <a:gd name="T12" fmla="*/ 0 w 15"/>
                <a:gd name="T13" fmla="*/ 1 h 18"/>
                <a:gd name="T14" fmla="*/ 0 w 15"/>
                <a:gd name="T15" fmla="*/ 1 h 18"/>
                <a:gd name="T16" fmla="*/ 0 w 15"/>
                <a:gd name="T17" fmla="*/ 0 h 18"/>
                <a:gd name="T18" fmla="*/ 0 w 15"/>
                <a:gd name="T19" fmla="*/ 1 h 18"/>
                <a:gd name="T20" fmla="*/ 0 w 15"/>
                <a:gd name="T21" fmla="*/ 1 h 18"/>
                <a:gd name="T22" fmla="*/ 0 w 15"/>
                <a:gd name="T23" fmla="*/ 1 h 18"/>
                <a:gd name="T24" fmla="*/ 0 w 15"/>
                <a:gd name="T25" fmla="*/ 1 h 18"/>
                <a:gd name="T26" fmla="*/ 0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w 15"/>
                <a:gd name="T35" fmla="*/ 1 h 18"/>
                <a:gd name="T36" fmla="*/ 0 w 15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8"/>
                <a:gd name="T59" fmla="*/ 15 w 15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8">
                  <a:moveTo>
                    <a:pt x="6" y="18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2" name="Freeform 8227"/>
            <p:cNvSpPr>
              <a:spLocks/>
            </p:cNvSpPr>
            <p:nvPr/>
          </p:nvSpPr>
          <p:spPr bwMode="auto">
            <a:xfrm>
              <a:off x="1107" y="1429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3" name="Freeform 8228"/>
            <p:cNvSpPr>
              <a:spLocks/>
            </p:cNvSpPr>
            <p:nvPr/>
          </p:nvSpPr>
          <p:spPr bwMode="auto">
            <a:xfrm>
              <a:off x="1107" y="1431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4" name="Freeform 8229"/>
            <p:cNvSpPr>
              <a:spLocks/>
            </p:cNvSpPr>
            <p:nvPr/>
          </p:nvSpPr>
          <p:spPr bwMode="auto">
            <a:xfrm>
              <a:off x="1098" y="1432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0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1 w 14"/>
                <a:gd name="T35" fmla="*/ 1 h 16"/>
                <a:gd name="T36" fmla="*/ 1 w 14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6"/>
                <a:gd name="T59" fmla="*/ 14 w 14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6">
                  <a:moveTo>
                    <a:pt x="5" y="16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5" name="Freeform 8230"/>
            <p:cNvSpPr>
              <a:spLocks/>
            </p:cNvSpPr>
            <p:nvPr/>
          </p:nvSpPr>
          <p:spPr bwMode="auto">
            <a:xfrm>
              <a:off x="1099" y="1433"/>
              <a:ext cx="6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0 w 10"/>
                <a:gd name="T19" fmla="*/ 1 h 14"/>
                <a:gd name="T20" fmla="*/ 0 w 10"/>
                <a:gd name="T21" fmla="*/ 1 h 14"/>
                <a:gd name="T22" fmla="*/ 0 w 10"/>
                <a:gd name="T23" fmla="*/ 1 h 14"/>
                <a:gd name="T24" fmla="*/ 1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1 w 1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4"/>
                <a:gd name="T53" fmla="*/ 10 w 1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4">
                  <a:moveTo>
                    <a:pt x="10" y="9"/>
                  </a:moveTo>
                  <a:lnTo>
                    <a:pt x="10" y="7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6" name="Freeform 8231"/>
            <p:cNvSpPr>
              <a:spLocks/>
            </p:cNvSpPr>
            <p:nvPr/>
          </p:nvSpPr>
          <p:spPr bwMode="auto">
            <a:xfrm>
              <a:off x="1101" y="143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7"/>
                <a:gd name="T29" fmla="*/ 6 w 6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7">
                  <a:moveTo>
                    <a:pt x="4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7" name="Freeform 8232"/>
            <p:cNvSpPr>
              <a:spLocks/>
            </p:cNvSpPr>
            <p:nvPr/>
          </p:nvSpPr>
          <p:spPr bwMode="auto">
            <a:xfrm>
              <a:off x="1107" y="1429"/>
              <a:ext cx="8" cy="9"/>
            </a:xfrm>
            <a:custGeom>
              <a:avLst/>
              <a:gdLst>
                <a:gd name="T0" fmla="*/ 1 w 14"/>
                <a:gd name="T1" fmla="*/ 1 h 18"/>
                <a:gd name="T2" fmla="*/ 1 w 14"/>
                <a:gd name="T3" fmla="*/ 1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1 h 18"/>
                <a:gd name="T10" fmla="*/ 1 w 14"/>
                <a:gd name="T11" fmla="*/ 1 h 18"/>
                <a:gd name="T12" fmla="*/ 1 w 14"/>
                <a:gd name="T13" fmla="*/ 1 h 18"/>
                <a:gd name="T14" fmla="*/ 1 w 14"/>
                <a:gd name="T15" fmla="*/ 1 h 18"/>
                <a:gd name="T16" fmla="*/ 1 w 14"/>
                <a:gd name="T17" fmla="*/ 0 h 18"/>
                <a:gd name="T18" fmla="*/ 1 w 14"/>
                <a:gd name="T19" fmla="*/ 1 h 18"/>
                <a:gd name="T20" fmla="*/ 1 w 14"/>
                <a:gd name="T21" fmla="*/ 1 h 18"/>
                <a:gd name="T22" fmla="*/ 1 w 14"/>
                <a:gd name="T23" fmla="*/ 1 h 18"/>
                <a:gd name="T24" fmla="*/ 1 w 14"/>
                <a:gd name="T25" fmla="*/ 1 h 18"/>
                <a:gd name="T26" fmla="*/ 1 w 14"/>
                <a:gd name="T27" fmla="*/ 1 h 18"/>
                <a:gd name="T28" fmla="*/ 1 w 14"/>
                <a:gd name="T29" fmla="*/ 1 h 18"/>
                <a:gd name="T30" fmla="*/ 1 w 14"/>
                <a:gd name="T31" fmla="*/ 1 h 18"/>
                <a:gd name="T32" fmla="*/ 1 w 14"/>
                <a:gd name="T33" fmla="*/ 1 h 18"/>
                <a:gd name="T34" fmla="*/ 1 w 14"/>
                <a:gd name="T35" fmla="*/ 1 h 18"/>
                <a:gd name="T36" fmla="*/ 1 w 14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8"/>
                <a:gd name="T59" fmla="*/ 14 w 14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8">
                  <a:moveTo>
                    <a:pt x="5" y="18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8" name="Freeform 8233"/>
            <p:cNvSpPr>
              <a:spLocks/>
            </p:cNvSpPr>
            <p:nvPr/>
          </p:nvSpPr>
          <p:spPr bwMode="auto">
            <a:xfrm>
              <a:off x="1109" y="1431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1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9" y="9"/>
                  </a:move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29" name="Freeform 8234"/>
            <p:cNvSpPr>
              <a:spLocks/>
            </p:cNvSpPr>
            <p:nvPr/>
          </p:nvSpPr>
          <p:spPr bwMode="auto">
            <a:xfrm>
              <a:off x="1111" y="1433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0" name="Freeform 8235"/>
            <p:cNvSpPr>
              <a:spLocks/>
            </p:cNvSpPr>
            <p:nvPr/>
          </p:nvSpPr>
          <p:spPr bwMode="auto">
            <a:xfrm>
              <a:off x="1100" y="1434"/>
              <a:ext cx="8" cy="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0 w 17"/>
                <a:gd name="T25" fmla="*/ 0 h 17"/>
                <a:gd name="T26" fmla="*/ 0 w 17"/>
                <a:gd name="T27" fmla="*/ 0 h 17"/>
                <a:gd name="T28" fmla="*/ 0 w 17"/>
                <a:gd name="T29" fmla="*/ 0 h 17"/>
                <a:gd name="T30" fmla="*/ 0 w 17"/>
                <a:gd name="T31" fmla="*/ 0 h 17"/>
                <a:gd name="T32" fmla="*/ 0 w 17"/>
                <a:gd name="T33" fmla="*/ 0 h 17"/>
                <a:gd name="T34" fmla="*/ 0 w 17"/>
                <a:gd name="T35" fmla="*/ 0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17"/>
                  </a:move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1" name="Freeform 8236"/>
            <p:cNvSpPr>
              <a:spLocks/>
            </p:cNvSpPr>
            <p:nvPr/>
          </p:nvSpPr>
          <p:spPr bwMode="auto">
            <a:xfrm>
              <a:off x="1103" y="1435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2" name="Freeform 8237"/>
            <p:cNvSpPr>
              <a:spLocks/>
            </p:cNvSpPr>
            <p:nvPr/>
          </p:nvSpPr>
          <p:spPr bwMode="auto">
            <a:xfrm>
              <a:off x="1104" y="1436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3" name="Freeform 8238"/>
            <p:cNvSpPr>
              <a:spLocks/>
            </p:cNvSpPr>
            <p:nvPr/>
          </p:nvSpPr>
          <p:spPr bwMode="auto">
            <a:xfrm>
              <a:off x="1074" y="1448"/>
              <a:ext cx="8" cy="9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1 w 16"/>
                <a:gd name="T5" fmla="*/ 1 h 18"/>
                <a:gd name="T6" fmla="*/ 0 w 16"/>
                <a:gd name="T7" fmla="*/ 1 h 18"/>
                <a:gd name="T8" fmla="*/ 1 w 16"/>
                <a:gd name="T9" fmla="*/ 1 h 18"/>
                <a:gd name="T10" fmla="*/ 1 w 16"/>
                <a:gd name="T11" fmla="*/ 1 h 18"/>
                <a:gd name="T12" fmla="*/ 1 w 16"/>
                <a:gd name="T13" fmla="*/ 1 h 18"/>
                <a:gd name="T14" fmla="*/ 1 w 16"/>
                <a:gd name="T15" fmla="*/ 1 h 18"/>
                <a:gd name="T16" fmla="*/ 1 w 16"/>
                <a:gd name="T17" fmla="*/ 0 h 18"/>
                <a:gd name="T18" fmla="*/ 1 w 16"/>
                <a:gd name="T19" fmla="*/ 1 h 18"/>
                <a:gd name="T20" fmla="*/ 1 w 16"/>
                <a:gd name="T21" fmla="*/ 1 h 18"/>
                <a:gd name="T22" fmla="*/ 1 w 16"/>
                <a:gd name="T23" fmla="*/ 1 h 18"/>
                <a:gd name="T24" fmla="*/ 1 w 16"/>
                <a:gd name="T25" fmla="*/ 1 h 18"/>
                <a:gd name="T26" fmla="*/ 1 w 16"/>
                <a:gd name="T27" fmla="*/ 1 h 18"/>
                <a:gd name="T28" fmla="*/ 1 w 16"/>
                <a:gd name="T29" fmla="*/ 1 h 18"/>
                <a:gd name="T30" fmla="*/ 1 w 16"/>
                <a:gd name="T31" fmla="*/ 1 h 18"/>
                <a:gd name="T32" fmla="*/ 1 w 16"/>
                <a:gd name="T33" fmla="*/ 1 h 18"/>
                <a:gd name="T34" fmla="*/ 1 w 16"/>
                <a:gd name="T35" fmla="*/ 1 h 18"/>
                <a:gd name="T36" fmla="*/ 1 w 16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8"/>
                <a:gd name="T59" fmla="*/ 16 w 1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8">
                  <a:moveTo>
                    <a:pt x="6" y="18"/>
                  </a:moveTo>
                  <a:lnTo>
                    <a:pt x="2" y="17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4" name="Freeform 8239"/>
            <p:cNvSpPr>
              <a:spLocks/>
            </p:cNvSpPr>
            <p:nvPr/>
          </p:nvSpPr>
          <p:spPr bwMode="auto">
            <a:xfrm>
              <a:off x="1077" y="1450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0 w 10"/>
                <a:gd name="T17" fmla="*/ 1 h 14"/>
                <a:gd name="T18" fmla="*/ 0 w 10"/>
                <a:gd name="T19" fmla="*/ 1 h 14"/>
                <a:gd name="T20" fmla="*/ 0 w 10"/>
                <a:gd name="T21" fmla="*/ 1 h 14"/>
                <a:gd name="T22" fmla="*/ 0 w 10"/>
                <a:gd name="T23" fmla="*/ 1 h 14"/>
                <a:gd name="T24" fmla="*/ 0 w 10"/>
                <a:gd name="T25" fmla="*/ 1 h 14"/>
                <a:gd name="T26" fmla="*/ 1 w 10"/>
                <a:gd name="T27" fmla="*/ 1 h 14"/>
                <a:gd name="T28" fmla="*/ 1 w 10"/>
                <a:gd name="T29" fmla="*/ 1 h 14"/>
                <a:gd name="T30" fmla="*/ 1 w 10"/>
                <a:gd name="T31" fmla="*/ 1 h 14"/>
                <a:gd name="T32" fmla="*/ 1 w 1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4"/>
                <a:gd name="T53" fmla="*/ 10 w 1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4">
                  <a:moveTo>
                    <a:pt x="9" y="9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5" name="Freeform 8240"/>
            <p:cNvSpPr>
              <a:spLocks/>
            </p:cNvSpPr>
            <p:nvPr/>
          </p:nvSpPr>
          <p:spPr bwMode="auto">
            <a:xfrm>
              <a:off x="1078" y="1452"/>
              <a:ext cx="2" cy="3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w 6"/>
                <a:gd name="T15" fmla="*/ 0 h 8"/>
                <a:gd name="T16" fmla="*/ 0 w 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6" name="Freeform 8241"/>
            <p:cNvSpPr>
              <a:spLocks/>
            </p:cNvSpPr>
            <p:nvPr/>
          </p:nvSpPr>
          <p:spPr bwMode="auto">
            <a:xfrm>
              <a:off x="1089" y="1402"/>
              <a:ext cx="18" cy="31"/>
            </a:xfrm>
            <a:custGeom>
              <a:avLst/>
              <a:gdLst>
                <a:gd name="T0" fmla="*/ 1 w 34"/>
                <a:gd name="T1" fmla="*/ 1 h 62"/>
                <a:gd name="T2" fmla="*/ 0 w 34"/>
                <a:gd name="T3" fmla="*/ 0 h 62"/>
                <a:gd name="T4" fmla="*/ 0 w 34"/>
                <a:gd name="T5" fmla="*/ 1 h 62"/>
                <a:gd name="T6" fmla="*/ 1 w 34"/>
                <a:gd name="T7" fmla="*/ 1 h 62"/>
                <a:gd name="T8" fmla="*/ 1 w 34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2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4" y="62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7" name="Freeform 8242"/>
            <p:cNvSpPr>
              <a:spLocks/>
            </p:cNvSpPr>
            <p:nvPr/>
          </p:nvSpPr>
          <p:spPr bwMode="auto">
            <a:xfrm>
              <a:off x="1157" y="1398"/>
              <a:ext cx="7" cy="8"/>
            </a:xfrm>
            <a:custGeom>
              <a:avLst/>
              <a:gdLst>
                <a:gd name="T0" fmla="*/ 1 w 14"/>
                <a:gd name="T1" fmla="*/ 0 h 17"/>
                <a:gd name="T2" fmla="*/ 1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0 w 14"/>
                <a:gd name="T9" fmla="*/ 0 h 17"/>
                <a:gd name="T10" fmla="*/ 1 w 14"/>
                <a:gd name="T11" fmla="*/ 0 h 17"/>
                <a:gd name="T12" fmla="*/ 1 w 14"/>
                <a:gd name="T13" fmla="*/ 0 h 17"/>
                <a:gd name="T14" fmla="*/ 1 w 14"/>
                <a:gd name="T15" fmla="*/ 0 h 17"/>
                <a:gd name="T16" fmla="*/ 1 w 14"/>
                <a:gd name="T17" fmla="*/ 0 h 17"/>
                <a:gd name="T18" fmla="*/ 1 w 14"/>
                <a:gd name="T19" fmla="*/ 0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0 h 17"/>
                <a:gd name="T26" fmla="*/ 1 w 14"/>
                <a:gd name="T27" fmla="*/ 0 h 17"/>
                <a:gd name="T28" fmla="*/ 1 w 14"/>
                <a:gd name="T29" fmla="*/ 0 h 17"/>
                <a:gd name="T30" fmla="*/ 1 w 14"/>
                <a:gd name="T31" fmla="*/ 0 h 17"/>
                <a:gd name="T32" fmla="*/ 1 w 14"/>
                <a:gd name="T33" fmla="*/ 0 h 17"/>
                <a:gd name="T34" fmla="*/ 1 w 14"/>
                <a:gd name="T35" fmla="*/ 0 h 17"/>
                <a:gd name="T36" fmla="*/ 1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5" y="17"/>
                  </a:move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8" name="Freeform 8243"/>
            <p:cNvSpPr>
              <a:spLocks/>
            </p:cNvSpPr>
            <p:nvPr/>
          </p:nvSpPr>
          <p:spPr bwMode="auto">
            <a:xfrm>
              <a:off x="1159" y="1399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9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39" name="Freeform 8244"/>
            <p:cNvSpPr>
              <a:spLocks/>
            </p:cNvSpPr>
            <p:nvPr/>
          </p:nvSpPr>
          <p:spPr bwMode="auto">
            <a:xfrm>
              <a:off x="1161" y="1400"/>
              <a:ext cx="2" cy="4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  <a:gd name="T4" fmla="*/ 0 w 5"/>
                <a:gd name="T5" fmla="*/ 0 h 7"/>
                <a:gd name="T6" fmla="*/ 0 w 5"/>
                <a:gd name="T7" fmla="*/ 0 h 7"/>
                <a:gd name="T8" fmla="*/ 0 w 5"/>
                <a:gd name="T9" fmla="*/ 1 h 7"/>
                <a:gd name="T10" fmla="*/ 0 w 5"/>
                <a:gd name="T11" fmla="*/ 1 h 7"/>
                <a:gd name="T12" fmla="*/ 0 w 5"/>
                <a:gd name="T13" fmla="*/ 1 h 7"/>
                <a:gd name="T14" fmla="*/ 0 w 5"/>
                <a:gd name="T15" fmla="*/ 1 h 7"/>
                <a:gd name="T16" fmla="*/ 0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4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0" name="Freeform 8245"/>
            <p:cNvSpPr>
              <a:spLocks/>
            </p:cNvSpPr>
            <p:nvPr/>
          </p:nvSpPr>
          <p:spPr bwMode="auto">
            <a:xfrm>
              <a:off x="1150" y="1401"/>
              <a:ext cx="8" cy="8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0 w 17"/>
                <a:gd name="T5" fmla="*/ 1 h 16"/>
                <a:gd name="T6" fmla="*/ 0 w 17"/>
                <a:gd name="T7" fmla="*/ 1 h 16"/>
                <a:gd name="T8" fmla="*/ 0 w 17"/>
                <a:gd name="T9" fmla="*/ 1 h 16"/>
                <a:gd name="T10" fmla="*/ 0 w 17"/>
                <a:gd name="T11" fmla="*/ 1 h 16"/>
                <a:gd name="T12" fmla="*/ 0 w 17"/>
                <a:gd name="T13" fmla="*/ 1 h 16"/>
                <a:gd name="T14" fmla="*/ 0 w 17"/>
                <a:gd name="T15" fmla="*/ 0 h 16"/>
                <a:gd name="T16" fmla="*/ 0 w 17"/>
                <a:gd name="T17" fmla="*/ 0 h 16"/>
                <a:gd name="T18" fmla="*/ 0 w 17"/>
                <a:gd name="T19" fmla="*/ 0 h 16"/>
                <a:gd name="T20" fmla="*/ 0 w 17"/>
                <a:gd name="T21" fmla="*/ 1 h 16"/>
                <a:gd name="T22" fmla="*/ 0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w 17"/>
                <a:gd name="T33" fmla="*/ 1 h 16"/>
                <a:gd name="T34" fmla="*/ 0 w 17"/>
                <a:gd name="T35" fmla="*/ 1 h 16"/>
                <a:gd name="T36" fmla="*/ 0 w 17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6"/>
                <a:gd name="T59" fmla="*/ 17 w 17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6">
                  <a:moveTo>
                    <a:pt x="6" y="16"/>
                  </a:move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1" name="Freeform 8246"/>
            <p:cNvSpPr>
              <a:spLocks/>
            </p:cNvSpPr>
            <p:nvPr/>
          </p:nvSpPr>
          <p:spPr bwMode="auto">
            <a:xfrm>
              <a:off x="1152" y="1402"/>
              <a:ext cx="6" cy="7"/>
            </a:xfrm>
            <a:custGeom>
              <a:avLst/>
              <a:gdLst>
                <a:gd name="T0" fmla="*/ 1 w 11"/>
                <a:gd name="T1" fmla="*/ 0 h 15"/>
                <a:gd name="T2" fmla="*/ 1 w 11"/>
                <a:gd name="T3" fmla="*/ 0 h 15"/>
                <a:gd name="T4" fmla="*/ 1 w 11"/>
                <a:gd name="T5" fmla="*/ 0 h 15"/>
                <a:gd name="T6" fmla="*/ 1 w 11"/>
                <a:gd name="T7" fmla="*/ 0 h 15"/>
                <a:gd name="T8" fmla="*/ 1 w 11"/>
                <a:gd name="T9" fmla="*/ 0 h 15"/>
                <a:gd name="T10" fmla="*/ 1 w 11"/>
                <a:gd name="T11" fmla="*/ 0 h 15"/>
                <a:gd name="T12" fmla="*/ 1 w 11"/>
                <a:gd name="T13" fmla="*/ 0 h 15"/>
                <a:gd name="T14" fmla="*/ 1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1 w 11"/>
                <a:gd name="T27" fmla="*/ 0 h 15"/>
                <a:gd name="T28" fmla="*/ 1 w 11"/>
                <a:gd name="T29" fmla="*/ 0 h 15"/>
                <a:gd name="T30" fmla="*/ 1 w 11"/>
                <a:gd name="T31" fmla="*/ 0 h 15"/>
                <a:gd name="T32" fmla="*/ 1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9" y="11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2" name="Freeform 8247"/>
            <p:cNvSpPr>
              <a:spLocks/>
            </p:cNvSpPr>
            <p:nvPr/>
          </p:nvSpPr>
          <p:spPr bwMode="auto">
            <a:xfrm>
              <a:off x="1153" y="1404"/>
              <a:ext cx="3" cy="4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0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5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3" name="Freeform 8248"/>
            <p:cNvSpPr>
              <a:spLocks/>
            </p:cNvSpPr>
            <p:nvPr/>
          </p:nvSpPr>
          <p:spPr bwMode="auto">
            <a:xfrm>
              <a:off x="1160" y="1400"/>
              <a:ext cx="8" cy="8"/>
            </a:xfrm>
            <a:custGeom>
              <a:avLst/>
              <a:gdLst>
                <a:gd name="T0" fmla="*/ 1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0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1 h 16"/>
                <a:gd name="T14" fmla="*/ 1 w 16"/>
                <a:gd name="T15" fmla="*/ 0 h 16"/>
                <a:gd name="T16" fmla="*/ 1 w 16"/>
                <a:gd name="T17" fmla="*/ 0 h 16"/>
                <a:gd name="T18" fmla="*/ 1 w 16"/>
                <a:gd name="T19" fmla="*/ 0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1 w 16"/>
                <a:gd name="T33" fmla="*/ 1 h 16"/>
                <a:gd name="T34" fmla="*/ 1 w 16"/>
                <a:gd name="T35" fmla="*/ 1 h 16"/>
                <a:gd name="T36" fmla="*/ 1 w 16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6"/>
                <a:gd name="T59" fmla="*/ 16 w 16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6">
                  <a:moveTo>
                    <a:pt x="6" y="16"/>
                  </a:move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4" name="Freeform 8249"/>
            <p:cNvSpPr>
              <a:spLocks/>
            </p:cNvSpPr>
            <p:nvPr/>
          </p:nvSpPr>
          <p:spPr bwMode="auto">
            <a:xfrm>
              <a:off x="1161" y="1400"/>
              <a:ext cx="7" cy="8"/>
            </a:xfrm>
            <a:custGeom>
              <a:avLst/>
              <a:gdLst>
                <a:gd name="T0" fmla="*/ 1 w 12"/>
                <a:gd name="T1" fmla="*/ 1 h 14"/>
                <a:gd name="T2" fmla="*/ 1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0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0 w 12"/>
                <a:gd name="T21" fmla="*/ 1 h 14"/>
                <a:gd name="T22" fmla="*/ 1 w 12"/>
                <a:gd name="T23" fmla="*/ 1 h 14"/>
                <a:gd name="T24" fmla="*/ 1 w 12"/>
                <a:gd name="T25" fmla="*/ 1 h 14"/>
                <a:gd name="T26" fmla="*/ 1 w 12"/>
                <a:gd name="T27" fmla="*/ 1 h 14"/>
                <a:gd name="T28" fmla="*/ 1 w 12"/>
                <a:gd name="T29" fmla="*/ 1 h 14"/>
                <a:gd name="T30" fmla="*/ 1 w 12"/>
                <a:gd name="T31" fmla="*/ 1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1" y="9"/>
                  </a:moveTo>
                  <a:lnTo>
                    <a:pt x="12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5" name="Freeform 8250"/>
            <p:cNvSpPr>
              <a:spLocks/>
            </p:cNvSpPr>
            <p:nvPr/>
          </p:nvSpPr>
          <p:spPr bwMode="auto">
            <a:xfrm>
              <a:off x="1163" y="1402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1 h 8"/>
                <a:gd name="T4" fmla="*/ 1 w 6"/>
                <a:gd name="T5" fmla="*/ 0 h 8"/>
                <a:gd name="T6" fmla="*/ 1 w 6"/>
                <a:gd name="T7" fmla="*/ 0 h 8"/>
                <a:gd name="T8" fmla="*/ 1 w 6"/>
                <a:gd name="T9" fmla="*/ 1 h 8"/>
                <a:gd name="T10" fmla="*/ 0 w 6"/>
                <a:gd name="T11" fmla="*/ 1 h 8"/>
                <a:gd name="T12" fmla="*/ 1 w 6"/>
                <a:gd name="T13" fmla="*/ 1 h 8"/>
                <a:gd name="T14" fmla="*/ 1 w 6"/>
                <a:gd name="T15" fmla="*/ 1 h 8"/>
                <a:gd name="T16" fmla="*/ 1 w 6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6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6" name="Freeform 8251"/>
            <p:cNvSpPr>
              <a:spLocks/>
            </p:cNvSpPr>
            <p:nvPr/>
          </p:nvSpPr>
          <p:spPr bwMode="auto">
            <a:xfrm>
              <a:off x="1153" y="1403"/>
              <a:ext cx="8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0 w 14"/>
                <a:gd name="T5" fmla="*/ 1 h 16"/>
                <a:gd name="T6" fmla="*/ 0 w 14"/>
                <a:gd name="T7" fmla="*/ 1 h 16"/>
                <a:gd name="T8" fmla="*/ 0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0 h 16"/>
                <a:gd name="T16" fmla="*/ 1 w 14"/>
                <a:gd name="T17" fmla="*/ 0 h 16"/>
                <a:gd name="T18" fmla="*/ 1 w 14"/>
                <a:gd name="T19" fmla="*/ 0 h 16"/>
                <a:gd name="T20" fmla="*/ 1 w 14"/>
                <a:gd name="T21" fmla="*/ 1 h 16"/>
                <a:gd name="T22" fmla="*/ 1 w 14"/>
                <a:gd name="T23" fmla="*/ 1 h 16"/>
                <a:gd name="T24" fmla="*/ 1 w 14"/>
                <a:gd name="T25" fmla="*/ 1 h 16"/>
                <a:gd name="T26" fmla="*/ 1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1 w 14"/>
                <a:gd name="T35" fmla="*/ 1 h 16"/>
                <a:gd name="T36" fmla="*/ 1 w 14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6"/>
                <a:gd name="T59" fmla="*/ 14 w 14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6">
                  <a:moveTo>
                    <a:pt x="5" y="16"/>
                  </a:move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7" name="Freeform 8252"/>
            <p:cNvSpPr>
              <a:spLocks/>
            </p:cNvSpPr>
            <p:nvPr/>
          </p:nvSpPr>
          <p:spPr bwMode="auto">
            <a:xfrm>
              <a:off x="1155" y="1404"/>
              <a:ext cx="6" cy="7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0 h 14"/>
                <a:gd name="T10" fmla="*/ 1 w 11"/>
                <a:gd name="T11" fmla="*/ 0 h 14"/>
                <a:gd name="T12" fmla="*/ 1 w 11"/>
                <a:gd name="T13" fmla="*/ 1 h 14"/>
                <a:gd name="T14" fmla="*/ 1 w 11"/>
                <a:gd name="T15" fmla="*/ 1 h 14"/>
                <a:gd name="T16" fmla="*/ 1 w 11"/>
                <a:gd name="T17" fmla="*/ 1 h 14"/>
                <a:gd name="T18" fmla="*/ 0 w 11"/>
                <a:gd name="T19" fmla="*/ 1 h 14"/>
                <a:gd name="T20" fmla="*/ 0 w 11"/>
                <a:gd name="T21" fmla="*/ 1 h 14"/>
                <a:gd name="T22" fmla="*/ 0 w 11"/>
                <a:gd name="T23" fmla="*/ 1 h 14"/>
                <a:gd name="T24" fmla="*/ 1 w 11"/>
                <a:gd name="T25" fmla="*/ 1 h 14"/>
                <a:gd name="T26" fmla="*/ 1 w 11"/>
                <a:gd name="T27" fmla="*/ 1 h 14"/>
                <a:gd name="T28" fmla="*/ 1 w 11"/>
                <a:gd name="T29" fmla="*/ 1 h 14"/>
                <a:gd name="T30" fmla="*/ 1 w 11"/>
                <a:gd name="T31" fmla="*/ 1 h 14"/>
                <a:gd name="T32" fmla="*/ 1 w 11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9" y="11"/>
                  </a:move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8" name="Freeform 8253"/>
            <p:cNvSpPr>
              <a:spLocks/>
            </p:cNvSpPr>
            <p:nvPr/>
          </p:nvSpPr>
          <p:spPr bwMode="auto">
            <a:xfrm>
              <a:off x="1157" y="1406"/>
              <a:ext cx="3" cy="3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w 5"/>
                <a:gd name="T9" fmla="*/ 0 h 7"/>
                <a:gd name="T10" fmla="*/ 0 w 5"/>
                <a:gd name="T11" fmla="*/ 0 h 7"/>
                <a:gd name="T12" fmla="*/ 0 w 5"/>
                <a:gd name="T13" fmla="*/ 0 h 7"/>
                <a:gd name="T14" fmla="*/ 1 w 5"/>
                <a:gd name="T15" fmla="*/ 0 h 7"/>
                <a:gd name="T16" fmla="*/ 1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3" y="5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49" name="Freeform 8254"/>
            <p:cNvSpPr>
              <a:spLocks/>
            </p:cNvSpPr>
            <p:nvPr/>
          </p:nvSpPr>
          <p:spPr bwMode="auto">
            <a:xfrm>
              <a:off x="1089" y="1364"/>
              <a:ext cx="85" cy="48"/>
            </a:xfrm>
            <a:custGeom>
              <a:avLst/>
              <a:gdLst>
                <a:gd name="T0" fmla="*/ 2 w 169"/>
                <a:gd name="T1" fmla="*/ 0 h 97"/>
                <a:gd name="T2" fmla="*/ 2 w 169"/>
                <a:gd name="T3" fmla="*/ 0 h 97"/>
                <a:gd name="T4" fmla="*/ 0 w 169"/>
                <a:gd name="T5" fmla="*/ 0 h 97"/>
                <a:gd name="T6" fmla="*/ 1 w 169"/>
                <a:gd name="T7" fmla="*/ 0 h 97"/>
                <a:gd name="T8" fmla="*/ 2 w 16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97"/>
                <a:gd name="T17" fmla="*/ 169 w 16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97">
                  <a:moveTo>
                    <a:pt x="169" y="20"/>
                  </a:moveTo>
                  <a:lnTo>
                    <a:pt x="135" y="0"/>
                  </a:lnTo>
                  <a:lnTo>
                    <a:pt x="0" y="77"/>
                  </a:lnTo>
                  <a:lnTo>
                    <a:pt x="34" y="97"/>
                  </a:lnTo>
                  <a:lnTo>
                    <a:pt x="169" y="2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0" name="Freeform 8255"/>
            <p:cNvSpPr>
              <a:spLocks/>
            </p:cNvSpPr>
            <p:nvPr/>
          </p:nvSpPr>
          <p:spPr bwMode="auto">
            <a:xfrm>
              <a:off x="1107" y="1373"/>
              <a:ext cx="68" cy="60"/>
            </a:xfrm>
            <a:custGeom>
              <a:avLst/>
              <a:gdLst>
                <a:gd name="T0" fmla="*/ 1 w 137"/>
                <a:gd name="T1" fmla="*/ 0 h 119"/>
                <a:gd name="T2" fmla="*/ 0 w 137"/>
                <a:gd name="T3" fmla="*/ 1 h 119"/>
                <a:gd name="T4" fmla="*/ 0 w 137"/>
                <a:gd name="T5" fmla="*/ 1 h 119"/>
                <a:gd name="T6" fmla="*/ 1 w 137"/>
                <a:gd name="T7" fmla="*/ 1 h 119"/>
                <a:gd name="T8" fmla="*/ 1 w 137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19"/>
                <a:gd name="T17" fmla="*/ 137 w 137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19">
                  <a:moveTo>
                    <a:pt x="137" y="0"/>
                  </a:moveTo>
                  <a:lnTo>
                    <a:pt x="0" y="77"/>
                  </a:lnTo>
                  <a:lnTo>
                    <a:pt x="0" y="119"/>
                  </a:lnTo>
                  <a:lnTo>
                    <a:pt x="137" y="3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1" name="Freeform 8256"/>
            <p:cNvSpPr>
              <a:spLocks/>
            </p:cNvSpPr>
            <p:nvPr/>
          </p:nvSpPr>
          <p:spPr bwMode="auto">
            <a:xfrm>
              <a:off x="1062" y="1436"/>
              <a:ext cx="9" cy="8"/>
            </a:xfrm>
            <a:custGeom>
              <a:avLst/>
              <a:gdLst>
                <a:gd name="T0" fmla="*/ 0 w 20"/>
                <a:gd name="T1" fmla="*/ 0 h 14"/>
                <a:gd name="T2" fmla="*/ 0 w 20"/>
                <a:gd name="T3" fmla="*/ 1 h 14"/>
                <a:gd name="T4" fmla="*/ 0 w 20"/>
                <a:gd name="T5" fmla="*/ 1 h 14"/>
                <a:gd name="T6" fmla="*/ 0 w 20"/>
                <a:gd name="T7" fmla="*/ 1 h 14"/>
                <a:gd name="T8" fmla="*/ 0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14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2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2" name="Freeform 8257"/>
            <p:cNvSpPr>
              <a:spLocks/>
            </p:cNvSpPr>
            <p:nvPr/>
          </p:nvSpPr>
          <p:spPr bwMode="auto">
            <a:xfrm>
              <a:off x="1061" y="1440"/>
              <a:ext cx="2" cy="10"/>
            </a:xfrm>
            <a:custGeom>
              <a:avLst/>
              <a:gdLst>
                <a:gd name="T0" fmla="*/ 0 w 6"/>
                <a:gd name="T1" fmla="*/ 1 h 20"/>
                <a:gd name="T2" fmla="*/ 0 w 6"/>
                <a:gd name="T3" fmla="*/ 1 h 20"/>
                <a:gd name="T4" fmla="*/ 0 w 6"/>
                <a:gd name="T5" fmla="*/ 1 h 20"/>
                <a:gd name="T6" fmla="*/ 0 w 6"/>
                <a:gd name="T7" fmla="*/ 0 h 20"/>
                <a:gd name="T8" fmla="*/ 0 w 6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0" y="14"/>
                  </a:moveTo>
                  <a:lnTo>
                    <a:pt x="6" y="20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3" name="Freeform 8258"/>
            <p:cNvSpPr>
              <a:spLocks/>
            </p:cNvSpPr>
            <p:nvPr/>
          </p:nvSpPr>
          <p:spPr bwMode="auto">
            <a:xfrm>
              <a:off x="1058" y="1447"/>
              <a:ext cx="14" cy="9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9"/>
                <a:gd name="T23" fmla="*/ 29 w 2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9">
                  <a:moveTo>
                    <a:pt x="0" y="4"/>
                  </a:moveTo>
                  <a:lnTo>
                    <a:pt x="12" y="13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4" name="Freeform 8259"/>
            <p:cNvSpPr>
              <a:spLocks/>
            </p:cNvSpPr>
            <p:nvPr/>
          </p:nvSpPr>
          <p:spPr bwMode="auto">
            <a:xfrm>
              <a:off x="1085" y="1442"/>
              <a:ext cx="12" cy="7"/>
            </a:xfrm>
            <a:custGeom>
              <a:avLst/>
              <a:gdLst>
                <a:gd name="T0" fmla="*/ 1 w 23"/>
                <a:gd name="T1" fmla="*/ 0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18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23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" name="Freeform 8260"/>
            <p:cNvSpPr>
              <a:spLocks/>
            </p:cNvSpPr>
            <p:nvPr/>
          </p:nvSpPr>
          <p:spPr bwMode="auto">
            <a:xfrm>
              <a:off x="1089" y="1444"/>
              <a:ext cx="8" cy="7"/>
            </a:xfrm>
            <a:custGeom>
              <a:avLst/>
              <a:gdLst>
                <a:gd name="T0" fmla="*/ 1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1 w 16"/>
                <a:gd name="T7" fmla="*/ 0 h 15"/>
                <a:gd name="T8" fmla="*/ 1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4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6" name="Freeform 8261"/>
            <p:cNvSpPr>
              <a:spLocks/>
            </p:cNvSpPr>
            <p:nvPr/>
          </p:nvSpPr>
          <p:spPr bwMode="auto">
            <a:xfrm>
              <a:off x="1085" y="1447"/>
              <a:ext cx="4" cy="4"/>
            </a:xfrm>
            <a:custGeom>
              <a:avLst/>
              <a:gdLst>
                <a:gd name="T0" fmla="*/ 0 w 7"/>
                <a:gd name="T1" fmla="*/ 1 h 8"/>
                <a:gd name="T2" fmla="*/ 1 w 7"/>
                <a:gd name="T3" fmla="*/ 1 h 8"/>
                <a:gd name="T4" fmla="*/ 1 w 7"/>
                <a:gd name="T5" fmla="*/ 1 h 8"/>
                <a:gd name="T6" fmla="*/ 0 w 7"/>
                <a:gd name="T7" fmla="*/ 0 h 8"/>
                <a:gd name="T8" fmla="*/ 0 w 7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4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7" name="Freeform 8262"/>
            <p:cNvSpPr>
              <a:spLocks/>
            </p:cNvSpPr>
            <p:nvPr/>
          </p:nvSpPr>
          <p:spPr bwMode="auto">
            <a:xfrm>
              <a:off x="1077" y="1413"/>
              <a:ext cx="24" cy="14"/>
            </a:xfrm>
            <a:custGeom>
              <a:avLst/>
              <a:gdLst>
                <a:gd name="T0" fmla="*/ 1 w 48"/>
                <a:gd name="T1" fmla="*/ 0 h 29"/>
                <a:gd name="T2" fmla="*/ 0 w 48"/>
                <a:gd name="T3" fmla="*/ 0 h 29"/>
                <a:gd name="T4" fmla="*/ 1 w 48"/>
                <a:gd name="T5" fmla="*/ 0 h 29"/>
                <a:gd name="T6" fmla="*/ 1 w 48"/>
                <a:gd name="T7" fmla="*/ 0 h 29"/>
                <a:gd name="T8" fmla="*/ 1 w 4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"/>
                <a:gd name="T17" fmla="*/ 48 w 4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">
                  <a:moveTo>
                    <a:pt x="16" y="0"/>
                  </a:moveTo>
                  <a:lnTo>
                    <a:pt x="0" y="11"/>
                  </a:lnTo>
                  <a:lnTo>
                    <a:pt x="32" y="29"/>
                  </a:lnTo>
                  <a:lnTo>
                    <a:pt x="48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8" name="Freeform 8263"/>
            <p:cNvSpPr>
              <a:spLocks/>
            </p:cNvSpPr>
            <p:nvPr/>
          </p:nvSpPr>
          <p:spPr bwMode="auto">
            <a:xfrm>
              <a:off x="1093" y="1422"/>
              <a:ext cx="8" cy="23"/>
            </a:xfrm>
            <a:custGeom>
              <a:avLst/>
              <a:gdLst>
                <a:gd name="T0" fmla="*/ 1 w 16"/>
                <a:gd name="T1" fmla="*/ 0 h 47"/>
                <a:gd name="T2" fmla="*/ 0 w 16"/>
                <a:gd name="T3" fmla="*/ 0 h 47"/>
                <a:gd name="T4" fmla="*/ 0 w 16"/>
                <a:gd name="T5" fmla="*/ 0 h 47"/>
                <a:gd name="T6" fmla="*/ 1 w 16"/>
                <a:gd name="T7" fmla="*/ 0 h 47"/>
                <a:gd name="T8" fmla="*/ 1 w 1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7"/>
                <a:gd name="T17" fmla="*/ 16 w 1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7">
                  <a:moveTo>
                    <a:pt x="16" y="36"/>
                  </a:moveTo>
                  <a:lnTo>
                    <a:pt x="0" y="47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9" name="Freeform 8264"/>
            <p:cNvSpPr>
              <a:spLocks/>
            </p:cNvSpPr>
            <p:nvPr/>
          </p:nvSpPr>
          <p:spPr bwMode="auto">
            <a:xfrm>
              <a:off x="1077" y="1418"/>
              <a:ext cx="16" cy="27"/>
            </a:xfrm>
            <a:custGeom>
              <a:avLst/>
              <a:gdLst>
                <a:gd name="T0" fmla="*/ 0 w 32"/>
                <a:gd name="T1" fmla="*/ 1 h 54"/>
                <a:gd name="T2" fmla="*/ 1 w 32"/>
                <a:gd name="T3" fmla="*/ 1 h 54"/>
                <a:gd name="T4" fmla="*/ 1 w 32"/>
                <a:gd name="T5" fmla="*/ 1 h 54"/>
                <a:gd name="T6" fmla="*/ 0 w 32"/>
                <a:gd name="T7" fmla="*/ 0 h 54"/>
                <a:gd name="T8" fmla="*/ 0 w 32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0" y="36"/>
                  </a:moveTo>
                  <a:lnTo>
                    <a:pt x="32" y="54"/>
                  </a:lnTo>
                  <a:lnTo>
                    <a:pt x="32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0" name="Freeform 8265"/>
            <p:cNvSpPr>
              <a:spLocks/>
            </p:cNvSpPr>
            <p:nvPr/>
          </p:nvSpPr>
          <p:spPr bwMode="auto">
            <a:xfrm>
              <a:off x="1073" y="1423"/>
              <a:ext cx="18" cy="12"/>
            </a:xfrm>
            <a:custGeom>
              <a:avLst/>
              <a:gdLst>
                <a:gd name="T0" fmla="*/ 1 w 36"/>
                <a:gd name="T1" fmla="*/ 0 h 23"/>
                <a:gd name="T2" fmla="*/ 0 w 36"/>
                <a:gd name="T3" fmla="*/ 1 h 23"/>
                <a:gd name="T4" fmla="*/ 1 w 36"/>
                <a:gd name="T5" fmla="*/ 1 h 23"/>
                <a:gd name="T6" fmla="*/ 1 w 36"/>
                <a:gd name="T7" fmla="*/ 1 h 23"/>
                <a:gd name="T8" fmla="*/ 1 w 36"/>
                <a:gd name="T9" fmla="*/ 1 h 23"/>
                <a:gd name="T10" fmla="*/ 1 w 3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23"/>
                <a:gd name="T20" fmla="*/ 36 w 3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23">
                  <a:moveTo>
                    <a:pt x="11" y="0"/>
                  </a:moveTo>
                  <a:lnTo>
                    <a:pt x="0" y="7"/>
                  </a:lnTo>
                  <a:lnTo>
                    <a:pt x="6" y="18"/>
                  </a:lnTo>
                  <a:lnTo>
                    <a:pt x="24" y="23"/>
                  </a:lnTo>
                  <a:lnTo>
                    <a:pt x="36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1" name="Freeform 8266"/>
            <p:cNvSpPr>
              <a:spLocks/>
            </p:cNvSpPr>
            <p:nvPr/>
          </p:nvSpPr>
          <p:spPr bwMode="auto">
            <a:xfrm>
              <a:off x="1082" y="1430"/>
              <a:ext cx="9" cy="20"/>
            </a:xfrm>
            <a:custGeom>
              <a:avLst/>
              <a:gdLst>
                <a:gd name="T0" fmla="*/ 1 w 18"/>
                <a:gd name="T1" fmla="*/ 1 h 40"/>
                <a:gd name="T2" fmla="*/ 1 w 18"/>
                <a:gd name="T3" fmla="*/ 1 h 40"/>
                <a:gd name="T4" fmla="*/ 0 w 18"/>
                <a:gd name="T5" fmla="*/ 1 h 40"/>
                <a:gd name="T6" fmla="*/ 1 w 18"/>
                <a:gd name="T7" fmla="*/ 1 h 40"/>
                <a:gd name="T8" fmla="*/ 1 w 18"/>
                <a:gd name="T9" fmla="*/ 0 h 40"/>
                <a:gd name="T10" fmla="*/ 1 w 18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"/>
                <a:gd name="T20" fmla="*/ 18 w 1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">
                  <a:moveTo>
                    <a:pt x="18" y="29"/>
                  </a:moveTo>
                  <a:lnTo>
                    <a:pt x="2" y="40"/>
                  </a:lnTo>
                  <a:lnTo>
                    <a:pt x="0" y="18"/>
                  </a:lnTo>
                  <a:lnTo>
                    <a:pt x="6" y="9"/>
                  </a:lnTo>
                  <a:lnTo>
                    <a:pt x="18" y="0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2" name="Freeform 8267"/>
            <p:cNvSpPr>
              <a:spLocks/>
            </p:cNvSpPr>
            <p:nvPr/>
          </p:nvSpPr>
          <p:spPr bwMode="auto">
            <a:xfrm>
              <a:off x="1071" y="1439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25" y="22"/>
                  </a:moveTo>
                  <a:lnTo>
                    <a:pt x="22" y="16"/>
                  </a:lnTo>
                  <a:lnTo>
                    <a:pt x="11" y="20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23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5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3" name="Freeform 8268"/>
            <p:cNvSpPr>
              <a:spLocks/>
            </p:cNvSpPr>
            <p:nvPr/>
          </p:nvSpPr>
          <p:spPr bwMode="auto">
            <a:xfrm>
              <a:off x="1062" y="1441"/>
              <a:ext cx="10" cy="13"/>
            </a:xfrm>
            <a:custGeom>
              <a:avLst/>
              <a:gdLst>
                <a:gd name="T0" fmla="*/ 0 w 20"/>
                <a:gd name="T1" fmla="*/ 0 h 27"/>
                <a:gd name="T2" fmla="*/ 1 w 20"/>
                <a:gd name="T3" fmla="*/ 0 h 27"/>
                <a:gd name="T4" fmla="*/ 1 w 20"/>
                <a:gd name="T5" fmla="*/ 0 h 27"/>
                <a:gd name="T6" fmla="*/ 1 w 20"/>
                <a:gd name="T7" fmla="*/ 0 h 27"/>
                <a:gd name="T8" fmla="*/ 1 w 20"/>
                <a:gd name="T9" fmla="*/ 0 h 27"/>
                <a:gd name="T10" fmla="*/ 0 w 2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0" y="18"/>
                  </a:moveTo>
                  <a:lnTo>
                    <a:pt x="16" y="27"/>
                  </a:lnTo>
                  <a:lnTo>
                    <a:pt x="20" y="9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8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4" name="Freeform 8269"/>
            <p:cNvSpPr>
              <a:spLocks/>
            </p:cNvSpPr>
            <p:nvPr/>
          </p:nvSpPr>
          <p:spPr bwMode="auto">
            <a:xfrm>
              <a:off x="1073" y="1444"/>
              <a:ext cx="10" cy="6"/>
            </a:xfrm>
            <a:custGeom>
              <a:avLst/>
              <a:gdLst>
                <a:gd name="T0" fmla="*/ 1 w 20"/>
                <a:gd name="T1" fmla="*/ 0 h 13"/>
                <a:gd name="T2" fmla="*/ 0 w 20"/>
                <a:gd name="T3" fmla="*/ 0 h 13"/>
                <a:gd name="T4" fmla="*/ 1 w 20"/>
                <a:gd name="T5" fmla="*/ 0 h 13"/>
                <a:gd name="T6" fmla="*/ 1 w 20"/>
                <a:gd name="T7" fmla="*/ 0 h 13"/>
                <a:gd name="T8" fmla="*/ 1 w 2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3"/>
                <a:gd name="T17" fmla="*/ 20 w 2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3">
                  <a:moveTo>
                    <a:pt x="17" y="0"/>
                  </a:moveTo>
                  <a:lnTo>
                    <a:pt x="0" y="11"/>
                  </a:lnTo>
                  <a:lnTo>
                    <a:pt x="6" y="13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5" name="Freeform 8270"/>
            <p:cNvSpPr>
              <a:spLocks/>
            </p:cNvSpPr>
            <p:nvPr/>
          </p:nvSpPr>
          <p:spPr bwMode="auto">
            <a:xfrm>
              <a:off x="1075" y="1445"/>
              <a:ext cx="9" cy="9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1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1 h 18"/>
                <a:gd name="T12" fmla="*/ 1 w 18"/>
                <a:gd name="T13" fmla="*/ 1 h 18"/>
                <a:gd name="T14" fmla="*/ 1 w 18"/>
                <a:gd name="T15" fmla="*/ 0 h 18"/>
                <a:gd name="T16" fmla="*/ 1 w 18"/>
                <a:gd name="T17" fmla="*/ 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8"/>
                <a:gd name="T29" fmla="*/ 18 w 1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8">
                  <a:moveTo>
                    <a:pt x="18" y="9"/>
                  </a:moveTo>
                  <a:lnTo>
                    <a:pt x="16" y="11"/>
                  </a:lnTo>
                  <a:lnTo>
                    <a:pt x="13" y="3"/>
                  </a:lnTo>
                  <a:lnTo>
                    <a:pt x="4" y="9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9"/>
                  </a:lnTo>
                  <a:lnTo>
                    <a:pt x="16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3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6" name="Freeform 8271"/>
            <p:cNvSpPr>
              <a:spLocks/>
            </p:cNvSpPr>
            <p:nvPr/>
          </p:nvSpPr>
          <p:spPr bwMode="auto">
            <a:xfrm>
              <a:off x="1071" y="1449"/>
              <a:ext cx="5" cy="5"/>
            </a:xfrm>
            <a:custGeom>
              <a:avLst/>
              <a:gdLst>
                <a:gd name="T0" fmla="*/ 0 w 9"/>
                <a:gd name="T1" fmla="*/ 0 h 11"/>
                <a:gd name="T2" fmla="*/ 1 w 9"/>
                <a:gd name="T3" fmla="*/ 0 h 11"/>
                <a:gd name="T4" fmla="*/ 1 w 9"/>
                <a:gd name="T5" fmla="*/ 0 h 11"/>
                <a:gd name="T6" fmla="*/ 1 w 9"/>
                <a:gd name="T7" fmla="*/ 0 h 11"/>
                <a:gd name="T8" fmla="*/ 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9"/>
                  </a:moveTo>
                  <a:lnTo>
                    <a:pt x="7" y="11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7" name="Freeform 8272"/>
            <p:cNvSpPr>
              <a:spLocks/>
            </p:cNvSpPr>
            <p:nvPr/>
          </p:nvSpPr>
          <p:spPr bwMode="auto">
            <a:xfrm>
              <a:off x="1084" y="1432"/>
              <a:ext cx="6" cy="8"/>
            </a:xfrm>
            <a:custGeom>
              <a:avLst/>
              <a:gdLst>
                <a:gd name="T0" fmla="*/ 0 w 13"/>
                <a:gd name="T1" fmla="*/ 1 h 16"/>
                <a:gd name="T2" fmla="*/ 0 w 13"/>
                <a:gd name="T3" fmla="*/ 1 h 16"/>
                <a:gd name="T4" fmla="*/ 0 w 13"/>
                <a:gd name="T5" fmla="*/ 1 h 16"/>
                <a:gd name="T6" fmla="*/ 0 w 13"/>
                <a:gd name="T7" fmla="*/ 0 h 16"/>
                <a:gd name="T8" fmla="*/ 0 w 13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13" y="9"/>
                  </a:moveTo>
                  <a:lnTo>
                    <a:pt x="0" y="16"/>
                  </a:lnTo>
                  <a:lnTo>
                    <a:pt x="4" y="5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8" name="Freeform 8273"/>
            <p:cNvSpPr>
              <a:spLocks/>
            </p:cNvSpPr>
            <p:nvPr/>
          </p:nvSpPr>
          <p:spPr bwMode="auto">
            <a:xfrm>
              <a:off x="1066" y="1438"/>
              <a:ext cx="16" cy="7"/>
            </a:xfrm>
            <a:custGeom>
              <a:avLst/>
              <a:gdLst>
                <a:gd name="T0" fmla="*/ 0 w 32"/>
                <a:gd name="T1" fmla="*/ 0 h 15"/>
                <a:gd name="T2" fmla="*/ 1 w 32"/>
                <a:gd name="T3" fmla="*/ 0 h 15"/>
                <a:gd name="T4" fmla="*/ 1 w 32"/>
                <a:gd name="T5" fmla="*/ 0 h 15"/>
                <a:gd name="T6" fmla="*/ 1 w 32"/>
                <a:gd name="T7" fmla="*/ 0 h 15"/>
                <a:gd name="T8" fmla="*/ 0 w 3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0" y="11"/>
                  </a:moveTo>
                  <a:lnTo>
                    <a:pt x="13" y="15"/>
                  </a:lnTo>
                  <a:lnTo>
                    <a:pt x="32" y="2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1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69" name="Freeform 8274"/>
            <p:cNvSpPr>
              <a:spLocks/>
            </p:cNvSpPr>
            <p:nvPr/>
          </p:nvSpPr>
          <p:spPr bwMode="auto">
            <a:xfrm>
              <a:off x="1063" y="1433"/>
              <a:ext cx="10" cy="11"/>
            </a:xfrm>
            <a:custGeom>
              <a:avLst/>
              <a:gdLst>
                <a:gd name="T0" fmla="*/ 1 w 19"/>
                <a:gd name="T1" fmla="*/ 1 h 21"/>
                <a:gd name="T2" fmla="*/ 1 w 19"/>
                <a:gd name="T3" fmla="*/ 0 h 21"/>
                <a:gd name="T4" fmla="*/ 0 w 19"/>
                <a:gd name="T5" fmla="*/ 1 h 21"/>
                <a:gd name="T6" fmla="*/ 1 w 19"/>
                <a:gd name="T7" fmla="*/ 1 h 21"/>
                <a:gd name="T8" fmla="*/ 1 w 19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9" y="1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0" name="Freeform 8275"/>
            <p:cNvSpPr>
              <a:spLocks/>
            </p:cNvSpPr>
            <p:nvPr/>
          </p:nvSpPr>
          <p:spPr bwMode="auto">
            <a:xfrm>
              <a:off x="1071" y="1427"/>
              <a:ext cx="5" cy="11"/>
            </a:xfrm>
            <a:custGeom>
              <a:avLst/>
              <a:gdLst>
                <a:gd name="T0" fmla="*/ 1 w 9"/>
                <a:gd name="T1" fmla="*/ 0 h 23"/>
                <a:gd name="T2" fmla="*/ 1 w 9"/>
                <a:gd name="T3" fmla="*/ 0 h 23"/>
                <a:gd name="T4" fmla="*/ 0 w 9"/>
                <a:gd name="T5" fmla="*/ 0 h 23"/>
                <a:gd name="T6" fmla="*/ 1 w 9"/>
                <a:gd name="T7" fmla="*/ 0 h 23"/>
                <a:gd name="T8" fmla="*/ 1 w 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3"/>
                <a:gd name="T17" fmla="*/ 9 w 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3">
                  <a:moveTo>
                    <a:pt x="9" y="11"/>
                  </a:moveTo>
                  <a:lnTo>
                    <a:pt x="3" y="0"/>
                  </a:lnTo>
                  <a:lnTo>
                    <a:pt x="0" y="13"/>
                  </a:lnTo>
                  <a:lnTo>
                    <a:pt x="3" y="2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CEE1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1" name="Freeform 8276"/>
            <p:cNvSpPr>
              <a:spLocks/>
            </p:cNvSpPr>
            <p:nvPr/>
          </p:nvSpPr>
          <p:spPr bwMode="auto">
            <a:xfrm>
              <a:off x="1073" y="1432"/>
              <a:ext cx="12" cy="7"/>
            </a:xfrm>
            <a:custGeom>
              <a:avLst/>
              <a:gdLst>
                <a:gd name="T0" fmla="*/ 0 w 24"/>
                <a:gd name="T1" fmla="*/ 1 h 14"/>
                <a:gd name="T2" fmla="*/ 1 w 24"/>
                <a:gd name="T3" fmla="*/ 1 h 14"/>
                <a:gd name="T4" fmla="*/ 1 w 24"/>
                <a:gd name="T5" fmla="*/ 1 h 14"/>
                <a:gd name="T6" fmla="*/ 1 w 24"/>
                <a:gd name="T7" fmla="*/ 0 h 14"/>
                <a:gd name="T8" fmla="*/ 0 w 2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0" y="12"/>
                  </a:moveTo>
                  <a:lnTo>
                    <a:pt x="18" y="14"/>
                  </a:lnTo>
                  <a:lnTo>
                    <a:pt x="24" y="5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2" name="Freeform 8277"/>
            <p:cNvSpPr>
              <a:spLocks/>
            </p:cNvSpPr>
            <p:nvPr/>
          </p:nvSpPr>
          <p:spPr bwMode="auto">
            <a:xfrm>
              <a:off x="1058" y="1446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0 w 30"/>
                <a:gd name="T3" fmla="*/ 1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8"/>
                <a:gd name="T23" fmla="*/ 30 w 3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8">
                  <a:moveTo>
                    <a:pt x="3" y="0"/>
                  </a:moveTo>
                  <a:lnTo>
                    <a:pt x="0" y="1"/>
                  </a:lnTo>
                  <a:lnTo>
                    <a:pt x="12" y="10"/>
                  </a:lnTo>
                  <a:lnTo>
                    <a:pt x="29" y="18"/>
                  </a:lnTo>
                  <a:lnTo>
                    <a:pt x="30" y="16"/>
                  </a:lnTo>
                  <a:lnTo>
                    <a:pt x="14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3" name="Freeform 8278"/>
            <p:cNvSpPr>
              <a:spLocks/>
            </p:cNvSpPr>
            <p:nvPr/>
          </p:nvSpPr>
          <p:spPr bwMode="auto">
            <a:xfrm>
              <a:off x="1072" y="1454"/>
              <a:ext cx="1" cy="2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1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4" name="Freeform 8279"/>
            <p:cNvSpPr>
              <a:spLocks/>
            </p:cNvSpPr>
            <p:nvPr/>
          </p:nvSpPr>
          <p:spPr bwMode="auto">
            <a:xfrm>
              <a:off x="1062" y="1441"/>
              <a:ext cx="1" cy="3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1 h 5"/>
                <a:gd name="T4" fmla="*/ 0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0" y="2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BC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5" name="Freeform 8280"/>
            <p:cNvSpPr>
              <a:spLocks/>
            </p:cNvSpPr>
            <p:nvPr/>
          </p:nvSpPr>
          <p:spPr bwMode="auto">
            <a:xfrm flipV="1">
              <a:off x="1407" y="1074"/>
              <a:ext cx="306" cy="134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0 h 1049"/>
                <a:gd name="T4" fmla="*/ 0 w 1818"/>
                <a:gd name="T5" fmla="*/ 0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6" name="Freeform 8281"/>
            <p:cNvSpPr>
              <a:spLocks/>
            </p:cNvSpPr>
            <p:nvPr/>
          </p:nvSpPr>
          <p:spPr bwMode="auto">
            <a:xfrm flipH="1">
              <a:off x="793" y="1478"/>
              <a:ext cx="251" cy="455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1 h 1049"/>
                <a:gd name="T4" fmla="*/ 0 w 1818"/>
                <a:gd name="T5" fmla="*/ 3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7" name="Freeform 8282"/>
            <p:cNvSpPr>
              <a:spLocks/>
            </p:cNvSpPr>
            <p:nvPr/>
          </p:nvSpPr>
          <p:spPr bwMode="auto">
            <a:xfrm>
              <a:off x="1286" y="1389"/>
              <a:ext cx="143" cy="1134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904 h 1049"/>
                <a:gd name="T4" fmla="*/ 0 w 1818"/>
                <a:gd name="T5" fmla="*/ 1809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78" name="Rectangle 8283"/>
            <p:cNvSpPr>
              <a:spLocks noChangeArrowheads="1"/>
            </p:cNvSpPr>
            <p:nvPr/>
          </p:nvSpPr>
          <p:spPr bwMode="auto">
            <a:xfrm>
              <a:off x="586" y="1401"/>
              <a:ext cx="6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 dirty="0"/>
                <a:t>Логистика, </a:t>
              </a:r>
            </a:p>
            <a:p>
              <a:pPr algn="ctr" defTabSz="357188" eaLnBrk="0" hangingPunct="0"/>
              <a:r>
                <a:rPr lang="ru-RU" sz="1000" b="1" dirty="0" smtClean="0"/>
                <a:t>закупки</a:t>
              </a:r>
              <a:endParaRPr lang="de-DE" sz="1000" b="1" dirty="0"/>
            </a:p>
          </p:txBody>
        </p:sp>
        <p:sp>
          <p:nvSpPr>
            <p:cNvPr id="15179" name="Rectangle 8284"/>
            <p:cNvSpPr>
              <a:spLocks noChangeArrowheads="1"/>
            </p:cNvSpPr>
            <p:nvPr/>
          </p:nvSpPr>
          <p:spPr bwMode="auto">
            <a:xfrm>
              <a:off x="262" y="751"/>
              <a:ext cx="6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Поставщики</a:t>
              </a:r>
              <a:endParaRPr lang="de-DE" sz="1000" b="1"/>
            </a:p>
          </p:txBody>
        </p:sp>
        <p:sp>
          <p:nvSpPr>
            <p:cNvPr id="15180" name="Freeform 8285"/>
            <p:cNvSpPr>
              <a:spLocks/>
            </p:cNvSpPr>
            <p:nvPr/>
          </p:nvSpPr>
          <p:spPr bwMode="auto">
            <a:xfrm flipH="1" flipV="1">
              <a:off x="1894" y="1117"/>
              <a:ext cx="193" cy="454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1 h 1049"/>
                <a:gd name="T4" fmla="*/ 0 w 1818"/>
                <a:gd name="T5" fmla="*/ 3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1" name="Freeform 8286"/>
            <p:cNvSpPr>
              <a:spLocks/>
            </p:cNvSpPr>
            <p:nvPr/>
          </p:nvSpPr>
          <p:spPr bwMode="auto">
            <a:xfrm>
              <a:off x="839" y="2160"/>
              <a:ext cx="499" cy="454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1 h 1049"/>
                <a:gd name="T4" fmla="*/ 0 w 1818"/>
                <a:gd name="T5" fmla="*/ 3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2" name="Freeform 8287"/>
            <p:cNvSpPr>
              <a:spLocks/>
            </p:cNvSpPr>
            <p:nvPr/>
          </p:nvSpPr>
          <p:spPr bwMode="auto">
            <a:xfrm>
              <a:off x="1361" y="1342"/>
              <a:ext cx="590" cy="319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0 h 1049"/>
                <a:gd name="T4" fmla="*/ 1 w 1818"/>
                <a:gd name="T5" fmla="*/ 0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3" name="Freeform 8288"/>
            <p:cNvSpPr>
              <a:spLocks/>
            </p:cNvSpPr>
            <p:nvPr/>
          </p:nvSpPr>
          <p:spPr bwMode="auto">
            <a:xfrm flipV="1">
              <a:off x="1633" y="1979"/>
              <a:ext cx="409" cy="588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9 h 1049"/>
                <a:gd name="T4" fmla="*/ 0 w 1818"/>
                <a:gd name="T5" fmla="*/ 18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4" name="Line 8289"/>
            <p:cNvSpPr>
              <a:spLocks noChangeShapeType="1"/>
            </p:cNvSpPr>
            <p:nvPr/>
          </p:nvSpPr>
          <p:spPr bwMode="auto">
            <a:xfrm flipV="1">
              <a:off x="1716" y="1568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5" name="Freeform 8290"/>
            <p:cNvSpPr>
              <a:spLocks/>
            </p:cNvSpPr>
            <p:nvPr/>
          </p:nvSpPr>
          <p:spPr bwMode="auto">
            <a:xfrm>
              <a:off x="1708" y="1584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0 h 22"/>
                <a:gd name="T16" fmla="*/ 1 w 20"/>
                <a:gd name="T17" fmla="*/ 0 h 22"/>
                <a:gd name="T18" fmla="*/ 1 w 20"/>
                <a:gd name="T19" fmla="*/ 0 h 22"/>
                <a:gd name="T20" fmla="*/ 1 w 20"/>
                <a:gd name="T21" fmla="*/ 1 h 22"/>
                <a:gd name="T22" fmla="*/ 1 w 20"/>
                <a:gd name="T23" fmla="*/ 1 h 22"/>
                <a:gd name="T24" fmla="*/ 0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2"/>
                <a:gd name="T59" fmla="*/ 20 w 2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2">
                  <a:moveTo>
                    <a:pt x="13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6" name="Freeform 8291"/>
            <p:cNvSpPr>
              <a:spLocks/>
            </p:cNvSpPr>
            <p:nvPr/>
          </p:nvSpPr>
          <p:spPr bwMode="auto">
            <a:xfrm>
              <a:off x="1708" y="1585"/>
              <a:ext cx="8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0 w 17"/>
                <a:gd name="T11" fmla="*/ 0 h 20"/>
                <a:gd name="T12" fmla="*/ 0 w 17"/>
                <a:gd name="T13" fmla="*/ 1 h 20"/>
                <a:gd name="T14" fmla="*/ 0 w 17"/>
                <a:gd name="T15" fmla="*/ 1 h 20"/>
                <a:gd name="T16" fmla="*/ 0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7" name="Freeform 8292"/>
            <p:cNvSpPr>
              <a:spLocks/>
            </p:cNvSpPr>
            <p:nvPr/>
          </p:nvSpPr>
          <p:spPr bwMode="auto">
            <a:xfrm>
              <a:off x="1732" y="1583"/>
              <a:ext cx="23" cy="25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0 h 51"/>
                <a:gd name="T4" fmla="*/ 0 w 47"/>
                <a:gd name="T5" fmla="*/ 0 h 51"/>
                <a:gd name="T6" fmla="*/ 0 w 47"/>
                <a:gd name="T7" fmla="*/ 0 h 51"/>
                <a:gd name="T8" fmla="*/ 0 w 47"/>
                <a:gd name="T9" fmla="*/ 0 h 51"/>
                <a:gd name="T10" fmla="*/ 0 w 47"/>
                <a:gd name="T11" fmla="*/ 0 h 51"/>
                <a:gd name="T12" fmla="*/ 0 w 47"/>
                <a:gd name="T13" fmla="*/ 0 h 51"/>
                <a:gd name="T14" fmla="*/ 0 w 47"/>
                <a:gd name="T15" fmla="*/ 0 h 51"/>
                <a:gd name="T16" fmla="*/ 0 w 47"/>
                <a:gd name="T17" fmla="*/ 0 h 51"/>
                <a:gd name="T18" fmla="*/ 0 w 47"/>
                <a:gd name="T19" fmla="*/ 0 h 51"/>
                <a:gd name="T20" fmla="*/ 0 w 47"/>
                <a:gd name="T21" fmla="*/ 0 h 51"/>
                <a:gd name="T22" fmla="*/ 0 w 47"/>
                <a:gd name="T23" fmla="*/ 0 h 51"/>
                <a:gd name="T24" fmla="*/ 0 w 47"/>
                <a:gd name="T25" fmla="*/ 0 h 51"/>
                <a:gd name="T26" fmla="*/ 0 w 47"/>
                <a:gd name="T27" fmla="*/ 0 h 51"/>
                <a:gd name="T28" fmla="*/ 0 w 47"/>
                <a:gd name="T29" fmla="*/ 0 h 51"/>
                <a:gd name="T30" fmla="*/ 0 w 47"/>
                <a:gd name="T31" fmla="*/ 0 h 51"/>
                <a:gd name="T32" fmla="*/ 0 w 47"/>
                <a:gd name="T33" fmla="*/ 0 h 51"/>
                <a:gd name="T34" fmla="*/ 0 w 47"/>
                <a:gd name="T35" fmla="*/ 0 h 51"/>
                <a:gd name="T36" fmla="*/ 0 w 47"/>
                <a:gd name="T37" fmla="*/ 0 h 51"/>
                <a:gd name="T38" fmla="*/ 0 w 47"/>
                <a:gd name="T39" fmla="*/ 0 h 51"/>
                <a:gd name="T40" fmla="*/ 0 w 47"/>
                <a:gd name="T41" fmla="*/ 0 h 51"/>
                <a:gd name="T42" fmla="*/ 0 w 47"/>
                <a:gd name="T43" fmla="*/ 0 h 51"/>
                <a:gd name="T44" fmla="*/ 0 w 47"/>
                <a:gd name="T45" fmla="*/ 0 h 51"/>
                <a:gd name="T46" fmla="*/ 0 w 47"/>
                <a:gd name="T47" fmla="*/ 0 h 51"/>
                <a:gd name="T48" fmla="*/ 0 w 47"/>
                <a:gd name="T49" fmla="*/ 0 h 51"/>
                <a:gd name="T50" fmla="*/ 0 w 47"/>
                <a:gd name="T51" fmla="*/ 0 h 51"/>
                <a:gd name="T52" fmla="*/ 0 w 47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1"/>
                <a:gd name="T83" fmla="*/ 47 w 47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1">
                  <a:moveTo>
                    <a:pt x="31" y="49"/>
                  </a:moveTo>
                  <a:lnTo>
                    <a:pt x="41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6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11" y="44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8" name="Freeform 8293"/>
            <p:cNvSpPr>
              <a:spLocks/>
            </p:cNvSpPr>
            <p:nvPr/>
          </p:nvSpPr>
          <p:spPr bwMode="auto">
            <a:xfrm>
              <a:off x="1732" y="1586"/>
              <a:ext cx="18" cy="22"/>
            </a:xfrm>
            <a:custGeom>
              <a:avLst/>
              <a:gdLst>
                <a:gd name="T0" fmla="*/ 1 w 36"/>
                <a:gd name="T1" fmla="*/ 0 h 45"/>
                <a:gd name="T2" fmla="*/ 1 w 36"/>
                <a:gd name="T3" fmla="*/ 0 h 45"/>
                <a:gd name="T4" fmla="*/ 1 w 36"/>
                <a:gd name="T5" fmla="*/ 0 h 45"/>
                <a:gd name="T6" fmla="*/ 0 w 36"/>
                <a:gd name="T7" fmla="*/ 0 h 45"/>
                <a:gd name="T8" fmla="*/ 1 w 36"/>
                <a:gd name="T9" fmla="*/ 0 h 45"/>
                <a:gd name="T10" fmla="*/ 1 w 36"/>
                <a:gd name="T11" fmla="*/ 0 h 45"/>
                <a:gd name="T12" fmla="*/ 1 w 36"/>
                <a:gd name="T13" fmla="*/ 0 h 45"/>
                <a:gd name="T14" fmla="*/ 1 w 36"/>
                <a:gd name="T15" fmla="*/ 0 h 45"/>
                <a:gd name="T16" fmla="*/ 1 w 36"/>
                <a:gd name="T17" fmla="*/ 0 h 45"/>
                <a:gd name="T18" fmla="*/ 1 w 36"/>
                <a:gd name="T19" fmla="*/ 0 h 45"/>
                <a:gd name="T20" fmla="*/ 1 w 36"/>
                <a:gd name="T21" fmla="*/ 0 h 45"/>
                <a:gd name="T22" fmla="*/ 1 w 36"/>
                <a:gd name="T23" fmla="*/ 0 h 45"/>
                <a:gd name="T24" fmla="*/ 1 w 36"/>
                <a:gd name="T25" fmla="*/ 0 h 45"/>
                <a:gd name="T26" fmla="*/ 1 w 36"/>
                <a:gd name="T27" fmla="*/ 0 h 45"/>
                <a:gd name="T28" fmla="*/ 1 w 36"/>
                <a:gd name="T29" fmla="*/ 0 h 45"/>
                <a:gd name="T30" fmla="*/ 1 w 36"/>
                <a:gd name="T31" fmla="*/ 0 h 45"/>
                <a:gd name="T32" fmla="*/ 1 w 36"/>
                <a:gd name="T33" fmla="*/ 0 h 45"/>
                <a:gd name="T34" fmla="*/ 1 w 36"/>
                <a:gd name="T35" fmla="*/ 0 h 45"/>
                <a:gd name="T36" fmla="*/ 1 w 36"/>
                <a:gd name="T37" fmla="*/ 0 h 45"/>
                <a:gd name="T38" fmla="*/ 1 w 36"/>
                <a:gd name="T39" fmla="*/ 0 h 45"/>
                <a:gd name="T40" fmla="*/ 1 w 36"/>
                <a:gd name="T41" fmla="*/ 0 h 45"/>
                <a:gd name="T42" fmla="*/ 1 w 36"/>
                <a:gd name="T43" fmla="*/ 0 h 45"/>
                <a:gd name="T44" fmla="*/ 1 w 36"/>
                <a:gd name="T45" fmla="*/ 0 h 45"/>
                <a:gd name="T46" fmla="*/ 1 w 36"/>
                <a:gd name="T47" fmla="*/ 0 h 45"/>
                <a:gd name="T48" fmla="*/ 1 w 36"/>
                <a:gd name="T49" fmla="*/ 0 h 45"/>
                <a:gd name="T50" fmla="*/ 1 w 36"/>
                <a:gd name="T51" fmla="*/ 0 h 45"/>
                <a:gd name="T52" fmla="*/ 1 w 36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45"/>
                <a:gd name="T83" fmla="*/ 36 w 36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45">
                  <a:moveTo>
                    <a:pt x="5" y="30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9" name="Freeform 8294"/>
            <p:cNvSpPr>
              <a:spLocks/>
            </p:cNvSpPr>
            <p:nvPr/>
          </p:nvSpPr>
          <p:spPr bwMode="auto">
            <a:xfrm>
              <a:off x="1737" y="1591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6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0" name="Freeform 8295"/>
            <p:cNvSpPr>
              <a:spLocks/>
            </p:cNvSpPr>
            <p:nvPr/>
          </p:nvSpPr>
          <p:spPr bwMode="auto">
            <a:xfrm>
              <a:off x="1753" y="1595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w 45"/>
                <a:gd name="T55" fmla="*/ 1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0"/>
                <a:gd name="T86" fmla="*/ 45 w 45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0">
                  <a:moveTo>
                    <a:pt x="31" y="48"/>
                  </a:moveTo>
                  <a:lnTo>
                    <a:pt x="42" y="43"/>
                  </a:lnTo>
                  <a:lnTo>
                    <a:pt x="44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1" name="Freeform 8296"/>
            <p:cNvSpPr>
              <a:spLocks/>
            </p:cNvSpPr>
            <p:nvPr/>
          </p:nvSpPr>
          <p:spPr bwMode="auto">
            <a:xfrm>
              <a:off x="1753" y="1598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3" y="20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2" name="Freeform 8297"/>
            <p:cNvSpPr>
              <a:spLocks/>
            </p:cNvSpPr>
            <p:nvPr/>
          </p:nvSpPr>
          <p:spPr bwMode="auto">
            <a:xfrm>
              <a:off x="1757" y="1604"/>
              <a:ext cx="8" cy="11"/>
            </a:xfrm>
            <a:custGeom>
              <a:avLst/>
              <a:gdLst>
                <a:gd name="T0" fmla="*/ 0 w 17"/>
                <a:gd name="T1" fmla="*/ 1 h 21"/>
                <a:gd name="T2" fmla="*/ 0 w 17"/>
                <a:gd name="T3" fmla="*/ 1 h 21"/>
                <a:gd name="T4" fmla="*/ 0 w 17"/>
                <a:gd name="T5" fmla="*/ 1 h 21"/>
                <a:gd name="T6" fmla="*/ 0 w 17"/>
                <a:gd name="T7" fmla="*/ 1 h 21"/>
                <a:gd name="T8" fmla="*/ 0 w 17"/>
                <a:gd name="T9" fmla="*/ 0 h 21"/>
                <a:gd name="T10" fmla="*/ 0 w 17"/>
                <a:gd name="T11" fmla="*/ 0 h 21"/>
                <a:gd name="T12" fmla="*/ 0 w 17"/>
                <a:gd name="T13" fmla="*/ 0 h 21"/>
                <a:gd name="T14" fmla="*/ 0 w 17"/>
                <a:gd name="T15" fmla="*/ 1 h 21"/>
                <a:gd name="T16" fmla="*/ 0 w 17"/>
                <a:gd name="T17" fmla="*/ 1 h 21"/>
                <a:gd name="T18" fmla="*/ 0 w 17"/>
                <a:gd name="T19" fmla="*/ 1 h 21"/>
                <a:gd name="T20" fmla="*/ 0 w 17"/>
                <a:gd name="T21" fmla="*/ 1 h 21"/>
                <a:gd name="T22" fmla="*/ 0 w 17"/>
                <a:gd name="T23" fmla="*/ 1 h 21"/>
                <a:gd name="T24" fmla="*/ 0 w 17"/>
                <a:gd name="T25" fmla="*/ 1 h 21"/>
                <a:gd name="T26" fmla="*/ 0 w 17"/>
                <a:gd name="T27" fmla="*/ 1 h 21"/>
                <a:gd name="T28" fmla="*/ 0 w 17"/>
                <a:gd name="T29" fmla="*/ 1 h 21"/>
                <a:gd name="T30" fmla="*/ 0 w 17"/>
                <a:gd name="T31" fmla="*/ 1 h 21"/>
                <a:gd name="T32" fmla="*/ 0 w 17"/>
                <a:gd name="T33" fmla="*/ 1 h 21"/>
                <a:gd name="T34" fmla="*/ 0 w 17"/>
                <a:gd name="T35" fmla="*/ 1 h 21"/>
                <a:gd name="T36" fmla="*/ 0 w 17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1"/>
                <a:gd name="T59" fmla="*/ 17 w 17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3" name="Freeform 8298"/>
            <p:cNvSpPr>
              <a:spLocks/>
            </p:cNvSpPr>
            <p:nvPr/>
          </p:nvSpPr>
          <p:spPr bwMode="auto">
            <a:xfrm>
              <a:off x="1723" y="1589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1 w 45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1"/>
                <a:gd name="T86" fmla="*/ 45 w 45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1">
                  <a:moveTo>
                    <a:pt x="31" y="49"/>
                  </a:moveTo>
                  <a:lnTo>
                    <a:pt x="41" y="43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4"/>
                  </a:lnTo>
                  <a:lnTo>
                    <a:pt x="11" y="43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4" name="Freeform 8299"/>
            <p:cNvSpPr>
              <a:spLocks/>
            </p:cNvSpPr>
            <p:nvPr/>
          </p:nvSpPr>
          <p:spPr bwMode="auto">
            <a:xfrm>
              <a:off x="1723" y="1591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8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5" name="Freeform 8300"/>
            <p:cNvSpPr>
              <a:spLocks/>
            </p:cNvSpPr>
            <p:nvPr/>
          </p:nvSpPr>
          <p:spPr bwMode="auto">
            <a:xfrm>
              <a:off x="1728" y="1597"/>
              <a:ext cx="9" cy="11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0 h 24"/>
                <a:gd name="T4" fmla="*/ 0 w 18"/>
                <a:gd name="T5" fmla="*/ 0 h 24"/>
                <a:gd name="T6" fmla="*/ 0 w 18"/>
                <a:gd name="T7" fmla="*/ 0 h 24"/>
                <a:gd name="T8" fmla="*/ 1 w 18"/>
                <a:gd name="T9" fmla="*/ 0 h 24"/>
                <a:gd name="T10" fmla="*/ 1 w 18"/>
                <a:gd name="T11" fmla="*/ 0 h 24"/>
                <a:gd name="T12" fmla="*/ 1 w 18"/>
                <a:gd name="T13" fmla="*/ 0 h 24"/>
                <a:gd name="T14" fmla="*/ 1 w 18"/>
                <a:gd name="T15" fmla="*/ 0 h 24"/>
                <a:gd name="T16" fmla="*/ 1 w 18"/>
                <a:gd name="T17" fmla="*/ 0 h 24"/>
                <a:gd name="T18" fmla="*/ 1 w 18"/>
                <a:gd name="T19" fmla="*/ 0 h 24"/>
                <a:gd name="T20" fmla="*/ 1 w 18"/>
                <a:gd name="T21" fmla="*/ 0 h 24"/>
                <a:gd name="T22" fmla="*/ 1 w 18"/>
                <a:gd name="T23" fmla="*/ 0 h 24"/>
                <a:gd name="T24" fmla="*/ 1 w 18"/>
                <a:gd name="T25" fmla="*/ 0 h 24"/>
                <a:gd name="T26" fmla="*/ 1 w 18"/>
                <a:gd name="T27" fmla="*/ 0 h 24"/>
                <a:gd name="T28" fmla="*/ 1 w 18"/>
                <a:gd name="T29" fmla="*/ 0 h 24"/>
                <a:gd name="T30" fmla="*/ 1 w 18"/>
                <a:gd name="T31" fmla="*/ 0 h 24"/>
                <a:gd name="T32" fmla="*/ 1 w 18"/>
                <a:gd name="T33" fmla="*/ 0 h 24"/>
                <a:gd name="T34" fmla="*/ 1 w 18"/>
                <a:gd name="T35" fmla="*/ 0 h 24"/>
                <a:gd name="T36" fmla="*/ 1 w 1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4"/>
                <a:gd name="T59" fmla="*/ 18 w 1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4">
                  <a:moveTo>
                    <a:pt x="2" y="17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6" name="Freeform 8301"/>
            <p:cNvSpPr>
              <a:spLocks/>
            </p:cNvSpPr>
            <p:nvPr/>
          </p:nvSpPr>
          <p:spPr bwMode="auto">
            <a:xfrm>
              <a:off x="1744" y="1600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9" y="48"/>
                  </a:moveTo>
                  <a:lnTo>
                    <a:pt x="40" y="43"/>
                  </a:lnTo>
                  <a:lnTo>
                    <a:pt x="44" y="41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4" y="23"/>
                  </a:lnTo>
                  <a:lnTo>
                    <a:pt x="40" y="14"/>
                  </a:lnTo>
                  <a:lnTo>
                    <a:pt x="35" y="7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7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7" name="Freeform 8302"/>
            <p:cNvSpPr>
              <a:spLocks/>
            </p:cNvSpPr>
            <p:nvPr/>
          </p:nvSpPr>
          <p:spPr bwMode="auto">
            <a:xfrm>
              <a:off x="1744" y="1603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5" y="32"/>
                  </a:lnTo>
                  <a:lnTo>
                    <a:pt x="35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8" name="Freeform 8303"/>
            <p:cNvSpPr>
              <a:spLocks/>
            </p:cNvSpPr>
            <p:nvPr/>
          </p:nvSpPr>
          <p:spPr bwMode="auto">
            <a:xfrm>
              <a:off x="1747" y="1608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1 w 18"/>
                <a:gd name="T3" fmla="*/ 1 h 23"/>
                <a:gd name="T4" fmla="*/ 0 w 18"/>
                <a:gd name="T5" fmla="*/ 1 h 23"/>
                <a:gd name="T6" fmla="*/ 1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3" y="16"/>
                  </a:moveTo>
                  <a:lnTo>
                    <a:pt x="1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99" name="Freeform 8304"/>
            <p:cNvSpPr>
              <a:spLocks/>
            </p:cNvSpPr>
            <p:nvPr/>
          </p:nvSpPr>
          <p:spPr bwMode="auto">
            <a:xfrm>
              <a:off x="1822" y="1645"/>
              <a:ext cx="23" cy="26"/>
            </a:xfrm>
            <a:custGeom>
              <a:avLst/>
              <a:gdLst>
                <a:gd name="T0" fmla="*/ 0 w 47"/>
                <a:gd name="T1" fmla="*/ 1 h 52"/>
                <a:gd name="T2" fmla="*/ 0 w 47"/>
                <a:gd name="T3" fmla="*/ 1 h 52"/>
                <a:gd name="T4" fmla="*/ 0 w 47"/>
                <a:gd name="T5" fmla="*/ 1 h 52"/>
                <a:gd name="T6" fmla="*/ 0 w 47"/>
                <a:gd name="T7" fmla="*/ 1 h 52"/>
                <a:gd name="T8" fmla="*/ 0 w 47"/>
                <a:gd name="T9" fmla="*/ 1 h 52"/>
                <a:gd name="T10" fmla="*/ 0 w 47"/>
                <a:gd name="T11" fmla="*/ 1 h 52"/>
                <a:gd name="T12" fmla="*/ 0 w 47"/>
                <a:gd name="T13" fmla="*/ 1 h 52"/>
                <a:gd name="T14" fmla="*/ 0 w 47"/>
                <a:gd name="T15" fmla="*/ 1 h 52"/>
                <a:gd name="T16" fmla="*/ 0 w 47"/>
                <a:gd name="T17" fmla="*/ 1 h 52"/>
                <a:gd name="T18" fmla="*/ 0 w 47"/>
                <a:gd name="T19" fmla="*/ 1 h 52"/>
                <a:gd name="T20" fmla="*/ 0 w 47"/>
                <a:gd name="T21" fmla="*/ 1 h 52"/>
                <a:gd name="T22" fmla="*/ 0 w 47"/>
                <a:gd name="T23" fmla="*/ 0 h 52"/>
                <a:gd name="T24" fmla="*/ 0 w 47"/>
                <a:gd name="T25" fmla="*/ 0 h 52"/>
                <a:gd name="T26" fmla="*/ 0 w 47"/>
                <a:gd name="T27" fmla="*/ 1 h 52"/>
                <a:gd name="T28" fmla="*/ 0 w 47"/>
                <a:gd name="T29" fmla="*/ 1 h 52"/>
                <a:gd name="T30" fmla="*/ 0 w 47"/>
                <a:gd name="T31" fmla="*/ 1 h 52"/>
                <a:gd name="T32" fmla="*/ 0 w 47"/>
                <a:gd name="T33" fmla="*/ 1 h 52"/>
                <a:gd name="T34" fmla="*/ 0 w 47"/>
                <a:gd name="T35" fmla="*/ 1 h 52"/>
                <a:gd name="T36" fmla="*/ 0 w 47"/>
                <a:gd name="T37" fmla="*/ 1 h 52"/>
                <a:gd name="T38" fmla="*/ 0 w 47"/>
                <a:gd name="T39" fmla="*/ 1 h 52"/>
                <a:gd name="T40" fmla="*/ 0 w 47"/>
                <a:gd name="T41" fmla="*/ 1 h 52"/>
                <a:gd name="T42" fmla="*/ 0 w 47"/>
                <a:gd name="T43" fmla="*/ 1 h 52"/>
                <a:gd name="T44" fmla="*/ 0 w 47"/>
                <a:gd name="T45" fmla="*/ 1 h 52"/>
                <a:gd name="T46" fmla="*/ 0 w 47"/>
                <a:gd name="T47" fmla="*/ 1 h 52"/>
                <a:gd name="T48" fmla="*/ 0 w 47"/>
                <a:gd name="T49" fmla="*/ 1 h 52"/>
                <a:gd name="T50" fmla="*/ 0 w 47"/>
                <a:gd name="T51" fmla="*/ 1 h 52"/>
                <a:gd name="T52" fmla="*/ 0 w 47"/>
                <a:gd name="T53" fmla="*/ 1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2"/>
                <a:gd name="T83" fmla="*/ 47 w 47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2">
                  <a:moveTo>
                    <a:pt x="31" y="50"/>
                  </a:moveTo>
                  <a:lnTo>
                    <a:pt x="41" y="43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5"/>
                  </a:lnTo>
                  <a:lnTo>
                    <a:pt x="41" y="16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5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0" name="Freeform 8305"/>
            <p:cNvSpPr>
              <a:spLocks/>
            </p:cNvSpPr>
            <p:nvPr/>
          </p:nvSpPr>
          <p:spPr bwMode="auto">
            <a:xfrm>
              <a:off x="1822" y="1649"/>
              <a:ext cx="17" cy="22"/>
            </a:xfrm>
            <a:custGeom>
              <a:avLst/>
              <a:gdLst>
                <a:gd name="T0" fmla="*/ 1 w 34"/>
                <a:gd name="T1" fmla="*/ 0 h 45"/>
                <a:gd name="T2" fmla="*/ 1 w 34"/>
                <a:gd name="T3" fmla="*/ 0 h 45"/>
                <a:gd name="T4" fmla="*/ 1 w 34"/>
                <a:gd name="T5" fmla="*/ 0 h 45"/>
                <a:gd name="T6" fmla="*/ 0 w 34"/>
                <a:gd name="T7" fmla="*/ 0 h 45"/>
                <a:gd name="T8" fmla="*/ 0 w 34"/>
                <a:gd name="T9" fmla="*/ 0 h 45"/>
                <a:gd name="T10" fmla="*/ 1 w 34"/>
                <a:gd name="T11" fmla="*/ 0 h 45"/>
                <a:gd name="T12" fmla="*/ 1 w 34"/>
                <a:gd name="T13" fmla="*/ 0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0 h 45"/>
                <a:gd name="T20" fmla="*/ 1 w 34"/>
                <a:gd name="T21" fmla="*/ 0 h 45"/>
                <a:gd name="T22" fmla="*/ 1 w 34"/>
                <a:gd name="T23" fmla="*/ 0 h 45"/>
                <a:gd name="T24" fmla="*/ 1 w 34"/>
                <a:gd name="T25" fmla="*/ 0 h 45"/>
                <a:gd name="T26" fmla="*/ 1 w 34"/>
                <a:gd name="T27" fmla="*/ 0 h 45"/>
                <a:gd name="T28" fmla="*/ 1 w 34"/>
                <a:gd name="T29" fmla="*/ 0 h 45"/>
                <a:gd name="T30" fmla="*/ 1 w 34"/>
                <a:gd name="T31" fmla="*/ 0 h 45"/>
                <a:gd name="T32" fmla="*/ 1 w 34"/>
                <a:gd name="T33" fmla="*/ 0 h 45"/>
                <a:gd name="T34" fmla="*/ 1 w 34"/>
                <a:gd name="T35" fmla="*/ 0 h 45"/>
                <a:gd name="T36" fmla="*/ 1 w 34"/>
                <a:gd name="T37" fmla="*/ 0 h 45"/>
                <a:gd name="T38" fmla="*/ 1 w 34"/>
                <a:gd name="T39" fmla="*/ 0 h 45"/>
                <a:gd name="T40" fmla="*/ 1 w 34"/>
                <a:gd name="T41" fmla="*/ 0 h 45"/>
                <a:gd name="T42" fmla="*/ 1 w 34"/>
                <a:gd name="T43" fmla="*/ 0 h 45"/>
                <a:gd name="T44" fmla="*/ 1 w 34"/>
                <a:gd name="T45" fmla="*/ 0 h 45"/>
                <a:gd name="T46" fmla="*/ 1 w 34"/>
                <a:gd name="T47" fmla="*/ 0 h 45"/>
                <a:gd name="T48" fmla="*/ 1 w 34"/>
                <a:gd name="T49" fmla="*/ 0 h 45"/>
                <a:gd name="T50" fmla="*/ 1 w 34"/>
                <a:gd name="T51" fmla="*/ 0 h 45"/>
                <a:gd name="T52" fmla="*/ 1 w 34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9"/>
                  </a:moveTo>
                  <a:lnTo>
                    <a:pt x="4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1" name="Freeform 8306"/>
            <p:cNvSpPr>
              <a:spLocks/>
            </p:cNvSpPr>
            <p:nvPr/>
          </p:nvSpPr>
          <p:spPr bwMode="auto">
            <a:xfrm>
              <a:off x="1827" y="1654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0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2" name="Freeform 8307"/>
            <p:cNvSpPr>
              <a:spLocks/>
            </p:cNvSpPr>
            <p:nvPr/>
          </p:nvSpPr>
          <p:spPr bwMode="auto">
            <a:xfrm>
              <a:off x="1747" y="1507"/>
              <a:ext cx="53" cy="91"/>
            </a:xfrm>
            <a:custGeom>
              <a:avLst/>
              <a:gdLst>
                <a:gd name="T0" fmla="*/ 0 w 104"/>
                <a:gd name="T1" fmla="*/ 1 h 182"/>
                <a:gd name="T2" fmla="*/ 1 w 104"/>
                <a:gd name="T3" fmla="*/ 0 h 182"/>
                <a:gd name="T4" fmla="*/ 1 w 104"/>
                <a:gd name="T5" fmla="*/ 1 h 182"/>
                <a:gd name="T6" fmla="*/ 0 w 104"/>
                <a:gd name="T7" fmla="*/ 1 h 182"/>
                <a:gd name="T8" fmla="*/ 0 w 104"/>
                <a:gd name="T9" fmla="*/ 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82"/>
                <a:gd name="T17" fmla="*/ 104 w 10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82">
                  <a:moveTo>
                    <a:pt x="0" y="60"/>
                  </a:moveTo>
                  <a:lnTo>
                    <a:pt x="104" y="0"/>
                  </a:lnTo>
                  <a:lnTo>
                    <a:pt x="104" y="121"/>
                  </a:lnTo>
                  <a:lnTo>
                    <a:pt x="0" y="1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3" name="Freeform 8308"/>
            <p:cNvSpPr>
              <a:spLocks/>
            </p:cNvSpPr>
            <p:nvPr/>
          </p:nvSpPr>
          <p:spPr bwMode="auto">
            <a:xfrm>
              <a:off x="1574" y="1491"/>
              <a:ext cx="23" cy="26"/>
            </a:xfrm>
            <a:custGeom>
              <a:avLst/>
              <a:gdLst>
                <a:gd name="T0" fmla="*/ 0 w 47"/>
                <a:gd name="T1" fmla="*/ 1 h 50"/>
                <a:gd name="T2" fmla="*/ 0 w 47"/>
                <a:gd name="T3" fmla="*/ 1 h 50"/>
                <a:gd name="T4" fmla="*/ 0 w 47"/>
                <a:gd name="T5" fmla="*/ 1 h 50"/>
                <a:gd name="T6" fmla="*/ 0 w 47"/>
                <a:gd name="T7" fmla="*/ 1 h 50"/>
                <a:gd name="T8" fmla="*/ 0 w 47"/>
                <a:gd name="T9" fmla="*/ 1 h 50"/>
                <a:gd name="T10" fmla="*/ 0 w 47"/>
                <a:gd name="T11" fmla="*/ 1 h 50"/>
                <a:gd name="T12" fmla="*/ 0 w 47"/>
                <a:gd name="T13" fmla="*/ 1 h 50"/>
                <a:gd name="T14" fmla="*/ 0 w 47"/>
                <a:gd name="T15" fmla="*/ 1 h 50"/>
                <a:gd name="T16" fmla="*/ 0 w 47"/>
                <a:gd name="T17" fmla="*/ 1 h 50"/>
                <a:gd name="T18" fmla="*/ 0 w 47"/>
                <a:gd name="T19" fmla="*/ 1 h 50"/>
                <a:gd name="T20" fmla="*/ 0 w 47"/>
                <a:gd name="T21" fmla="*/ 0 h 50"/>
                <a:gd name="T22" fmla="*/ 0 w 47"/>
                <a:gd name="T23" fmla="*/ 0 h 50"/>
                <a:gd name="T24" fmla="*/ 0 w 47"/>
                <a:gd name="T25" fmla="*/ 0 h 50"/>
                <a:gd name="T26" fmla="*/ 0 w 47"/>
                <a:gd name="T27" fmla="*/ 0 h 50"/>
                <a:gd name="T28" fmla="*/ 0 w 47"/>
                <a:gd name="T29" fmla="*/ 1 h 50"/>
                <a:gd name="T30" fmla="*/ 0 w 47"/>
                <a:gd name="T31" fmla="*/ 1 h 50"/>
                <a:gd name="T32" fmla="*/ 0 w 47"/>
                <a:gd name="T33" fmla="*/ 1 h 50"/>
                <a:gd name="T34" fmla="*/ 0 w 47"/>
                <a:gd name="T35" fmla="*/ 1 h 50"/>
                <a:gd name="T36" fmla="*/ 0 w 47"/>
                <a:gd name="T37" fmla="*/ 1 h 50"/>
                <a:gd name="T38" fmla="*/ 0 w 47"/>
                <a:gd name="T39" fmla="*/ 1 h 50"/>
                <a:gd name="T40" fmla="*/ 0 w 47"/>
                <a:gd name="T41" fmla="*/ 1 h 50"/>
                <a:gd name="T42" fmla="*/ 0 w 47"/>
                <a:gd name="T43" fmla="*/ 1 h 50"/>
                <a:gd name="T44" fmla="*/ 0 w 47"/>
                <a:gd name="T45" fmla="*/ 1 h 50"/>
                <a:gd name="T46" fmla="*/ 0 w 47"/>
                <a:gd name="T47" fmla="*/ 1 h 50"/>
                <a:gd name="T48" fmla="*/ 0 w 47"/>
                <a:gd name="T49" fmla="*/ 1 h 50"/>
                <a:gd name="T50" fmla="*/ 0 w 47"/>
                <a:gd name="T51" fmla="*/ 1 h 50"/>
                <a:gd name="T52" fmla="*/ 0 w 47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0"/>
                <a:gd name="T83" fmla="*/ 47 w 47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0">
                  <a:moveTo>
                    <a:pt x="31" y="48"/>
                  </a:moveTo>
                  <a:lnTo>
                    <a:pt x="42" y="43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6" y="7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4" name="Freeform 8309"/>
            <p:cNvSpPr>
              <a:spLocks/>
            </p:cNvSpPr>
            <p:nvPr/>
          </p:nvSpPr>
          <p:spPr bwMode="auto">
            <a:xfrm>
              <a:off x="1574" y="149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4" y="25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5" name="Freeform 8310"/>
            <p:cNvSpPr>
              <a:spLocks/>
            </p:cNvSpPr>
            <p:nvPr/>
          </p:nvSpPr>
          <p:spPr bwMode="auto">
            <a:xfrm>
              <a:off x="1578" y="1500"/>
              <a:ext cx="9" cy="11"/>
            </a:xfrm>
            <a:custGeom>
              <a:avLst/>
              <a:gdLst>
                <a:gd name="T0" fmla="*/ 1 w 18"/>
                <a:gd name="T1" fmla="*/ 1 h 21"/>
                <a:gd name="T2" fmla="*/ 0 w 18"/>
                <a:gd name="T3" fmla="*/ 1 h 21"/>
                <a:gd name="T4" fmla="*/ 0 w 18"/>
                <a:gd name="T5" fmla="*/ 1 h 21"/>
                <a:gd name="T6" fmla="*/ 0 w 18"/>
                <a:gd name="T7" fmla="*/ 1 h 21"/>
                <a:gd name="T8" fmla="*/ 1 w 18"/>
                <a:gd name="T9" fmla="*/ 0 h 21"/>
                <a:gd name="T10" fmla="*/ 1 w 18"/>
                <a:gd name="T11" fmla="*/ 0 h 21"/>
                <a:gd name="T12" fmla="*/ 1 w 18"/>
                <a:gd name="T13" fmla="*/ 0 h 21"/>
                <a:gd name="T14" fmla="*/ 1 w 18"/>
                <a:gd name="T15" fmla="*/ 1 h 21"/>
                <a:gd name="T16" fmla="*/ 1 w 18"/>
                <a:gd name="T17" fmla="*/ 1 h 21"/>
                <a:gd name="T18" fmla="*/ 1 w 18"/>
                <a:gd name="T19" fmla="*/ 1 h 21"/>
                <a:gd name="T20" fmla="*/ 1 w 18"/>
                <a:gd name="T21" fmla="*/ 1 h 21"/>
                <a:gd name="T22" fmla="*/ 1 w 18"/>
                <a:gd name="T23" fmla="*/ 1 h 21"/>
                <a:gd name="T24" fmla="*/ 1 w 18"/>
                <a:gd name="T25" fmla="*/ 1 h 21"/>
                <a:gd name="T26" fmla="*/ 1 w 18"/>
                <a:gd name="T27" fmla="*/ 1 h 21"/>
                <a:gd name="T28" fmla="*/ 1 w 18"/>
                <a:gd name="T29" fmla="*/ 1 h 21"/>
                <a:gd name="T30" fmla="*/ 1 w 18"/>
                <a:gd name="T31" fmla="*/ 1 h 21"/>
                <a:gd name="T32" fmla="*/ 1 w 18"/>
                <a:gd name="T33" fmla="*/ 1 h 21"/>
                <a:gd name="T34" fmla="*/ 1 w 18"/>
                <a:gd name="T35" fmla="*/ 1 h 21"/>
                <a:gd name="T36" fmla="*/ 1 w 18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1"/>
                <a:gd name="T59" fmla="*/ 18 w 1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6" name="Freeform 8311"/>
            <p:cNvSpPr>
              <a:spLocks/>
            </p:cNvSpPr>
            <p:nvPr/>
          </p:nvSpPr>
          <p:spPr bwMode="auto">
            <a:xfrm>
              <a:off x="1594" y="1503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8" y="51"/>
                  </a:moveTo>
                  <a:lnTo>
                    <a:pt x="39" y="43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3" y="24"/>
                  </a:lnTo>
                  <a:lnTo>
                    <a:pt x="39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7" name="Freeform 8312"/>
            <p:cNvSpPr>
              <a:spLocks/>
            </p:cNvSpPr>
            <p:nvPr/>
          </p:nvSpPr>
          <p:spPr bwMode="auto">
            <a:xfrm>
              <a:off x="1594" y="1506"/>
              <a:ext cx="17" cy="22"/>
            </a:xfrm>
            <a:custGeom>
              <a:avLst/>
              <a:gdLst>
                <a:gd name="T0" fmla="*/ 1 w 34"/>
                <a:gd name="T1" fmla="*/ 0 h 46"/>
                <a:gd name="T2" fmla="*/ 1 w 34"/>
                <a:gd name="T3" fmla="*/ 0 h 46"/>
                <a:gd name="T4" fmla="*/ 1 w 34"/>
                <a:gd name="T5" fmla="*/ 0 h 46"/>
                <a:gd name="T6" fmla="*/ 0 w 34"/>
                <a:gd name="T7" fmla="*/ 0 h 46"/>
                <a:gd name="T8" fmla="*/ 0 w 34"/>
                <a:gd name="T9" fmla="*/ 0 h 46"/>
                <a:gd name="T10" fmla="*/ 1 w 34"/>
                <a:gd name="T11" fmla="*/ 0 h 46"/>
                <a:gd name="T12" fmla="*/ 1 w 34"/>
                <a:gd name="T13" fmla="*/ 0 h 46"/>
                <a:gd name="T14" fmla="*/ 1 w 34"/>
                <a:gd name="T15" fmla="*/ 0 h 46"/>
                <a:gd name="T16" fmla="*/ 1 w 34"/>
                <a:gd name="T17" fmla="*/ 0 h 46"/>
                <a:gd name="T18" fmla="*/ 1 w 34"/>
                <a:gd name="T19" fmla="*/ 0 h 46"/>
                <a:gd name="T20" fmla="*/ 1 w 34"/>
                <a:gd name="T21" fmla="*/ 0 h 46"/>
                <a:gd name="T22" fmla="*/ 1 w 34"/>
                <a:gd name="T23" fmla="*/ 0 h 46"/>
                <a:gd name="T24" fmla="*/ 1 w 34"/>
                <a:gd name="T25" fmla="*/ 0 h 46"/>
                <a:gd name="T26" fmla="*/ 1 w 34"/>
                <a:gd name="T27" fmla="*/ 0 h 46"/>
                <a:gd name="T28" fmla="*/ 1 w 34"/>
                <a:gd name="T29" fmla="*/ 0 h 46"/>
                <a:gd name="T30" fmla="*/ 1 w 34"/>
                <a:gd name="T31" fmla="*/ 0 h 46"/>
                <a:gd name="T32" fmla="*/ 1 w 34"/>
                <a:gd name="T33" fmla="*/ 0 h 46"/>
                <a:gd name="T34" fmla="*/ 1 w 34"/>
                <a:gd name="T35" fmla="*/ 0 h 46"/>
                <a:gd name="T36" fmla="*/ 1 w 34"/>
                <a:gd name="T37" fmla="*/ 0 h 46"/>
                <a:gd name="T38" fmla="*/ 1 w 34"/>
                <a:gd name="T39" fmla="*/ 0 h 46"/>
                <a:gd name="T40" fmla="*/ 1 w 34"/>
                <a:gd name="T41" fmla="*/ 0 h 46"/>
                <a:gd name="T42" fmla="*/ 1 w 34"/>
                <a:gd name="T43" fmla="*/ 0 h 46"/>
                <a:gd name="T44" fmla="*/ 1 w 34"/>
                <a:gd name="T45" fmla="*/ 0 h 46"/>
                <a:gd name="T46" fmla="*/ 1 w 34"/>
                <a:gd name="T47" fmla="*/ 0 h 46"/>
                <a:gd name="T48" fmla="*/ 1 w 34"/>
                <a:gd name="T49" fmla="*/ 0 h 46"/>
                <a:gd name="T50" fmla="*/ 1 w 34"/>
                <a:gd name="T51" fmla="*/ 0 h 46"/>
                <a:gd name="T52" fmla="*/ 1 w 34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6"/>
                <a:gd name="T83" fmla="*/ 34 w 3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6">
                  <a:moveTo>
                    <a:pt x="5" y="31"/>
                  </a:moveTo>
                  <a:lnTo>
                    <a:pt x="1" y="26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8" name="Freeform 8313"/>
            <p:cNvSpPr>
              <a:spLocks/>
            </p:cNvSpPr>
            <p:nvPr/>
          </p:nvSpPr>
          <p:spPr bwMode="auto">
            <a:xfrm>
              <a:off x="1598" y="1512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5"/>
                  </a:move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9" name="Freeform 8314"/>
            <p:cNvSpPr>
              <a:spLocks/>
            </p:cNvSpPr>
            <p:nvPr/>
          </p:nvSpPr>
          <p:spPr bwMode="auto">
            <a:xfrm>
              <a:off x="1565" y="1497"/>
              <a:ext cx="22" cy="25"/>
            </a:xfrm>
            <a:custGeom>
              <a:avLst/>
              <a:gdLst>
                <a:gd name="T0" fmla="*/ 0 w 45"/>
                <a:gd name="T1" fmla="*/ 0 h 51"/>
                <a:gd name="T2" fmla="*/ 0 w 45"/>
                <a:gd name="T3" fmla="*/ 0 h 51"/>
                <a:gd name="T4" fmla="*/ 0 w 45"/>
                <a:gd name="T5" fmla="*/ 0 h 51"/>
                <a:gd name="T6" fmla="*/ 0 w 45"/>
                <a:gd name="T7" fmla="*/ 0 h 51"/>
                <a:gd name="T8" fmla="*/ 0 w 45"/>
                <a:gd name="T9" fmla="*/ 0 h 51"/>
                <a:gd name="T10" fmla="*/ 0 w 45"/>
                <a:gd name="T11" fmla="*/ 0 h 51"/>
                <a:gd name="T12" fmla="*/ 0 w 45"/>
                <a:gd name="T13" fmla="*/ 0 h 51"/>
                <a:gd name="T14" fmla="*/ 0 w 45"/>
                <a:gd name="T15" fmla="*/ 0 h 51"/>
                <a:gd name="T16" fmla="*/ 0 w 45"/>
                <a:gd name="T17" fmla="*/ 0 h 51"/>
                <a:gd name="T18" fmla="*/ 0 w 45"/>
                <a:gd name="T19" fmla="*/ 0 h 51"/>
                <a:gd name="T20" fmla="*/ 0 w 45"/>
                <a:gd name="T21" fmla="*/ 0 h 51"/>
                <a:gd name="T22" fmla="*/ 0 w 45"/>
                <a:gd name="T23" fmla="*/ 0 h 51"/>
                <a:gd name="T24" fmla="*/ 0 w 45"/>
                <a:gd name="T25" fmla="*/ 0 h 51"/>
                <a:gd name="T26" fmla="*/ 0 w 45"/>
                <a:gd name="T27" fmla="*/ 0 h 51"/>
                <a:gd name="T28" fmla="*/ 0 w 45"/>
                <a:gd name="T29" fmla="*/ 0 h 51"/>
                <a:gd name="T30" fmla="*/ 0 w 45"/>
                <a:gd name="T31" fmla="*/ 0 h 51"/>
                <a:gd name="T32" fmla="*/ 0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0 w 45"/>
                <a:gd name="T39" fmla="*/ 0 h 51"/>
                <a:gd name="T40" fmla="*/ 0 w 45"/>
                <a:gd name="T41" fmla="*/ 0 h 51"/>
                <a:gd name="T42" fmla="*/ 0 w 45"/>
                <a:gd name="T43" fmla="*/ 0 h 51"/>
                <a:gd name="T44" fmla="*/ 0 w 45"/>
                <a:gd name="T45" fmla="*/ 0 h 51"/>
                <a:gd name="T46" fmla="*/ 0 w 45"/>
                <a:gd name="T47" fmla="*/ 0 h 51"/>
                <a:gd name="T48" fmla="*/ 0 w 45"/>
                <a:gd name="T49" fmla="*/ 0 h 51"/>
                <a:gd name="T50" fmla="*/ 0 w 45"/>
                <a:gd name="T51" fmla="*/ 0 h 51"/>
                <a:gd name="T52" fmla="*/ 0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9" y="49"/>
                  </a:moveTo>
                  <a:lnTo>
                    <a:pt x="40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6" y="37"/>
                  </a:lnTo>
                  <a:lnTo>
                    <a:pt x="11" y="44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0" name="Freeform 8315"/>
            <p:cNvSpPr>
              <a:spLocks/>
            </p:cNvSpPr>
            <p:nvPr/>
          </p:nvSpPr>
          <p:spPr bwMode="auto">
            <a:xfrm>
              <a:off x="1565" y="1499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2" y="25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8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1" name="Freeform 8316"/>
            <p:cNvSpPr>
              <a:spLocks/>
            </p:cNvSpPr>
            <p:nvPr/>
          </p:nvSpPr>
          <p:spPr bwMode="auto">
            <a:xfrm>
              <a:off x="1568" y="1506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4" y="15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8" y="11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2" name="Freeform 8317"/>
            <p:cNvSpPr>
              <a:spLocks/>
            </p:cNvSpPr>
            <p:nvPr/>
          </p:nvSpPr>
          <p:spPr bwMode="auto">
            <a:xfrm>
              <a:off x="1585" y="1508"/>
              <a:ext cx="23" cy="26"/>
            </a:xfrm>
            <a:custGeom>
              <a:avLst/>
              <a:gdLst>
                <a:gd name="T0" fmla="*/ 1 w 45"/>
                <a:gd name="T1" fmla="*/ 1 h 50"/>
                <a:gd name="T2" fmla="*/ 1 w 45"/>
                <a:gd name="T3" fmla="*/ 1 h 50"/>
                <a:gd name="T4" fmla="*/ 1 w 45"/>
                <a:gd name="T5" fmla="*/ 1 h 50"/>
                <a:gd name="T6" fmla="*/ 1 w 45"/>
                <a:gd name="T7" fmla="*/ 1 h 50"/>
                <a:gd name="T8" fmla="*/ 1 w 45"/>
                <a:gd name="T9" fmla="*/ 1 h 50"/>
                <a:gd name="T10" fmla="*/ 1 w 45"/>
                <a:gd name="T11" fmla="*/ 1 h 50"/>
                <a:gd name="T12" fmla="*/ 1 w 45"/>
                <a:gd name="T13" fmla="*/ 1 h 50"/>
                <a:gd name="T14" fmla="*/ 1 w 45"/>
                <a:gd name="T15" fmla="*/ 1 h 50"/>
                <a:gd name="T16" fmla="*/ 1 w 45"/>
                <a:gd name="T17" fmla="*/ 1 h 50"/>
                <a:gd name="T18" fmla="*/ 1 w 45"/>
                <a:gd name="T19" fmla="*/ 1 h 50"/>
                <a:gd name="T20" fmla="*/ 1 w 45"/>
                <a:gd name="T21" fmla="*/ 0 h 50"/>
                <a:gd name="T22" fmla="*/ 1 w 45"/>
                <a:gd name="T23" fmla="*/ 0 h 50"/>
                <a:gd name="T24" fmla="*/ 1 w 45"/>
                <a:gd name="T25" fmla="*/ 0 h 50"/>
                <a:gd name="T26" fmla="*/ 1 w 45"/>
                <a:gd name="T27" fmla="*/ 0 h 50"/>
                <a:gd name="T28" fmla="*/ 1 w 45"/>
                <a:gd name="T29" fmla="*/ 1 h 50"/>
                <a:gd name="T30" fmla="*/ 1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1 w 45"/>
                <a:gd name="T41" fmla="*/ 1 h 50"/>
                <a:gd name="T42" fmla="*/ 1 w 45"/>
                <a:gd name="T43" fmla="*/ 1 h 50"/>
                <a:gd name="T44" fmla="*/ 1 w 45"/>
                <a:gd name="T45" fmla="*/ 1 h 50"/>
                <a:gd name="T46" fmla="*/ 1 w 45"/>
                <a:gd name="T47" fmla="*/ 1 h 50"/>
                <a:gd name="T48" fmla="*/ 1 w 45"/>
                <a:gd name="T49" fmla="*/ 1 h 50"/>
                <a:gd name="T50" fmla="*/ 1 w 45"/>
                <a:gd name="T51" fmla="*/ 1 h 50"/>
                <a:gd name="T52" fmla="*/ 1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8" y="50"/>
                  </a:moveTo>
                  <a:lnTo>
                    <a:pt x="39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3" y="23"/>
                  </a:lnTo>
                  <a:lnTo>
                    <a:pt x="39" y="14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3" name="Freeform 8318"/>
            <p:cNvSpPr>
              <a:spLocks/>
            </p:cNvSpPr>
            <p:nvPr/>
          </p:nvSpPr>
          <p:spPr bwMode="auto">
            <a:xfrm>
              <a:off x="1585" y="1511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0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0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3" y="31"/>
                  </a:moveTo>
                  <a:lnTo>
                    <a:pt x="1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4" name="Freeform 8319"/>
            <p:cNvSpPr>
              <a:spLocks/>
            </p:cNvSpPr>
            <p:nvPr/>
          </p:nvSpPr>
          <p:spPr bwMode="auto">
            <a:xfrm>
              <a:off x="1589" y="1517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0 w 18"/>
                <a:gd name="T3" fmla="*/ 1 h 22"/>
                <a:gd name="T4" fmla="*/ 0 w 18"/>
                <a:gd name="T5" fmla="*/ 1 h 22"/>
                <a:gd name="T6" fmla="*/ 0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5" name="Freeform 8320"/>
            <p:cNvSpPr>
              <a:spLocks/>
            </p:cNvSpPr>
            <p:nvPr/>
          </p:nvSpPr>
          <p:spPr bwMode="auto">
            <a:xfrm>
              <a:off x="1543" y="1389"/>
              <a:ext cx="257" cy="147"/>
            </a:xfrm>
            <a:custGeom>
              <a:avLst/>
              <a:gdLst>
                <a:gd name="T0" fmla="*/ 0 w 513"/>
                <a:gd name="T1" fmla="*/ 0 h 296"/>
                <a:gd name="T2" fmla="*/ 1 w 513"/>
                <a:gd name="T3" fmla="*/ 0 h 296"/>
                <a:gd name="T4" fmla="*/ 5 w 513"/>
                <a:gd name="T5" fmla="*/ 1 h 296"/>
                <a:gd name="T6" fmla="*/ 4 w 513"/>
                <a:gd name="T7" fmla="*/ 2 h 296"/>
                <a:gd name="T8" fmla="*/ 0 w 513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96"/>
                <a:gd name="T17" fmla="*/ 513 w 513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96">
                  <a:moveTo>
                    <a:pt x="0" y="62"/>
                  </a:moveTo>
                  <a:lnTo>
                    <a:pt x="104" y="0"/>
                  </a:lnTo>
                  <a:lnTo>
                    <a:pt x="513" y="236"/>
                  </a:lnTo>
                  <a:lnTo>
                    <a:pt x="409" y="29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6" name="Freeform 8321"/>
            <p:cNvSpPr>
              <a:spLocks/>
            </p:cNvSpPr>
            <p:nvPr/>
          </p:nvSpPr>
          <p:spPr bwMode="auto">
            <a:xfrm>
              <a:off x="1543" y="1419"/>
              <a:ext cx="204" cy="179"/>
            </a:xfrm>
            <a:custGeom>
              <a:avLst/>
              <a:gdLst>
                <a:gd name="T0" fmla="*/ 0 w 409"/>
                <a:gd name="T1" fmla="*/ 0 h 356"/>
                <a:gd name="T2" fmla="*/ 3 w 409"/>
                <a:gd name="T3" fmla="*/ 2 h 356"/>
                <a:gd name="T4" fmla="*/ 3 w 409"/>
                <a:gd name="T5" fmla="*/ 3 h 356"/>
                <a:gd name="T6" fmla="*/ 0 w 409"/>
                <a:gd name="T7" fmla="*/ 1 h 356"/>
                <a:gd name="T8" fmla="*/ 0 w 409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356"/>
                <a:gd name="T17" fmla="*/ 409 w 409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356">
                  <a:moveTo>
                    <a:pt x="0" y="0"/>
                  </a:moveTo>
                  <a:lnTo>
                    <a:pt x="409" y="234"/>
                  </a:lnTo>
                  <a:lnTo>
                    <a:pt x="409" y="356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7" name="Freeform 8322"/>
            <p:cNvSpPr>
              <a:spLocks/>
            </p:cNvSpPr>
            <p:nvPr/>
          </p:nvSpPr>
          <p:spPr bwMode="auto">
            <a:xfrm>
              <a:off x="1854" y="1608"/>
              <a:ext cx="30" cy="2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1 h 43"/>
                <a:gd name="T4" fmla="*/ 0 w 61"/>
                <a:gd name="T5" fmla="*/ 1 h 43"/>
                <a:gd name="T6" fmla="*/ 0 w 61"/>
                <a:gd name="T7" fmla="*/ 1 h 43"/>
                <a:gd name="T8" fmla="*/ 0 w 6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3"/>
                <a:gd name="T17" fmla="*/ 61 w 6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3">
                  <a:moveTo>
                    <a:pt x="16" y="0"/>
                  </a:moveTo>
                  <a:lnTo>
                    <a:pt x="61" y="25"/>
                  </a:lnTo>
                  <a:lnTo>
                    <a:pt x="47" y="43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8" name="Freeform 8323"/>
            <p:cNvSpPr>
              <a:spLocks/>
            </p:cNvSpPr>
            <p:nvPr/>
          </p:nvSpPr>
          <p:spPr bwMode="auto">
            <a:xfrm>
              <a:off x="1877" y="1621"/>
              <a:ext cx="10" cy="30"/>
            </a:xfrm>
            <a:custGeom>
              <a:avLst/>
              <a:gdLst>
                <a:gd name="T0" fmla="*/ 1 w 20"/>
                <a:gd name="T1" fmla="*/ 1 h 59"/>
                <a:gd name="T2" fmla="*/ 1 w 20"/>
                <a:gd name="T3" fmla="*/ 1 h 59"/>
                <a:gd name="T4" fmla="*/ 0 w 20"/>
                <a:gd name="T5" fmla="*/ 1 h 59"/>
                <a:gd name="T6" fmla="*/ 1 w 20"/>
                <a:gd name="T7" fmla="*/ 0 h 59"/>
                <a:gd name="T8" fmla="*/ 1 w 2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9"/>
                <a:gd name="T17" fmla="*/ 20 w 2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9">
                  <a:moveTo>
                    <a:pt x="20" y="40"/>
                  </a:moveTo>
                  <a:lnTo>
                    <a:pt x="5" y="59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19" name="Freeform 8324"/>
            <p:cNvSpPr>
              <a:spLocks/>
            </p:cNvSpPr>
            <p:nvPr/>
          </p:nvSpPr>
          <p:spPr bwMode="auto">
            <a:xfrm>
              <a:off x="1852" y="1643"/>
              <a:ext cx="42" cy="27"/>
            </a:xfrm>
            <a:custGeom>
              <a:avLst/>
              <a:gdLst>
                <a:gd name="T0" fmla="*/ 0 w 85"/>
                <a:gd name="T1" fmla="*/ 1 h 54"/>
                <a:gd name="T2" fmla="*/ 0 w 85"/>
                <a:gd name="T3" fmla="*/ 1 h 54"/>
                <a:gd name="T4" fmla="*/ 0 w 85"/>
                <a:gd name="T5" fmla="*/ 1 h 54"/>
                <a:gd name="T6" fmla="*/ 0 w 85"/>
                <a:gd name="T7" fmla="*/ 1 h 54"/>
                <a:gd name="T8" fmla="*/ 0 w 85"/>
                <a:gd name="T9" fmla="*/ 1 h 54"/>
                <a:gd name="T10" fmla="*/ 0 w 85"/>
                <a:gd name="T11" fmla="*/ 0 h 54"/>
                <a:gd name="T12" fmla="*/ 0 w 85"/>
                <a:gd name="T13" fmla="*/ 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4"/>
                <a:gd name="T23" fmla="*/ 85 w 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4">
                  <a:moveTo>
                    <a:pt x="83" y="9"/>
                  </a:moveTo>
                  <a:lnTo>
                    <a:pt x="49" y="3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5" y="0"/>
                  </a:lnTo>
                  <a:lnTo>
                    <a:pt x="83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0" name="Freeform 8325"/>
            <p:cNvSpPr>
              <a:spLocks/>
            </p:cNvSpPr>
            <p:nvPr/>
          </p:nvSpPr>
          <p:spPr bwMode="auto">
            <a:xfrm>
              <a:off x="1778" y="1625"/>
              <a:ext cx="35" cy="22"/>
            </a:xfrm>
            <a:custGeom>
              <a:avLst/>
              <a:gdLst>
                <a:gd name="T0" fmla="*/ 1 w 70"/>
                <a:gd name="T1" fmla="*/ 0 h 43"/>
                <a:gd name="T2" fmla="*/ 1 w 70"/>
                <a:gd name="T3" fmla="*/ 1 h 43"/>
                <a:gd name="T4" fmla="*/ 1 w 70"/>
                <a:gd name="T5" fmla="*/ 1 h 43"/>
                <a:gd name="T6" fmla="*/ 0 w 70"/>
                <a:gd name="T7" fmla="*/ 1 h 43"/>
                <a:gd name="T8" fmla="*/ 1 w 7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3"/>
                <a:gd name="T17" fmla="*/ 70 w 7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3">
                  <a:moveTo>
                    <a:pt x="18" y="0"/>
                  </a:moveTo>
                  <a:lnTo>
                    <a:pt x="70" y="32"/>
                  </a:lnTo>
                  <a:lnTo>
                    <a:pt x="52" y="43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1" name="Freeform 8326"/>
            <p:cNvSpPr>
              <a:spLocks/>
            </p:cNvSpPr>
            <p:nvPr/>
          </p:nvSpPr>
          <p:spPr bwMode="auto">
            <a:xfrm>
              <a:off x="1778" y="1632"/>
              <a:ext cx="26" cy="20"/>
            </a:xfrm>
            <a:custGeom>
              <a:avLst/>
              <a:gdLst>
                <a:gd name="T0" fmla="*/ 0 w 52"/>
                <a:gd name="T1" fmla="*/ 0 h 41"/>
                <a:gd name="T2" fmla="*/ 1 w 52"/>
                <a:gd name="T3" fmla="*/ 0 h 41"/>
                <a:gd name="T4" fmla="*/ 1 w 52"/>
                <a:gd name="T5" fmla="*/ 0 h 41"/>
                <a:gd name="T6" fmla="*/ 0 w 52"/>
                <a:gd name="T7" fmla="*/ 0 h 41"/>
                <a:gd name="T8" fmla="*/ 0 w 5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1"/>
                <a:gd name="T17" fmla="*/ 52 w 5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1">
                  <a:moveTo>
                    <a:pt x="0" y="9"/>
                  </a:moveTo>
                  <a:lnTo>
                    <a:pt x="52" y="41"/>
                  </a:lnTo>
                  <a:lnTo>
                    <a:pt x="52" y="3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2" name="Freeform 8327"/>
            <p:cNvSpPr>
              <a:spLocks/>
            </p:cNvSpPr>
            <p:nvPr/>
          </p:nvSpPr>
          <p:spPr bwMode="auto">
            <a:xfrm>
              <a:off x="1804" y="1642"/>
              <a:ext cx="10" cy="10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0 h 22"/>
                <a:gd name="T4" fmla="*/ 0 w 20"/>
                <a:gd name="T5" fmla="*/ 0 h 22"/>
                <a:gd name="T6" fmla="*/ 1 w 20"/>
                <a:gd name="T7" fmla="*/ 0 h 22"/>
                <a:gd name="T8" fmla="*/ 1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9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3" name="Freeform 8328"/>
            <p:cNvSpPr>
              <a:spLocks/>
            </p:cNvSpPr>
            <p:nvPr/>
          </p:nvSpPr>
          <p:spPr bwMode="auto">
            <a:xfrm>
              <a:off x="1764" y="1539"/>
              <a:ext cx="73" cy="42"/>
            </a:xfrm>
            <a:custGeom>
              <a:avLst/>
              <a:gdLst>
                <a:gd name="T0" fmla="*/ 1 w 146"/>
                <a:gd name="T1" fmla="*/ 0 h 85"/>
                <a:gd name="T2" fmla="*/ 1 w 146"/>
                <a:gd name="T3" fmla="*/ 0 h 85"/>
                <a:gd name="T4" fmla="*/ 1 w 146"/>
                <a:gd name="T5" fmla="*/ 0 h 85"/>
                <a:gd name="T6" fmla="*/ 0 w 146"/>
                <a:gd name="T7" fmla="*/ 0 h 85"/>
                <a:gd name="T8" fmla="*/ 1 w 14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85"/>
                <a:gd name="T17" fmla="*/ 146 w 14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85">
                  <a:moveTo>
                    <a:pt x="95" y="0"/>
                  </a:moveTo>
                  <a:lnTo>
                    <a:pt x="146" y="31"/>
                  </a:lnTo>
                  <a:lnTo>
                    <a:pt x="50" y="85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4" name="Freeform 8329"/>
            <p:cNvSpPr>
              <a:spLocks/>
            </p:cNvSpPr>
            <p:nvPr/>
          </p:nvSpPr>
          <p:spPr bwMode="auto">
            <a:xfrm>
              <a:off x="1764" y="1566"/>
              <a:ext cx="26" cy="69"/>
            </a:xfrm>
            <a:custGeom>
              <a:avLst/>
              <a:gdLst>
                <a:gd name="T0" fmla="*/ 0 w 50"/>
                <a:gd name="T1" fmla="*/ 0 h 139"/>
                <a:gd name="T2" fmla="*/ 1 w 50"/>
                <a:gd name="T3" fmla="*/ 1 h 139"/>
                <a:gd name="T4" fmla="*/ 1 w 50"/>
                <a:gd name="T5" fmla="*/ 0 h 139"/>
                <a:gd name="T6" fmla="*/ 0 w 50"/>
                <a:gd name="T7" fmla="*/ 0 h 139"/>
                <a:gd name="T8" fmla="*/ 0 w 50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39"/>
                <a:gd name="T17" fmla="*/ 50 w 5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39">
                  <a:moveTo>
                    <a:pt x="0" y="110"/>
                  </a:moveTo>
                  <a:lnTo>
                    <a:pt x="50" y="139"/>
                  </a:lnTo>
                  <a:lnTo>
                    <a:pt x="50" y="31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5" name="Freeform 8330"/>
            <p:cNvSpPr>
              <a:spLocks/>
            </p:cNvSpPr>
            <p:nvPr/>
          </p:nvSpPr>
          <p:spPr bwMode="auto">
            <a:xfrm>
              <a:off x="1790" y="1554"/>
              <a:ext cx="48" cy="81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1 h 162"/>
                <a:gd name="T6" fmla="*/ 0 w 97"/>
                <a:gd name="T7" fmla="*/ 0 h 162"/>
                <a:gd name="T8" fmla="*/ 0 w 97"/>
                <a:gd name="T9" fmla="*/ 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62"/>
                <a:gd name="T17" fmla="*/ 97 w 97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62">
                  <a:moveTo>
                    <a:pt x="97" y="111"/>
                  </a:moveTo>
                  <a:lnTo>
                    <a:pt x="0" y="162"/>
                  </a:lnTo>
                  <a:lnTo>
                    <a:pt x="0" y="54"/>
                  </a:lnTo>
                  <a:lnTo>
                    <a:pt x="96" y="0"/>
                  </a:lnTo>
                  <a:lnTo>
                    <a:pt x="97" y="1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6" name="Freeform 8331"/>
            <p:cNvSpPr>
              <a:spLocks/>
            </p:cNvSpPr>
            <p:nvPr/>
          </p:nvSpPr>
          <p:spPr bwMode="auto">
            <a:xfrm>
              <a:off x="1793" y="1569"/>
              <a:ext cx="56" cy="33"/>
            </a:xfrm>
            <a:custGeom>
              <a:avLst/>
              <a:gdLst>
                <a:gd name="T0" fmla="*/ 1 w 112"/>
                <a:gd name="T1" fmla="*/ 0 h 66"/>
                <a:gd name="T2" fmla="*/ 1 w 112"/>
                <a:gd name="T3" fmla="*/ 1 h 66"/>
                <a:gd name="T4" fmla="*/ 1 w 112"/>
                <a:gd name="T5" fmla="*/ 1 h 66"/>
                <a:gd name="T6" fmla="*/ 1 w 112"/>
                <a:gd name="T7" fmla="*/ 1 h 66"/>
                <a:gd name="T8" fmla="*/ 0 w 112"/>
                <a:gd name="T9" fmla="*/ 1 h 66"/>
                <a:gd name="T10" fmla="*/ 1 w 112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6"/>
                <a:gd name="T20" fmla="*/ 112 w 112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6">
                  <a:moveTo>
                    <a:pt x="80" y="0"/>
                  </a:moveTo>
                  <a:lnTo>
                    <a:pt x="112" y="18"/>
                  </a:lnTo>
                  <a:lnTo>
                    <a:pt x="94" y="54"/>
                  </a:lnTo>
                  <a:lnTo>
                    <a:pt x="40" y="66"/>
                  </a:lnTo>
                  <a:lnTo>
                    <a:pt x="0" y="4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7" name="Freeform 8332"/>
            <p:cNvSpPr>
              <a:spLocks/>
            </p:cNvSpPr>
            <p:nvPr/>
          </p:nvSpPr>
          <p:spPr bwMode="auto">
            <a:xfrm>
              <a:off x="1793" y="1591"/>
              <a:ext cx="27" cy="59"/>
            </a:xfrm>
            <a:custGeom>
              <a:avLst/>
              <a:gdLst>
                <a:gd name="T0" fmla="*/ 0 w 54"/>
                <a:gd name="T1" fmla="*/ 1 h 117"/>
                <a:gd name="T2" fmla="*/ 1 w 54"/>
                <a:gd name="T3" fmla="*/ 1 h 117"/>
                <a:gd name="T4" fmla="*/ 1 w 54"/>
                <a:gd name="T5" fmla="*/ 1 h 117"/>
                <a:gd name="T6" fmla="*/ 1 w 54"/>
                <a:gd name="T7" fmla="*/ 1 h 117"/>
                <a:gd name="T8" fmla="*/ 0 w 54"/>
                <a:gd name="T9" fmla="*/ 0 h 117"/>
                <a:gd name="T10" fmla="*/ 0 w 54"/>
                <a:gd name="T11" fmla="*/ 1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7"/>
                <a:gd name="T20" fmla="*/ 54 w 5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7">
                  <a:moveTo>
                    <a:pt x="0" y="84"/>
                  </a:moveTo>
                  <a:lnTo>
                    <a:pt x="53" y="117"/>
                  </a:lnTo>
                  <a:lnTo>
                    <a:pt x="54" y="5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8" name="Freeform 8333"/>
            <p:cNvSpPr>
              <a:spLocks/>
            </p:cNvSpPr>
            <p:nvPr/>
          </p:nvSpPr>
          <p:spPr bwMode="auto">
            <a:xfrm>
              <a:off x="1819" y="1618"/>
              <a:ext cx="37" cy="45"/>
            </a:xfrm>
            <a:custGeom>
              <a:avLst/>
              <a:gdLst>
                <a:gd name="T0" fmla="*/ 0 w 73"/>
                <a:gd name="T1" fmla="*/ 1 h 90"/>
                <a:gd name="T2" fmla="*/ 1 w 73"/>
                <a:gd name="T3" fmla="*/ 1 h 90"/>
                <a:gd name="T4" fmla="*/ 1 w 73"/>
                <a:gd name="T5" fmla="*/ 1 h 90"/>
                <a:gd name="T6" fmla="*/ 1 w 73"/>
                <a:gd name="T7" fmla="*/ 1 h 90"/>
                <a:gd name="T8" fmla="*/ 1 w 73"/>
                <a:gd name="T9" fmla="*/ 1 h 90"/>
                <a:gd name="T10" fmla="*/ 1 w 73"/>
                <a:gd name="T11" fmla="*/ 1 h 90"/>
                <a:gd name="T12" fmla="*/ 1 w 73"/>
                <a:gd name="T13" fmla="*/ 0 h 90"/>
                <a:gd name="T14" fmla="*/ 0 w 73"/>
                <a:gd name="T15" fmla="*/ 1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90"/>
                <a:gd name="T26" fmla="*/ 73 w 73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90">
                  <a:moveTo>
                    <a:pt x="0" y="63"/>
                  </a:moveTo>
                  <a:lnTo>
                    <a:pt x="9" y="46"/>
                  </a:lnTo>
                  <a:lnTo>
                    <a:pt x="45" y="55"/>
                  </a:lnTo>
                  <a:lnTo>
                    <a:pt x="66" y="90"/>
                  </a:lnTo>
                  <a:lnTo>
                    <a:pt x="73" y="84"/>
                  </a:lnTo>
                  <a:lnTo>
                    <a:pt x="63" y="37"/>
                  </a:lnTo>
                  <a:lnTo>
                    <a:pt x="1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9" name="Freeform 8334"/>
            <p:cNvSpPr>
              <a:spLocks/>
            </p:cNvSpPr>
            <p:nvPr/>
          </p:nvSpPr>
          <p:spPr bwMode="auto">
            <a:xfrm>
              <a:off x="1851" y="1623"/>
              <a:ext cx="30" cy="39"/>
            </a:xfrm>
            <a:custGeom>
              <a:avLst/>
              <a:gdLst>
                <a:gd name="T0" fmla="*/ 0 w 61"/>
                <a:gd name="T1" fmla="*/ 0 h 79"/>
                <a:gd name="T2" fmla="*/ 0 w 61"/>
                <a:gd name="T3" fmla="*/ 0 h 79"/>
                <a:gd name="T4" fmla="*/ 0 w 61"/>
                <a:gd name="T5" fmla="*/ 0 h 79"/>
                <a:gd name="T6" fmla="*/ 0 w 61"/>
                <a:gd name="T7" fmla="*/ 0 h 79"/>
                <a:gd name="T8" fmla="*/ 0 w 61"/>
                <a:gd name="T9" fmla="*/ 0 h 79"/>
                <a:gd name="T10" fmla="*/ 0 w 6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79"/>
                <a:gd name="T20" fmla="*/ 61 w 6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79">
                  <a:moveTo>
                    <a:pt x="61" y="55"/>
                  </a:moveTo>
                  <a:lnTo>
                    <a:pt x="12" y="79"/>
                  </a:lnTo>
                  <a:lnTo>
                    <a:pt x="0" y="28"/>
                  </a:lnTo>
                  <a:lnTo>
                    <a:pt x="37" y="18"/>
                  </a:lnTo>
                  <a:lnTo>
                    <a:pt x="54" y="0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0" name="Freeform 8335"/>
            <p:cNvSpPr>
              <a:spLocks/>
            </p:cNvSpPr>
            <p:nvPr/>
          </p:nvSpPr>
          <p:spPr bwMode="auto">
            <a:xfrm>
              <a:off x="1818" y="1631"/>
              <a:ext cx="32" cy="18"/>
            </a:xfrm>
            <a:custGeom>
              <a:avLst/>
              <a:gdLst>
                <a:gd name="T0" fmla="*/ 1 w 63"/>
                <a:gd name="T1" fmla="*/ 0 h 36"/>
                <a:gd name="T2" fmla="*/ 1 w 63"/>
                <a:gd name="T3" fmla="*/ 1 h 36"/>
                <a:gd name="T4" fmla="*/ 1 w 63"/>
                <a:gd name="T5" fmla="*/ 1 h 36"/>
                <a:gd name="T6" fmla="*/ 0 w 63"/>
                <a:gd name="T7" fmla="*/ 1 h 36"/>
                <a:gd name="T8" fmla="*/ 1 w 6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6"/>
                <a:gd name="T17" fmla="*/ 63 w 6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6">
                  <a:moveTo>
                    <a:pt x="12" y="0"/>
                  </a:moveTo>
                  <a:lnTo>
                    <a:pt x="63" y="32"/>
                  </a:lnTo>
                  <a:lnTo>
                    <a:pt x="43" y="36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1" name="Freeform 8336"/>
            <p:cNvSpPr>
              <a:spLocks/>
            </p:cNvSpPr>
            <p:nvPr/>
          </p:nvSpPr>
          <p:spPr bwMode="auto">
            <a:xfrm>
              <a:off x="1816" y="1635"/>
              <a:ext cx="29" cy="30"/>
            </a:xfrm>
            <a:custGeom>
              <a:avLst/>
              <a:gdLst>
                <a:gd name="T0" fmla="*/ 0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0 w 58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59"/>
                <a:gd name="T29" fmla="*/ 58 w 5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59">
                  <a:moveTo>
                    <a:pt x="0" y="29"/>
                  </a:moveTo>
                  <a:lnTo>
                    <a:pt x="8" y="32"/>
                  </a:lnTo>
                  <a:lnTo>
                    <a:pt x="17" y="12"/>
                  </a:lnTo>
                  <a:lnTo>
                    <a:pt x="42" y="27"/>
                  </a:lnTo>
                  <a:lnTo>
                    <a:pt x="51" y="52"/>
                  </a:lnTo>
                  <a:lnTo>
                    <a:pt x="58" y="59"/>
                  </a:lnTo>
                  <a:lnTo>
                    <a:pt x="49" y="27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2" name="Freeform 8337"/>
            <p:cNvSpPr>
              <a:spLocks/>
            </p:cNvSpPr>
            <p:nvPr/>
          </p:nvSpPr>
          <p:spPr bwMode="auto">
            <a:xfrm>
              <a:off x="1840" y="1647"/>
              <a:ext cx="13" cy="18"/>
            </a:xfrm>
            <a:custGeom>
              <a:avLst/>
              <a:gdLst>
                <a:gd name="T0" fmla="*/ 1 w 25"/>
                <a:gd name="T1" fmla="*/ 1 h 36"/>
                <a:gd name="T2" fmla="*/ 1 w 25"/>
                <a:gd name="T3" fmla="*/ 1 h 36"/>
                <a:gd name="T4" fmla="*/ 0 w 25"/>
                <a:gd name="T5" fmla="*/ 1 h 36"/>
                <a:gd name="T6" fmla="*/ 1 w 25"/>
                <a:gd name="T7" fmla="*/ 0 h 36"/>
                <a:gd name="T8" fmla="*/ 1 w 2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25" y="29"/>
                  </a:moveTo>
                  <a:lnTo>
                    <a:pt x="9" y="3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3" name="Freeform 8338"/>
            <p:cNvSpPr>
              <a:spLocks/>
            </p:cNvSpPr>
            <p:nvPr/>
          </p:nvSpPr>
          <p:spPr bwMode="auto">
            <a:xfrm>
              <a:off x="1798" y="1597"/>
              <a:ext cx="18" cy="23"/>
            </a:xfrm>
            <a:custGeom>
              <a:avLst/>
              <a:gdLst>
                <a:gd name="T0" fmla="*/ 0 w 36"/>
                <a:gd name="T1" fmla="*/ 0 h 47"/>
                <a:gd name="T2" fmla="*/ 1 w 36"/>
                <a:gd name="T3" fmla="*/ 0 h 47"/>
                <a:gd name="T4" fmla="*/ 1 w 36"/>
                <a:gd name="T5" fmla="*/ 0 h 47"/>
                <a:gd name="T6" fmla="*/ 0 w 36"/>
                <a:gd name="T7" fmla="*/ 0 h 47"/>
                <a:gd name="T8" fmla="*/ 0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0" y="27"/>
                  </a:moveTo>
                  <a:lnTo>
                    <a:pt x="36" y="47"/>
                  </a:lnTo>
                  <a:lnTo>
                    <a:pt x="26" y="15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4" name="Freeform 8339"/>
            <p:cNvSpPr>
              <a:spLocks/>
            </p:cNvSpPr>
            <p:nvPr/>
          </p:nvSpPr>
          <p:spPr bwMode="auto">
            <a:xfrm>
              <a:off x="1820" y="1614"/>
              <a:ext cx="50" cy="23"/>
            </a:xfrm>
            <a:custGeom>
              <a:avLst/>
              <a:gdLst>
                <a:gd name="T0" fmla="*/ 1 w 99"/>
                <a:gd name="T1" fmla="*/ 1 h 46"/>
                <a:gd name="T2" fmla="*/ 1 w 99"/>
                <a:gd name="T3" fmla="*/ 1 h 46"/>
                <a:gd name="T4" fmla="*/ 0 w 99"/>
                <a:gd name="T5" fmla="*/ 1 h 46"/>
                <a:gd name="T6" fmla="*/ 1 w 99"/>
                <a:gd name="T7" fmla="*/ 0 h 46"/>
                <a:gd name="T8" fmla="*/ 1 w 99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6"/>
                <a:gd name="T17" fmla="*/ 99 w 9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6">
                  <a:moveTo>
                    <a:pt x="99" y="36"/>
                  </a:moveTo>
                  <a:lnTo>
                    <a:pt x="62" y="46"/>
                  </a:lnTo>
                  <a:lnTo>
                    <a:pt x="0" y="9"/>
                  </a:lnTo>
                  <a:lnTo>
                    <a:pt x="56" y="0"/>
                  </a:lnTo>
                  <a:lnTo>
                    <a:pt x="99" y="36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5" name="Freeform 8340"/>
            <p:cNvSpPr>
              <a:spLocks/>
            </p:cNvSpPr>
            <p:nvPr/>
          </p:nvSpPr>
          <p:spPr bwMode="auto">
            <a:xfrm>
              <a:off x="1848" y="1598"/>
              <a:ext cx="30" cy="34"/>
            </a:xfrm>
            <a:custGeom>
              <a:avLst/>
              <a:gdLst>
                <a:gd name="T0" fmla="*/ 0 w 60"/>
                <a:gd name="T1" fmla="*/ 1 h 67"/>
                <a:gd name="T2" fmla="*/ 1 w 60"/>
                <a:gd name="T3" fmla="*/ 0 h 67"/>
                <a:gd name="T4" fmla="*/ 1 w 60"/>
                <a:gd name="T5" fmla="*/ 1 h 67"/>
                <a:gd name="T6" fmla="*/ 1 w 60"/>
                <a:gd name="T7" fmla="*/ 1 h 67"/>
                <a:gd name="T8" fmla="*/ 0 w 60"/>
                <a:gd name="T9" fmla="*/ 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7"/>
                <a:gd name="T17" fmla="*/ 60 w 6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7">
                  <a:moveTo>
                    <a:pt x="0" y="31"/>
                  </a:moveTo>
                  <a:lnTo>
                    <a:pt x="13" y="0"/>
                  </a:lnTo>
                  <a:lnTo>
                    <a:pt x="60" y="49"/>
                  </a:lnTo>
                  <a:lnTo>
                    <a:pt x="43" y="6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6" name="Freeform 8341"/>
            <p:cNvSpPr>
              <a:spLocks/>
            </p:cNvSpPr>
            <p:nvPr/>
          </p:nvSpPr>
          <p:spPr bwMode="auto">
            <a:xfrm>
              <a:off x="1840" y="1578"/>
              <a:ext cx="14" cy="36"/>
            </a:xfrm>
            <a:custGeom>
              <a:avLst/>
              <a:gdLst>
                <a:gd name="T0" fmla="*/ 0 w 29"/>
                <a:gd name="T1" fmla="*/ 1 h 72"/>
                <a:gd name="T2" fmla="*/ 0 w 29"/>
                <a:gd name="T3" fmla="*/ 0 h 72"/>
                <a:gd name="T4" fmla="*/ 0 w 29"/>
                <a:gd name="T5" fmla="*/ 1 h 72"/>
                <a:gd name="T6" fmla="*/ 0 w 29"/>
                <a:gd name="T7" fmla="*/ 1 h 72"/>
                <a:gd name="T8" fmla="*/ 0 w 29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2"/>
                <a:gd name="T17" fmla="*/ 29 w 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2">
                  <a:moveTo>
                    <a:pt x="0" y="36"/>
                  </a:moveTo>
                  <a:lnTo>
                    <a:pt x="18" y="0"/>
                  </a:lnTo>
                  <a:lnTo>
                    <a:pt x="29" y="41"/>
                  </a:lnTo>
                  <a:lnTo>
                    <a:pt x="16" y="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7" name="Freeform 8342"/>
            <p:cNvSpPr>
              <a:spLocks/>
            </p:cNvSpPr>
            <p:nvPr/>
          </p:nvSpPr>
          <p:spPr bwMode="auto">
            <a:xfrm>
              <a:off x="1813" y="1596"/>
              <a:ext cx="35" cy="22"/>
            </a:xfrm>
            <a:custGeom>
              <a:avLst/>
              <a:gdLst>
                <a:gd name="T0" fmla="*/ 1 w 70"/>
                <a:gd name="T1" fmla="*/ 0 h 45"/>
                <a:gd name="T2" fmla="*/ 1 w 70"/>
                <a:gd name="T3" fmla="*/ 0 h 45"/>
                <a:gd name="T4" fmla="*/ 0 w 70"/>
                <a:gd name="T5" fmla="*/ 0 h 45"/>
                <a:gd name="T6" fmla="*/ 1 w 70"/>
                <a:gd name="T7" fmla="*/ 0 h 45"/>
                <a:gd name="T8" fmla="*/ 1 w 7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5"/>
                <a:gd name="T17" fmla="*/ 70 w 7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5">
                  <a:moveTo>
                    <a:pt x="70" y="36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8" name="Freeform 8343"/>
            <p:cNvSpPr>
              <a:spLocks/>
            </p:cNvSpPr>
            <p:nvPr/>
          </p:nvSpPr>
          <p:spPr bwMode="auto">
            <a:xfrm>
              <a:off x="1848" y="1640"/>
              <a:ext cx="46" cy="25"/>
            </a:xfrm>
            <a:custGeom>
              <a:avLst/>
              <a:gdLst>
                <a:gd name="T0" fmla="*/ 1 w 92"/>
                <a:gd name="T1" fmla="*/ 0 h 50"/>
                <a:gd name="T2" fmla="*/ 1 w 92"/>
                <a:gd name="T3" fmla="*/ 1 h 50"/>
                <a:gd name="T4" fmla="*/ 1 w 92"/>
                <a:gd name="T5" fmla="*/ 1 h 50"/>
                <a:gd name="T6" fmla="*/ 1 w 92"/>
                <a:gd name="T7" fmla="*/ 1 h 50"/>
                <a:gd name="T8" fmla="*/ 0 w 92"/>
                <a:gd name="T9" fmla="*/ 1 h 50"/>
                <a:gd name="T10" fmla="*/ 1 w 92"/>
                <a:gd name="T11" fmla="*/ 1 h 50"/>
                <a:gd name="T12" fmla="*/ 1 w 9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0"/>
                <a:gd name="T23" fmla="*/ 92 w 92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0">
                  <a:moveTo>
                    <a:pt x="83" y="0"/>
                  </a:moveTo>
                  <a:lnTo>
                    <a:pt x="92" y="5"/>
                  </a:lnTo>
                  <a:lnTo>
                    <a:pt x="56" y="32"/>
                  </a:lnTo>
                  <a:lnTo>
                    <a:pt x="7" y="50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9" name="Freeform 8344"/>
            <p:cNvSpPr>
              <a:spLocks/>
            </p:cNvSpPr>
            <p:nvPr/>
          </p:nvSpPr>
          <p:spPr bwMode="auto">
            <a:xfrm>
              <a:off x="1848" y="1662"/>
              <a:ext cx="4" cy="8"/>
            </a:xfrm>
            <a:custGeom>
              <a:avLst/>
              <a:gdLst>
                <a:gd name="T0" fmla="*/ 0 w 7"/>
                <a:gd name="T1" fmla="*/ 1 h 14"/>
                <a:gd name="T2" fmla="*/ 1 w 7"/>
                <a:gd name="T3" fmla="*/ 1 h 14"/>
                <a:gd name="T4" fmla="*/ 1 w 7"/>
                <a:gd name="T5" fmla="*/ 1 h 14"/>
                <a:gd name="T6" fmla="*/ 0 w 7"/>
                <a:gd name="T7" fmla="*/ 0 h 14"/>
                <a:gd name="T8" fmla="*/ 0 w 7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9"/>
                  </a:move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0" name="Freeform 8345"/>
            <p:cNvSpPr>
              <a:spLocks/>
            </p:cNvSpPr>
            <p:nvPr/>
          </p:nvSpPr>
          <p:spPr bwMode="auto">
            <a:xfrm>
              <a:off x="1840" y="1649"/>
              <a:ext cx="9" cy="4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0 h 9"/>
                <a:gd name="T4" fmla="*/ 0 w 18"/>
                <a:gd name="T5" fmla="*/ 0 h 9"/>
                <a:gd name="T6" fmla="*/ 1 w 18"/>
                <a:gd name="T7" fmla="*/ 0 h 9"/>
                <a:gd name="T8" fmla="*/ 1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8" y="5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1" name="Freeform 8346"/>
            <p:cNvSpPr>
              <a:spLocks/>
            </p:cNvSpPr>
            <p:nvPr/>
          </p:nvSpPr>
          <p:spPr bwMode="auto">
            <a:xfrm>
              <a:off x="1880" y="1623"/>
              <a:ext cx="4" cy="8"/>
            </a:xfrm>
            <a:custGeom>
              <a:avLst/>
              <a:gdLst>
                <a:gd name="T0" fmla="*/ 0 w 9"/>
                <a:gd name="T1" fmla="*/ 1 h 16"/>
                <a:gd name="T2" fmla="*/ 0 w 9"/>
                <a:gd name="T3" fmla="*/ 1 h 16"/>
                <a:gd name="T4" fmla="*/ 0 w 9"/>
                <a:gd name="T5" fmla="*/ 1 h 16"/>
                <a:gd name="T6" fmla="*/ 0 w 9"/>
                <a:gd name="T7" fmla="*/ 0 h 16"/>
                <a:gd name="T8" fmla="*/ 0 w 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9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2" name="Line 8347"/>
            <p:cNvSpPr>
              <a:spLocks noChangeShapeType="1"/>
            </p:cNvSpPr>
            <p:nvPr/>
          </p:nvSpPr>
          <p:spPr bwMode="auto">
            <a:xfrm rot="1607439" flipV="1">
              <a:off x="1966" y="1380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3" name="Freeform 8348"/>
            <p:cNvSpPr>
              <a:spLocks/>
            </p:cNvSpPr>
            <p:nvPr/>
          </p:nvSpPr>
          <p:spPr bwMode="auto">
            <a:xfrm rot="1607439">
              <a:off x="1953" y="1393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0 h 22"/>
                <a:gd name="T16" fmla="*/ 1 w 20"/>
                <a:gd name="T17" fmla="*/ 0 h 22"/>
                <a:gd name="T18" fmla="*/ 1 w 20"/>
                <a:gd name="T19" fmla="*/ 0 h 22"/>
                <a:gd name="T20" fmla="*/ 1 w 20"/>
                <a:gd name="T21" fmla="*/ 1 h 22"/>
                <a:gd name="T22" fmla="*/ 1 w 20"/>
                <a:gd name="T23" fmla="*/ 1 h 22"/>
                <a:gd name="T24" fmla="*/ 0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2"/>
                <a:gd name="T59" fmla="*/ 20 w 2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2">
                  <a:moveTo>
                    <a:pt x="13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4" name="Freeform 8349"/>
            <p:cNvSpPr>
              <a:spLocks/>
            </p:cNvSpPr>
            <p:nvPr/>
          </p:nvSpPr>
          <p:spPr bwMode="auto">
            <a:xfrm rot="1607439">
              <a:off x="1953" y="1394"/>
              <a:ext cx="8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0 w 17"/>
                <a:gd name="T11" fmla="*/ 0 h 20"/>
                <a:gd name="T12" fmla="*/ 0 w 17"/>
                <a:gd name="T13" fmla="*/ 1 h 20"/>
                <a:gd name="T14" fmla="*/ 0 w 17"/>
                <a:gd name="T15" fmla="*/ 1 h 20"/>
                <a:gd name="T16" fmla="*/ 0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5" name="Freeform 8350"/>
            <p:cNvSpPr>
              <a:spLocks/>
            </p:cNvSpPr>
            <p:nvPr/>
          </p:nvSpPr>
          <p:spPr bwMode="auto">
            <a:xfrm rot="1607439">
              <a:off x="1971" y="1406"/>
              <a:ext cx="23" cy="25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0 h 51"/>
                <a:gd name="T4" fmla="*/ 0 w 47"/>
                <a:gd name="T5" fmla="*/ 0 h 51"/>
                <a:gd name="T6" fmla="*/ 0 w 47"/>
                <a:gd name="T7" fmla="*/ 0 h 51"/>
                <a:gd name="T8" fmla="*/ 0 w 47"/>
                <a:gd name="T9" fmla="*/ 0 h 51"/>
                <a:gd name="T10" fmla="*/ 0 w 47"/>
                <a:gd name="T11" fmla="*/ 0 h 51"/>
                <a:gd name="T12" fmla="*/ 0 w 47"/>
                <a:gd name="T13" fmla="*/ 0 h 51"/>
                <a:gd name="T14" fmla="*/ 0 w 47"/>
                <a:gd name="T15" fmla="*/ 0 h 51"/>
                <a:gd name="T16" fmla="*/ 0 w 47"/>
                <a:gd name="T17" fmla="*/ 0 h 51"/>
                <a:gd name="T18" fmla="*/ 0 w 47"/>
                <a:gd name="T19" fmla="*/ 0 h 51"/>
                <a:gd name="T20" fmla="*/ 0 w 47"/>
                <a:gd name="T21" fmla="*/ 0 h 51"/>
                <a:gd name="T22" fmla="*/ 0 w 47"/>
                <a:gd name="T23" fmla="*/ 0 h 51"/>
                <a:gd name="T24" fmla="*/ 0 w 47"/>
                <a:gd name="T25" fmla="*/ 0 h 51"/>
                <a:gd name="T26" fmla="*/ 0 w 47"/>
                <a:gd name="T27" fmla="*/ 0 h 51"/>
                <a:gd name="T28" fmla="*/ 0 w 47"/>
                <a:gd name="T29" fmla="*/ 0 h 51"/>
                <a:gd name="T30" fmla="*/ 0 w 47"/>
                <a:gd name="T31" fmla="*/ 0 h 51"/>
                <a:gd name="T32" fmla="*/ 0 w 47"/>
                <a:gd name="T33" fmla="*/ 0 h 51"/>
                <a:gd name="T34" fmla="*/ 0 w 47"/>
                <a:gd name="T35" fmla="*/ 0 h 51"/>
                <a:gd name="T36" fmla="*/ 0 w 47"/>
                <a:gd name="T37" fmla="*/ 0 h 51"/>
                <a:gd name="T38" fmla="*/ 0 w 47"/>
                <a:gd name="T39" fmla="*/ 0 h 51"/>
                <a:gd name="T40" fmla="*/ 0 w 47"/>
                <a:gd name="T41" fmla="*/ 0 h 51"/>
                <a:gd name="T42" fmla="*/ 0 w 47"/>
                <a:gd name="T43" fmla="*/ 0 h 51"/>
                <a:gd name="T44" fmla="*/ 0 w 47"/>
                <a:gd name="T45" fmla="*/ 0 h 51"/>
                <a:gd name="T46" fmla="*/ 0 w 47"/>
                <a:gd name="T47" fmla="*/ 0 h 51"/>
                <a:gd name="T48" fmla="*/ 0 w 47"/>
                <a:gd name="T49" fmla="*/ 0 h 51"/>
                <a:gd name="T50" fmla="*/ 0 w 47"/>
                <a:gd name="T51" fmla="*/ 0 h 51"/>
                <a:gd name="T52" fmla="*/ 0 w 47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1"/>
                <a:gd name="T83" fmla="*/ 47 w 47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1">
                  <a:moveTo>
                    <a:pt x="31" y="49"/>
                  </a:moveTo>
                  <a:lnTo>
                    <a:pt x="41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6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11" y="44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6" name="Freeform 8351"/>
            <p:cNvSpPr>
              <a:spLocks/>
            </p:cNvSpPr>
            <p:nvPr/>
          </p:nvSpPr>
          <p:spPr bwMode="auto">
            <a:xfrm rot="1607439">
              <a:off x="1971" y="1407"/>
              <a:ext cx="18" cy="22"/>
            </a:xfrm>
            <a:custGeom>
              <a:avLst/>
              <a:gdLst>
                <a:gd name="T0" fmla="*/ 1 w 36"/>
                <a:gd name="T1" fmla="*/ 0 h 45"/>
                <a:gd name="T2" fmla="*/ 1 w 36"/>
                <a:gd name="T3" fmla="*/ 0 h 45"/>
                <a:gd name="T4" fmla="*/ 1 w 36"/>
                <a:gd name="T5" fmla="*/ 0 h 45"/>
                <a:gd name="T6" fmla="*/ 0 w 36"/>
                <a:gd name="T7" fmla="*/ 0 h 45"/>
                <a:gd name="T8" fmla="*/ 1 w 36"/>
                <a:gd name="T9" fmla="*/ 0 h 45"/>
                <a:gd name="T10" fmla="*/ 1 w 36"/>
                <a:gd name="T11" fmla="*/ 0 h 45"/>
                <a:gd name="T12" fmla="*/ 1 w 36"/>
                <a:gd name="T13" fmla="*/ 0 h 45"/>
                <a:gd name="T14" fmla="*/ 1 w 36"/>
                <a:gd name="T15" fmla="*/ 0 h 45"/>
                <a:gd name="T16" fmla="*/ 1 w 36"/>
                <a:gd name="T17" fmla="*/ 0 h 45"/>
                <a:gd name="T18" fmla="*/ 1 w 36"/>
                <a:gd name="T19" fmla="*/ 0 h 45"/>
                <a:gd name="T20" fmla="*/ 1 w 36"/>
                <a:gd name="T21" fmla="*/ 0 h 45"/>
                <a:gd name="T22" fmla="*/ 1 w 36"/>
                <a:gd name="T23" fmla="*/ 0 h 45"/>
                <a:gd name="T24" fmla="*/ 1 w 36"/>
                <a:gd name="T25" fmla="*/ 0 h 45"/>
                <a:gd name="T26" fmla="*/ 1 w 36"/>
                <a:gd name="T27" fmla="*/ 0 h 45"/>
                <a:gd name="T28" fmla="*/ 1 w 36"/>
                <a:gd name="T29" fmla="*/ 0 h 45"/>
                <a:gd name="T30" fmla="*/ 1 w 36"/>
                <a:gd name="T31" fmla="*/ 0 h 45"/>
                <a:gd name="T32" fmla="*/ 1 w 36"/>
                <a:gd name="T33" fmla="*/ 0 h 45"/>
                <a:gd name="T34" fmla="*/ 1 w 36"/>
                <a:gd name="T35" fmla="*/ 0 h 45"/>
                <a:gd name="T36" fmla="*/ 1 w 36"/>
                <a:gd name="T37" fmla="*/ 0 h 45"/>
                <a:gd name="T38" fmla="*/ 1 w 36"/>
                <a:gd name="T39" fmla="*/ 0 h 45"/>
                <a:gd name="T40" fmla="*/ 1 w 36"/>
                <a:gd name="T41" fmla="*/ 0 h 45"/>
                <a:gd name="T42" fmla="*/ 1 w 36"/>
                <a:gd name="T43" fmla="*/ 0 h 45"/>
                <a:gd name="T44" fmla="*/ 1 w 36"/>
                <a:gd name="T45" fmla="*/ 0 h 45"/>
                <a:gd name="T46" fmla="*/ 1 w 36"/>
                <a:gd name="T47" fmla="*/ 0 h 45"/>
                <a:gd name="T48" fmla="*/ 1 w 36"/>
                <a:gd name="T49" fmla="*/ 0 h 45"/>
                <a:gd name="T50" fmla="*/ 1 w 36"/>
                <a:gd name="T51" fmla="*/ 0 h 45"/>
                <a:gd name="T52" fmla="*/ 1 w 36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45"/>
                <a:gd name="T83" fmla="*/ 36 w 36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45">
                  <a:moveTo>
                    <a:pt x="5" y="30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7" name="Freeform 8352"/>
            <p:cNvSpPr>
              <a:spLocks/>
            </p:cNvSpPr>
            <p:nvPr/>
          </p:nvSpPr>
          <p:spPr bwMode="auto">
            <a:xfrm rot="1607439">
              <a:off x="1976" y="1413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6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8" name="Freeform 8353"/>
            <p:cNvSpPr>
              <a:spLocks/>
            </p:cNvSpPr>
            <p:nvPr/>
          </p:nvSpPr>
          <p:spPr bwMode="auto">
            <a:xfrm rot="1607439">
              <a:off x="1985" y="1425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w 45"/>
                <a:gd name="T55" fmla="*/ 1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0"/>
                <a:gd name="T86" fmla="*/ 45 w 45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0">
                  <a:moveTo>
                    <a:pt x="31" y="48"/>
                  </a:moveTo>
                  <a:lnTo>
                    <a:pt x="42" y="43"/>
                  </a:lnTo>
                  <a:lnTo>
                    <a:pt x="44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9" name="Freeform 8354"/>
            <p:cNvSpPr>
              <a:spLocks/>
            </p:cNvSpPr>
            <p:nvPr/>
          </p:nvSpPr>
          <p:spPr bwMode="auto">
            <a:xfrm rot="1607439">
              <a:off x="1984" y="1427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3" y="20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0" name="Freeform 8355"/>
            <p:cNvSpPr>
              <a:spLocks/>
            </p:cNvSpPr>
            <p:nvPr/>
          </p:nvSpPr>
          <p:spPr bwMode="auto">
            <a:xfrm rot="1607439">
              <a:off x="1988" y="1433"/>
              <a:ext cx="8" cy="11"/>
            </a:xfrm>
            <a:custGeom>
              <a:avLst/>
              <a:gdLst>
                <a:gd name="T0" fmla="*/ 0 w 17"/>
                <a:gd name="T1" fmla="*/ 1 h 21"/>
                <a:gd name="T2" fmla="*/ 0 w 17"/>
                <a:gd name="T3" fmla="*/ 1 h 21"/>
                <a:gd name="T4" fmla="*/ 0 w 17"/>
                <a:gd name="T5" fmla="*/ 1 h 21"/>
                <a:gd name="T6" fmla="*/ 0 w 17"/>
                <a:gd name="T7" fmla="*/ 1 h 21"/>
                <a:gd name="T8" fmla="*/ 0 w 17"/>
                <a:gd name="T9" fmla="*/ 0 h 21"/>
                <a:gd name="T10" fmla="*/ 0 w 17"/>
                <a:gd name="T11" fmla="*/ 0 h 21"/>
                <a:gd name="T12" fmla="*/ 0 w 17"/>
                <a:gd name="T13" fmla="*/ 0 h 21"/>
                <a:gd name="T14" fmla="*/ 0 w 17"/>
                <a:gd name="T15" fmla="*/ 1 h 21"/>
                <a:gd name="T16" fmla="*/ 0 w 17"/>
                <a:gd name="T17" fmla="*/ 1 h 21"/>
                <a:gd name="T18" fmla="*/ 0 w 17"/>
                <a:gd name="T19" fmla="*/ 1 h 21"/>
                <a:gd name="T20" fmla="*/ 0 w 17"/>
                <a:gd name="T21" fmla="*/ 1 h 21"/>
                <a:gd name="T22" fmla="*/ 0 w 17"/>
                <a:gd name="T23" fmla="*/ 1 h 21"/>
                <a:gd name="T24" fmla="*/ 0 w 17"/>
                <a:gd name="T25" fmla="*/ 1 h 21"/>
                <a:gd name="T26" fmla="*/ 0 w 17"/>
                <a:gd name="T27" fmla="*/ 1 h 21"/>
                <a:gd name="T28" fmla="*/ 0 w 17"/>
                <a:gd name="T29" fmla="*/ 1 h 21"/>
                <a:gd name="T30" fmla="*/ 0 w 17"/>
                <a:gd name="T31" fmla="*/ 1 h 21"/>
                <a:gd name="T32" fmla="*/ 0 w 17"/>
                <a:gd name="T33" fmla="*/ 1 h 21"/>
                <a:gd name="T34" fmla="*/ 0 w 17"/>
                <a:gd name="T35" fmla="*/ 1 h 21"/>
                <a:gd name="T36" fmla="*/ 0 w 17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1"/>
                <a:gd name="T59" fmla="*/ 17 w 17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1" name="Freeform 8356"/>
            <p:cNvSpPr>
              <a:spLocks/>
            </p:cNvSpPr>
            <p:nvPr/>
          </p:nvSpPr>
          <p:spPr bwMode="auto">
            <a:xfrm rot="1607439">
              <a:off x="1960" y="1407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1 w 45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1"/>
                <a:gd name="T86" fmla="*/ 45 w 45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1">
                  <a:moveTo>
                    <a:pt x="31" y="49"/>
                  </a:moveTo>
                  <a:lnTo>
                    <a:pt x="41" y="43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4"/>
                  </a:lnTo>
                  <a:lnTo>
                    <a:pt x="11" y="43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2" name="Freeform 8357"/>
            <p:cNvSpPr>
              <a:spLocks/>
            </p:cNvSpPr>
            <p:nvPr/>
          </p:nvSpPr>
          <p:spPr bwMode="auto">
            <a:xfrm rot="1607439">
              <a:off x="1960" y="1408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8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3" name="Freeform 8358"/>
            <p:cNvSpPr>
              <a:spLocks/>
            </p:cNvSpPr>
            <p:nvPr/>
          </p:nvSpPr>
          <p:spPr bwMode="auto">
            <a:xfrm rot="1607439">
              <a:off x="1965" y="1414"/>
              <a:ext cx="9" cy="11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0 h 24"/>
                <a:gd name="T4" fmla="*/ 0 w 18"/>
                <a:gd name="T5" fmla="*/ 0 h 24"/>
                <a:gd name="T6" fmla="*/ 0 w 18"/>
                <a:gd name="T7" fmla="*/ 0 h 24"/>
                <a:gd name="T8" fmla="*/ 1 w 18"/>
                <a:gd name="T9" fmla="*/ 0 h 24"/>
                <a:gd name="T10" fmla="*/ 1 w 18"/>
                <a:gd name="T11" fmla="*/ 0 h 24"/>
                <a:gd name="T12" fmla="*/ 1 w 18"/>
                <a:gd name="T13" fmla="*/ 0 h 24"/>
                <a:gd name="T14" fmla="*/ 1 w 18"/>
                <a:gd name="T15" fmla="*/ 0 h 24"/>
                <a:gd name="T16" fmla="*/ 1 w 18"/>
                <a:gd name="T17" fmla="*/ 0 h 24"/>
                <a:gd name="T18" fmla="*/ 1 w 18"/>
                <a:gd name="T19" fmla="*/ 0 h 24"/>
                <a:gd name="T20" fmla="*/ 1 w 18"/>
                <a:gd name="T21" fmla="*/ 0 h 24"/>
                <a:gd name="T22" fmla="*/ 1 w 18"/>
                <a:gd name="T23" fmla="*/ 0 h 24"/>
                <a:gd name="T24" fmla="*/ 1 w 18"/>
                <a:gd name="T25" fmla="*/ 0 h 24"/>
                <a:gd name="T26" fmla="*/ 1 w 18"/>
                <a:gd name="T27" fmla="*/ 0 h 24"/>
                <a:gd name="T28" fmla="*/ 1 w 18"/>
                <a:gd name="T29" fmla="*/ 0 h 24"/>
                <a:gd name="T30" fmla="*/ 1 w 18"/>
                <a:gd name="T31" fmla="*/ 0 h 24"/>
                <a:gd name="T32" fmla="*/ 1 w 18"/>
                <a:gd name="T33" fmla="*/ 0 h 24"/>
                <a:gd name="T34" fmla="*/ 1 w 18"/>
                <a:gd name="T35" fmla="*/ 0 h 24"/>
                <a:gd name="T36" fmla="*/ 1 w 1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4"/>
                <a:gd name="T59" fmla="*/ 18 w 1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4">
                  <a:moveTo>
                    <a:pt x="2" y="17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4" name="Freeform 8359"/>
            <p:cNvSpPr>
              <a:spLocks/>
            </p:cNvSpPr>
            <p:nvPr/>
          </p:nvSpPr>
          <p:spPr bwMode="auto">
            <a:xfrm rot="1607439">
              <a:off x="1974" y="1426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9" y="48"/>
                  </a:moveTo>
                  <a:lnTo>
                    <a:pt x="40" y="43"/>
                  </a:lnTo>
                  <a:lnTo>
                    <a:pt x="44" y="41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4" y="23"/>
                  </a:lnTo>
                  <a:lnTo>
                    <a:pt x="40" y="14"/>
                  </a:lnTo>
                  <a:lnTo>
                    <a:pt x="35" y="7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7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5" name="Freeform 8360"/>
            <p:cNvSpPr>
              <a:spLocks/>
            </p:cNvSpPr>
            <p:nvPr/>
          </p:nvSpPr>
          <p:spPr bwMode="auto">
            <a:xfrm rot="1607439">
              <a:off x="1974" y="1428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5" y="32"/>
                  </a:lnTo>
                  <a:lnTo>
                    <a:pt x="35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6" name="Freeform 8361"/>
            <p:cNvSpPr>
              <a:spLocks/>
            </p:cNvSpPr>
            <p:nvPr/>
          </p:nvSpPr>
          <p:spPr bwMode="auto">
            <a:xfrm rot="1607439">
              <a:off x="1977" y="1432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1 w 18"/>
                <a:gd name="T3" fmla="*/ 1 h 23"/>
                <a:gd name="T4" fmla="*/ 0 w 18"/>
                <a:gd name="T5" fmla="*/ 1 h 23"/>
                <a:gd name="T6" fmla="*/ 1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3" y="16"/>
                  </a:moveTo>
                  <a:lnTo>
                    <a:pt x="1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7" name="Freeform 8362"/>
            <p:cNvSpPr>
              <a:spLocks/>
            </p:cNvSpPr>
            <p:nvPr/>
          </p:nvSpPr>
          <p:spPr bwMode="auto">
            <a:xfrm rot="1607439">
              <a:off x="2023" y="1502"/>
              <a:ext cx="23" cy="26"/>
            </a:xfrm>
            <a:custGeom>
              <a:avLst/>
              <a:gdLst>
                <a:gd name="T0" fmla="*/ 0 w 47"/>
                <a:gd name="T1" fmla="*/ 1 h 52"/>
                <a:gd name="T2" fmla="*/ 0 w 47"/>
                <a:gd name="T3" fmla="*/ 1 h 52"/>
                <a:gd name="T4" fmla="*/ 0 w 47"/>
                <a:gd name="T5" fmla="*/ 1 h 52"/>
                <a:gd name="T6" fmla="*/ 0 w 47"/>
                <a:gd name="T7" fmla="*/ 1 h 52"/>
                <a:gd name="T8" fmla="*/ 0 w 47"/>
                <a:gd name="T9" fmla="*/ 1 h 52"/>
                <a:gd name="T10" fmla="*/ 0 w 47"/>
                <a:gd name="T11" fmla="*/ 1 h 52"/>
                <a:gd name="T12" fmla="*/ 0 w 47"/>
                <a:gd name="T13" fmla="*/ 1 h 52"/>
                <a:gd name="T14" fmla="*/ 0 w 47"/>
                <a:gd name="T15" fmla="*/ 1 h 52"/>
                <a:gd name="T16" fmla="*/ 0 w 47"/>
                <a:gd name="T17" fmla="*/ 1 h 52"/>
                <a:gd name="T18" fmla="*/ 0 w 47"/>
                <a:gd name="T19" fmla="*/ 1 h 52"/>
                <a:gd name="T20" fmla="*/ 0 w 47"/>
                <a:gd name="T21" fmla="*/ 1 h 52"/>
                <a:gd name="T22" fmla="*/ 0 w 47"/>
                <a:gd name="T23" fmla="*/ 0 h 52"/>
                <a:gd name="T24" fmla="*/ 0 w 47"/>
                <a:gd name="T25" fmla="*/ 0 h 52"/>
                <a:gd name="T26" fmla="*/ 0 w 47"/>
                <a:gd name="T27" fmla="*/ 1 h 52"/>
                <a:gd name="T28" fmla="*/ 0 w 47"/>
                <a:gd name="T29" fmla="*/ 1 h 52"/>
                <a:gd name="T30" fmla="*/ 0 w 47"/>
                <a:gd name="T31" fmla="*/ 1 h 52"/>
                <a:gd name="T32" fmla="*/ 0 w 47"/>
                <a:gd name="T33" fmla="*/ 1 h 52"/>
                <a:gd name="T34" fmla="*/ 0 w 47"/>
                <a:gd name="T35" fmla="*/ 1 h 52"/>
                <a:gd name="T36" fmla="*/ 0 w 47"/>
                <a:gd name="T37" fmla="*/ 1 h 52"/>
                <a:gd name="T38" fmla="*/ 0 w 47"/>
                <a:gd name="T39" fmla="*/ 1 h 52"/>
                <a:gd name="T40" fmla="*/ 0 w 47"/>
                <a:gd name="T41" fmla="*/ 1 h 52"/>
                <a:gd name="T42" fmla="*/ 0 w 47"/>
                <a:gd name="T43" fmla="*/ 1 h 52"/>
                <a:gd name="T44" fmla="*/ 0 w 47"/>
                <a:gd name="T45" fmla="*/ 1 h 52"/>
                <a:gd name="T46" fmla="*/ 0 w 47"/>
                <a:gd name="T47" fmla="*/ 1 h 52"/>
                <a:gd name="T48" fmla="*/ 0 w 47"/>
                <a:gd name="T49" fmla="*/ 1 h 52"/>
                <a:gd name="T50" fmla="*/ 0 w 47"/>
                <a:gd name="T51" fmla="*/ 1 h 52"/>
                <a:gd name="T52" fmla="*/ 0 w 47"/>
                <a:gd name="T53" fmla="*/ 1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2"/>
                <a:gd name="T83" fmla="*/ 47 w 47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2">
                  <a:moveTo>
                    <a:pt x="31" y="50"/>
                  </a:moveTo>
                  <a:lnTo>
                    <a:pt x="41" y="43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5"/>
                  </a:lnTo>
                  <a:lnTo>
                    <a:pt x="41" y="16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5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" name="Freeform 8363"/>
            <p:cNvSpPr>
              <a:spLocks/>
            </p:cNvSpPr>
            <p:nvPr/>
          </p:nvSpPr>
          <p:spPr bwMode="auto">
            <a:xfrm rot="1607439">
              <a:off x="2023" y="1504"/>
              <a:ext cx="17" cy="22"/>
            </a:xfrm>
            <a:custGeom>
              <a:avLst/>
              <a:gdLst>
                <a:gd name="T0" fmla="*/ 1 w 34"/>
                <a:gd name="T1" fmla="*/ 0 h 45"/>
                <a:gd name="T2" fmla="*/ 1 w 34"/>
                <a:gd name="T3" fmla="*/ 0 h 45"/>
                <a:gd name="T4" fmla="*/ 1 w 34"/>
                <a:gd name="T5" fmla="*/ 0 h 45"/>
                <a:gd name="T6" fmla="*/ 0 w 34"/>
                <a:gd name="T7" fmla="*/ 0 h 45"/>
                <a:gd name="T8" fmla="*/ 0 w 34"/>
                <a:gd name="T9" fmla="*/ 0 h 45"/>
                <a:gd name="T10" fmla="*/ 1 w 34"/>
                <a:gd name="T11" fmla="*/ 0 h 45"/>
                <a:gd name="T12" fmla="*/ 1 w 34"/>
                <a:gd name="T13" fmla="*/ 0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0 h 45"/>
                <a:gd name="T20" fmla="*/ 1 w 34"/>
                <a:gd name="T21" fmla="*/ 0 h 45"/>
                <a:gd name="T22" fmla="*/ 1 w 34"/>
                <a:gd name="T23" fmla="*/ 0 h 45"/>
                <a:gd name="T24" fmla="*/ 1 w 34"/>
                <a:gd name="T25" fmla="*/ 0 h 45"/>
                <a:gd name="T26" fmla="*/ 1 w 34"/>
                <a:gd name="T27" fmla="*/ 0 h 45"/>
                <a:gd name="T28" fmla="*/ 1 w 34"/>
                <a:gd name="T29" fmla="*/ 0 h 45"/>
                <a:gd name="T30" fmla="*/ 1 w 34"/>
                <a:gd name="T31" fmla="*/ 0 h 45"/>
                <a:gd name="T32" fmla="*/ 1 w 34"/>
                <a:gd name="T33" fmla="*/ 0 h 45"/>
                <a:gd name="T34" fmla="*/ 1 w 34"/>
                <a:gd name="T35" fmla="*/ 0 h 45"/>
                <a:gd name="T36" fmla="*/ 1 w 34"/>
                <a:gd name="T37" fmla="*/ 0 h 45"/>
                <a:gd name="T38" fmla="*/ 1 w 34"/>
                <a:gd name="T39" fmla="*/ 0 h 45"/>
                <a:gd name="T40" fmla="*/ 1 w 34"/>
                <a:gd name="T41" fmla="*/ 0 h 45"/>
                <a:gd name="T42" fmla="*/ 1 w 34"/>
                <a:gd name="T43" fmla="*/ 0 h 45"/>
                <a:gd name="T44" fmla="*/ 1 w 34"/>
                <a:gd name="T45" fmla="*/ 0 h 45"/>
                <a:gd name="T46" fmla="*/ 1 w 34"/>
                <a:gd name="T47" fmla="*/ 0 h 45"/>
                <a:gd name="T48" fmla="*/ 1 w 34"/>
                <a:gd name="T49" fmla="*/ 0 h 45"/>
                <a:gd name="T50" fmla="*/ 1 w 34"/>
                <a:gd name="T51" fmla="*/ 0 h 45"/>
                <a:gd name="T52" fmla="*/ 1 w 34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9"/>
                  </a:moveTo>
                  <a:lnTo>
                    <a:pt x="4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" name="Freeform 8364"/>
            <p:cNvSpPr>
              <a:spLocks/>
            </p:cNvSpPr>
            <p:nvPr/>
          </p:nvSpPr>
          <p:spPr bwMode="auto">
            <a:xfrm rot="1607439">
              <a:off x="2028" y="1509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0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0" name="Freeform 8365"/>
            <p:cNvSpPr>
              <a:spLocks/>
            </p:cNvSpPr>
            <p:nvPr/>
          </p:nvSpPr>
          <p:spPr bwMode="auto">
            <a:xfrm rot="1607439">
              <a:off x="2002" y="1348"/>
              <a:ext cx="53" cy="91"/>
            </a:xfrm>
            <a:custGeom>
              <a:avLst/>
              <a:gdLst>
                <a:gd name="T0" fmla="*/ 0 w 104"/>
                <a:gd name="T1" fmla="*/ 1 h 182"/>
                <a:gd name="T2" fmla="*/ 1 w 104"/>
                <a:gd name="T3" fmla="*/ 0 h 182"/>
                <a:gd name="T4" fmla="*/ 1 w 104"/>
                <a:gd name="T5" fmla="*/ 1 h 182"/>
                <a:gd name="T6" fmla="*/ 0 w 104"/>
                <a:gd name="T7" fmla="*/ 1 h 182"/>
                <a:gd name="T8" fmla="*/ 0 w 104"/>
                <a:gd name="T9" fmla="*/ 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82"/>
                <a:gd name="T17" fmla="*/ 104 w 10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82">
                  <a:moveTo>
                    <a:pt x="0" y="60"/>
                  </a:moveTo>
                  <a:lnTo>
                    <a:pt x="104" y="0"/>
                  </a:lnTo>
                  <a:lnTo>
                    <a:pt x="104" y="121"/>
                  </a:lnTo>
                  <a:lnTo>
                    <a:pt x="0" y="1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1" name="Freeform 8366"/>
            <p:cNvSpPr>
              <a:spLocks/>
            </p:cNvSpPr>
            <p:nvPr/>
          </p:nvSpPr>
          <p:spPr bwMode="auto">
            <a:xfrm rot="1607439">
              <a:off x="1871" y="1252"/>
              <a:ext cx="23" cy="26"/>
            </a:xfrm>
            <a:custGeom>
              <a:avLst/>
              <a:gdLst>
                <a:gd name="T0" fmla="*/ 0 w 47"/>
                <a:gd name="T1" fmla="*/ 1 h 50"/>
                <a:gd name="T2" fmla="*/ 0 w 47"/>
                <a:gd name="T3" fmla="*/ 1 h 50"/>
                <a:gd name="T4" fmla="*/ 0 w 47"/>
                <a:gd name="T5" fmla="*/ 1 h 50"/>
                <a:gd name="T6" fmla="*/ 0 w 47"/>
                <a:gd name="T7" fmla="*/ 1 h 50"/>
                <a:gd name="T8" fmla="*/ 0 w 47"/>
                <a:gd name="T9" fmla="*/ 1 h 50"/>
                <a:gd name="T10" fmla="*/ 0 w 47"/>
                <a:gd name="T11" fmla="*/ 1 h 50"/>
                <a:gd name="T12" fmla="*/ 0 w 47"/>
                <a:gd name="T13" fmla="*/ 1 h 50"/>
                <a:gd name="T14" fmla="*/ 0 w 47"/>
                <a:gd name="T15" fmla="*/ 1 h 50"/>
                <a:gd name="T16" fmla="*/ 0 w 47"/>
                <a:gd name="T17" fmla="*/ 1 h 50"/>
                <a:gd name="T18" fmla="*/ 0 w 47"/>
                <a:gd name="T19" fmla="*/ 1 h 50"/>
                <a:gd name="T20" fmla="*/ 0 w 47"/>
                <a:gd name="T21" fmla="*/ 0 h 50"/>
                <a:gd name="T22" fmla="*/ 0 w 47"/>
                <a:gd name="T23" fmla="*/ 0 h 50"/>
                <a:gd name="T24" fmla="*/ 0 w 47"/>
                <a:gd name="T25" fmla="*/ 0 h 50"/>
                <a:gd name="T26" fmla="*/ 0 w 47"/>
                <a:gd name="T27" fmla="*/ 0 h 50"/>
                <a:gd name="T28" fmla="*/ 0 w 47"/>
                <a:gd name="T29" fmla="*/ 1 h 50"/>
                <a:gd name="T30" fmla="*/ 0 w 47"/>
                <a:gd name="T31" fmla="*/ 1 h 50"/>
                <a:gd name="T32" fmla="*/ 0 w 47"/>
                <a:gd name="T33" fmla="*/ 1 h 50"/>
                <a:gd name="T34" fmla="*/ 0 w 47"/>
                <a:gd name="T35" fmla="*/ 1 h 50"/>
                <a:gd name="T36" fmla="*/ 0 w 47"/>
                <a:gd name="T37" fmla="*/ 1 h 50"/>
                <a:gd name="T38" fmla="*/ 0 w 47"/>
                <a:gd name="T39" fmla="*/ 1 h 50"/>
                <a:gd name="T40" fmla="*/ 0 w 47"/>
                <a:gd name="T41" fmla="*/ 1 h 50"/>
                <a:gd name="T42" fmla="*/ 0 w 47"/>
                <a:gd name="T43" fmla="*/ 1 h 50"/>
                <a:gd name="T44" fmla="*/ 0 w 47"/>
                <a:gd name="T45" fmla="*/ 1 h 50"/>
                <a:gd name="T46" fmla="*/ 0 w 47"/>
                <a:gd name="T47" fmla="*/ 1 h 50"/>
                <a:gd name="T48" fmla="*/ 0 w 47"/>
                <a:gd name="T49" fmla="*/ 1 h 50"/>
                <a:gd name="T50" fmla="*/ 0 w 47"/>
                <a:gd name="T51" fmla="*/ 1 h 50"/>
                <a:gd name="T52" fmla="*/ 0 w 47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0"/>
                <a:gd name="T83" fmla="*/ 47 w 47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0">
                  <a:moveTo>
                    <a:pt x="31" y="48"/>
                  </a:moveTo>
                  <a:lnTo>
                    <a:pt x="42" y="43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6" y="7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2" name="Freeform 8367"/>
            <p:cNvSpPr>
              <a:spLocks/>
            </p:cNvSpPr>
            <p:nvPr/>
          </p:nvSpPr>
          <p:spPr bwMode="auto">
            <a:xfrm rot="1607439">
              <a:off x="1871" y="125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4" y="25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3" name="Freeform 8368"/>
            <p:cNvSpPr>
              <a:spLocks/>
            </p:cNvSpPr>
            <p:nvPr/>
          </p:nvSpPr>
          <p:spPr bwMode="auto">
            <a:xfrm rot="1607439">
              <a:off x="1875" y="1260"/>
              <a:ext cx="9" cy="11"/>
            </a:xfrm>
            <a:custGeom>
              <a:avLst/>
              <a:gdLst>
                <a:gd name="T0" fmla="*/ 1 w 18"/>
                <a:gd name="T1" fmla="*/ 1 h 21"/>
                <a:gd name="T2" fmla="*/ 0 w 18"/>
                <a:gd name="T3" fmla="*/ 1 h 21"/>
                <a:gd name="T4" fmla="*/ 0 w 18"/>
                <a:gd name="T5" fmla="*/ 1 h 21"/>
                <a:gd name="T6" fmla="*/ 0 w 18"/>
                <a:gd name="T7" fmla="*/ 1 h 21"/>
                <a:gd name="T8" fmla="*/ 1 w 18"/>
                <a:gd name="T9" fmla="*/ 0 h 21"/>
                <a:gd name="T10" fmla="*/ 1 w 18"/>
                <a:gd name="T11" fmla="*/ 0 h 21"/>
                <a:gd name="T12" fmla="*/ 1 w 18"/>
                <a:gd name="T13" fmla="*/ 0 h 21"/>
                <a:gd name="T14" fmla="*/ 1 w 18"/>
                <a:gd name="T15" fmla="*/ 1 h 21"/>
                <a:gd name="T16" fmla="*/ 1 w 18"/>
                <a:gd name="T17" fmla="*/ 1 h 21"/>
                <a:gd name="T18" fmla="*/ 1 w 18"/>
                <a:gd name="T19" fmla="*/ 1 h 21"/>
                <a:gd name="T20" fmla="*/ 1 w 18"/>
                <a:gd name="T21" fmla="*/ 1 h 21"/>
                <a:gd name="T22" fmla="*/ 1 w 18"/>
                <a:gd name="T23" fmla="*/ 1 h 21"/>
                <a:gd name="T24" fmla="*/ 1 w 18"/>
                <a:gd name="T25" fmla="*/ 1 h 21"/>
                <a:gd name="T26" fmla="*/ 1 w 18"/>
                <a:gd name="T27" fmla="*/ 1 h 21"/>
                <a:gd name="T28" fmla="*/ 1 w 18"/>
                <a:gd name="T29" fmla="*/ 1 h 21"/>
                <a:gd name="T30" fmla="*/ 1 w 18"/>
                <a:gd name="T31" fmla="*/ 1 h 21"/>
                <a:gd name="T32" fmla="*/ 1 w 18"/>
                <a:gd name="T33" fmla="*/ 1 h 21"/>
                <a:gd name="T34" fmla="*/ 1 w 18"/>
                <a:gd name="T35" fmla="*/ 1 h 21"/>
                <a:gd name="T36" fmla="*/ 1 w 18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1"/>
                <a:gd name="T59" fmla="*/ 18 w 1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4" name="Freeform 8369"/>
            <p:cNvSpPr>
              <a:spLocks/>
            </p:cNvSpPr>
            <p:nvPr/>
          </p:nvSpPr>
          <p:spPr bwMode="auto">
            <a:xfrm rot="1607439">
              <a:off x="1884" y="1272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8" y="51"/>
                  </a:moveTo>
                  <a:lnTo>
                    <a:pt x="39" y="43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3" y="24"/>
                  </a:lnTo>
                  <a:lnTo>
                    <a:pt x="39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5" name="Freeform 8370"/>
            <p:cNvSpPr>
              <a:spLocks/>
            </p:cNvSpPr>
            <p:nvPr/>
          </p:nvSpPr>
          <p:spPr bwMode="auto">
            <a:xfrm rot="1607439">
              <a:off x="1884" y="1274"/>
              <a:ext cx="17" cy="22"/>
            </a:xfrm>
            <a:custGeom>
              <a:avLst/>
              <a:gdLst>
                <a:gd name="T0" fmla="*/ 1 w 34"/>
                <a:gd name="T1" fmla="*/ 0 h 46"/>
                <a:gd name="T2" fmla="*/ 1 w 34"/>
                <a:gd name="T3" fmla="*/ 0 h 46"/>
                <a:gd name="T4" fmla="*/ 1 w 34"/>
                <a:gd name="T5" fmla="*/ 0 h 46"/>
                <a:gd name="T6" fmla="*/ 0 w 34"/>
                <a:gd name="T7" fmla="*/ 0 h 46"/>
                <a:gd name="T8" fmla="*/ 0 w 34"/>
                <a:gd name="T9" fmla="*/ 0 h 46"/>
                <a:gd name="T10" fmla="*/ 1 w 34"/>
                <a:gd name="T11" fmla="*/ 0 h 46"/>
                <a:gd name="T12" fmla="*/ 1 w 34"/>
                <a:gd name="T13" fmla="*/ 0 h 46"/>
                <a:gd name="T14" fmla="*/ 1 w 34"/>
                <a:gd name="T15" fmla="*/ 0 h 46"/>
                <a:gd name="T16" fmla="*/ 1 w 34"/>
                <a:gd name="T17" fmla="*/ 0 h 46"/>
                <a:gd name="T18" fmla="*/ 1 w 34"/>
                <a:gd name="T19" fmla="*/ 0 h 46"/>
                <a:gd name="T20" fmla="*/ 1 w 34"/>
                <a:gd name="T21" fmla="*/ 0 h 46"/>
                <a:gd name="T22" fmla="*/ 1 w 34"/>
                <a:gd name="T23" fmla="*/ 0 h 46"/>
                <a:gd name="T24" fmla="*/ 1 w 34"/>
                <a:gd name="T25" fmla="*/ 0 h 46"/>
                <a:gd name="T26" fmla="*/ 1 w 34"/>
                <a:gd name="T27" fmla="*/ 0 h 46"/>
                <a:gd name="T28" fmla="*/ 1 w 34"/>
                <a:gd name="T29" fmla="*/ 0 h 46"/>
                <a:gd name="T30" fmla="*/ 1 w 34"/>
                <a:gd name="T31" fmla="*/ 0 h 46"/>
                <a:gd name="T32" fmla="*/ 1 w 34"/>
                <a:gd name="T33" fmla="*/ 0 h 46"/>
                <a:gd name="T34" fmla="*/ 1 w 34"/>
                <a:gd name="T35" fmla="*/ 0 h 46"/>
                <a:gd name="T36" fmla="*/ 1 w 34"/>
                <a:gd name="T37" fmla="*/ 0 h 46"/>
                <a:gd name="T38" fmla="*/ 1 w 34"/>
                <a:gd name="T39" fmla="*/ 0 h 46"/>
                <a:gd name="T40" fmla="*/ 1 w 34"/>
                <a:gd name="T41" fmla="*/ 0 h 46"/>
                <a:gd name="T42" fmla="*/ 1 w 34"/>
                <a:gd name="T43" fmla="*/ 0 h 46"/>
                <a:gd name="T44" fmla="*/ 1 w 34"/>
                <a:gd name="T45" fmla="*/ 0 h 46"/>
                <a:gd name="T46" fmla="*/ 1 w 34"/>
                <a:gd name="T47" fmla="*/ 0 h 46"/>
                <a:gd name="T48" fmla="*/ 1 w 34"/>
                <a:gd name="T49" fmla="*/ 0 h 46"/>
                <a:gd name="T50" fmla="*/ 1 w 34"/>
                <a:gd name="T51" fmla="*/ 0 h 46"/>
                <a:gd name="T52" fmla="*/ 1 w 34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6"/>
                <a:gd name="T83" fmla="*/ 34 w 3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6">
                  <a:moveTo>
                    <a:pt x="5" y="31"/>
                  </a:moveTo>
                  <a:lnTo>
                    <a:pt x="1" y="26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6" name="Freeform 8371"/>
            <p:cNvSpPr>
              <a:spLocks/>
            </p:cNvSpPr>
            <p:nvPr/>
          </p:nvSpPr>
          <p:spPr bwMode="auto">
            <a:xfrm rot="1607439">
              <a:off x="1887" y="1280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5"/>
                  </a:move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7" name="Freeform 8372"/>
            <p:cNvSpPr>
              <a:spLocks/>
            </p:cNvSpPr>
            <p:nvPr/>
          </p:nvSpPr>
          <p:spPr bwMode="auto">
            <a:xfrm rot="1607439">
              <a:off x="1861" y="1253"/>
              <a:ext cx="22" cy="25"/>
            </a:xfrm>
            <a:custGeom>
              <a:avLst/>
              <a:gdLst>
                <a:gd name="T0" fmla="*/ 0 w 45"/>
                <a:gd name="T1" fmla="*/ 0 h 51"/>
                <a:gd name="T2" fmla="*/ 0 w 45"/>
                <a:gd name="T3" fmla="*/ 0 h 51"/>
                <a:gd name="T4" fmla="*/ 0 w 45"/>
                <a:gd name="T5" fmla="*/ 0 h 51"/>
                <a:gd name="T6" fmla="*/ 0 w 45"/>
                <a:gd name="T7" fmla="*/ 0 h 51"/>
                <a:gd name="T8" fmla="*/ 0 w 45"/>
                <a:gd name="T9" fmla="*/ 0 h 51"/>
                <a:gd name="T10" fmla="*/ 0 w 45"/>
                <a:gd name="T11" fmla="*/ 0 h 51"/>
                <a:gd name="T12" fmla="*/ 0 w 45"/>
                <a:gd name="T13" fmla="*/ 0 h 51"/>
                <a:gd name="T14" fmla="*/ 0 w 45"/>
                <a:gd name="T15" fmla="*/ 0 h 51"/>
                <a:gd name="T16" fmla="*/ 0 w 45"/>
                <a:gd name="T17" fmla="*/ 0 h 51"/>
                <a:gd name="T18" fmla="*/ 0 w 45"/>
                <a:gd name="T19" fmla="*/ 0 h 51"/>
                <a:gd name="T20" fmla="*/ 0 w 45"/>
                <a:gd name="T21" fmla="*/ 0 h 51"/>
                <a:gd name="T22" fmla="*/ 0 w 45"/>
                <a:gd name="T23" fmla="*/ 0 h 51"/>
                <a:gd name="T24" fmla="*/ 0 w 45"/>
                <a:gd name="T25" fmla="*/ 0 h 51"/>
                <a:gd name="T26" fmla="*/ 0 w 45"/>
                <a:gd name="T27" fmla="*/ 0 h 51"/>
                <a:gd name="T28" fmla="*/ 0 w 45"/>
                <a:gd name="T29" fmla="*/ 0 h 51"/>
                <a:gd name="T30" fmla="*/ 0 w 45"/>
                <a:gd name="T31" fmla="*/ 0 h 51"/>
                <a:gd name="T32" fmla="*/ 0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0 w 45"/>
                <a:gd name="T39" fmla="*/ 0 h 51"/>
                <a:gd name="T40" fmla="*/ 0 w 45"/>
                <a:gd name="T41" fmla="*/ 0 h 51"/>
                <a:gd name="T42" fmla="*/ 0 w 45"/>
                <a:gd name="T43" fmla="*/ 0 h 51"/>
                <a:gd name="T44" fmla="*/ 0 w 45"/>
                <a:gd name="T45" fmla="*/ 0 h 51"/>
                <a:gd name="T46" fmla="*/ 0 w 45"/>
                <a:gd name="T47" fmla="*/ 0 h 51"/>
                <a:gd name="T48" fmla="*/ 0 w 45"/>
                <a:gd name="T49" fmla="*/ 0 h 51"/>
                <a:gd name="T50" fmla="*/ 0 w 45"/>
                <a:gd name="T51" fmla="*/ 0 h 51"/>
                <a:gd name="T52" fmla="*/ 0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9" y="49"/>
                  </a:moveTo>
                  <a:lnTo>
                    <a:pt x="40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6" y="37"/>
                  </a:lnTo>
                  <a:lnTo>
                    <a:pt x="11" y="44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8" name="Freeform 8373"/>
            <p:cNvSpPr>
              <a:spLocks/>
            </p:cNvSpPr>
            <p:nvPr/>
          </p:nvSpPr>
          <p:spPr bwMode="auto">
            <a:xfrm rot="1607439">
              <a:off x="1861" y="125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2" y="25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8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69" name="Freeform 8374"/>
            <p:cNvSpPr>
              <a:spLocks/>
            </p:cNvSpPr>
            <p:nvPr/>
          </p:nvSpPr>
          <p:spPr bwMode="auto">
            <a:xfrm rot="1607439">
              <a:off x="1863" y="1261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4" y="15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8" y="11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0" name="Freeform 8375"/>
            <p:cNvSpPr>
              <a:spLocks/>
            </p:cNvSpPr>
            <p:nvPr/>
          </p:nvSpPr>
          <p:spPr bwMode="auto">
            <a:xfrm rot="1607439">
              <a:off x="1874" y="1272"/>
              <a:ext cx="23" cy="26"/>
            </a:xfrm>
            <a:custGeom>
              <a:avLst/>
              <a:gdLst>
                <a:gd name="T0" fmla="*/ 1 w 45"/>
                <a:gd name="T1" fmla="*/ 1 h 50"/>
                <a:gd name="T2" fmla="*/ 1 w 45"/>
                <a:gd name="T3" fmla="*/ 1 h 50"/>
                <a:gd name="T4" fmla="*/ 1 w 45"/>
                <a:gd name="T5" fmla="*/ 1 h 50"/>
                <a:gd name="T6" fmla="*/ 1 w 45"/>
                <a:gd name="T7" fmla="*/ 1 h 50"/>
                <a:gd name="T8" fmla="*/ 1 w 45"/>
                <a:gd name="T9" fmla="*/ 1 h 50"/>
                <a:gd name="T10" fmla="*/ 1 w 45"/>
                <a:gd name="T11" fmla="*/ 1 h 50"/>
                <a:gd name="T12" fmla="*/ 1 w 45"/>
                <a:gd name="T13" fmla="*/ 1 h 50"/>
                <a:gd name="T14" fmla="*/ 1 w 45"/>
                <a:gd name="T15" fmla="*/ 1 h 50"/>
                <a:gd name="T16" fmla="*/ 1 w 45"/>
                <a:gd name="T17" fmla="*/ 1 h 50"/>
                <a:gd name="T18" fmla="*/ 1 w 45"/>
                <a:gd name="T19" fmla="*/ 1 h 50"/>
                <a:gd name="T20" fmla="*/ 1 w 45"/>
                <a:gd name="T21" fmla="*/ 0 h 50"/>
                <a:gd name="T22" fmla="*/ 1 w 45"/>
                <a:gd name="T23" fmla="*/ 0 h 50"/>
                <a:gd name="T24" fmla="*/ 1 w 45"/>
                <a:gd name="T25" fmla="*/ 0 h 50"/>
                <a:gd name="T26" fmla="*/ 1 w 45"/>
                <a:gd name="T27" fmla="*/ 0 h 50"/>
                <a:gd name="T28" fmla="*/ 1 w 45"/>
                <a:gd name="T29" fmla="*/ 1 h 50"/>
                <a:gd name="T30" fmla="*/ 1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1 w 45"/>
                <a:gd name="T41" fmla="*/ 1 h 50"/>
                <a:gd name="T42" fmla="*/ 1 w 45"/>
                <a:gd name="T43" fmla="*/ 1 h 50"/>
                <a:gd name="T44" fmla="*/ 1 w 45"/>
                <a:gd name="T45" fmla="*/ 1 h 50"/>
                <a:gd name="T46" fmla="*/ 1 w 45"/>
                <a:gd name="T47" fmla="*/ 1 h 50"/>
                <a:gd name="T48" fmla="*/ 1 w 45"/>
                <a:gd name="T49" fmla="*/ 1 h 50"/>
                <a:gd name="T50" fmla="*/ 1 w 45"/>
                <a:gd name="T51" fmla="*/ 1 h 50"/>
                <a:gd name="T52" fmla="*/ 1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8" y="50"/>
                  </a:moveTo>
                  <a:lnTo>
                    <a:pt x="39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3" y="23"/>
                  </a:lnTo>
                  <a:lnTo>
                    <a:pt x="39" y="14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1" name="Freeform 8376"/>
            <p:cNvSpPr>
              <a:spLocks/>
            </p:cNvSpPr>
            <p:nvPr/>
          </p:nvSpPr>
          <p:spPr bwMode="auto">
            <a:xfrm rot="1607439">
              <a:off x="1873" y="127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0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0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3" y="31"/>
                  </a:moveTo>
                  <a:lnTo>
                    <a:pt x="1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2" name="Freeform 8377"/>
            <p:cNvSpPr>
              <a:spLocks/>
            </p:cNvSpPr>
            <p:nvPr/>
          </p:nvSpPr>
          <p:spPr bwMode="auto">
            <a:xfrm rot="1607439">
              <a:off x="1877" y="1280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0 w 18"/>
                <a:gd name="T3" fmla="*/ 1 h 22"/>
                <a:gd name="T4" fmla="*/ 0 w 18"/>
                <a:gd name="T5" fmla="*/ 1 h 22"/>
                <a:gd name="T6" fmla="*/ 0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3" name="Freeform 8378"/>
            <p:cNvSpPr>
              <a:spLocks/>
            </p:cNvSpPr>
            <p:nvPr/>
          </p:nvSpPr>
          <p:spPr bwMode="auto">
            <a:xfrm rot="1607439">
              <a:off x="1850" y="1194"/>
              <a:ext cx="257" cy="147"/>
            </a:xfrm>
            <a:custGeom>
              <a:avLst/>
              <a:gdLst>
                <a:gd name="T0" fmla="*/ 0 w 513"/>
                <a:gd name="T1" fmla="*/ 0 h 296"/>
                <a:gd name="T2" fmla="*/ 1 w 513"/>
                <a:gd name="T3" fmla="*/ 0 h 296"/>
                <a:gd name="T4" fmla="*/ 5 w 513"/>
                <a:gd name="T5" fmla="*/ 1 h 296"/>
                <a:gd name="T6" fmla="*/ 4 w 513"/>
                <a:gd name="T7" fmla="*/ 2 h 296"/>
                <a:gd name="T8" fmla="*/ 0 w 513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96"/>
                <a:gd name="T17" fmla="*/ 513 w 513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96">
                  <a:moveTo>
                    <a:pt x="0" y="62"/>
                  </a:moveTo>
                  <a:lnTo>
                    <a:pt x="104" y="0"/>
                  </a:lnTo>
                  <a:lnTo>
                    <a:pt x="513" y="236"/>
                  </a:lnTo>
                  <a:lnTo>
                    <a:pt x="409" y="29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4" name="Freeform 8379"/>
            <p:cNvSpPr>
              <a:spLocks/>
            </p:cNvSpPr>
            <p:nvPr/>
          </p:nvSpPr>
          <p:spPr bwMode="auto">
            <a:xfrm rot="1607439">
              <a:off x="1832" y="1206"/>
              <a:ext cx="204" cy="179"/>
            </a:xfrm>
            <a:custGeom>
              <a:avLst/>
              <a:gdLst>
                <a:gd name="T0" fmla="*/ 0 w 409"/>
                <a:gd name="T1" fmla="*/ 0 h 356"/>
                <a:gd name="T2" fmla="*/ 3 w 409"/>
                <a:gd name="T3" fmla="*/ 2 h 356"/>
                <a:gd name="T4" fmla="*/ 3 w 409"/>
                <a:gd name="T5" fmla="*/ 3 h 356"/>
                <a:gd name="T6" fmla="*/ 0 w 409"/>
                <a:gd name="T7" fmla="*/ 1 h 356"/>
                <a:gd name="T8" fmla="*/ 0 w 409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356"/>
                <a:gd name="T17" fmla="*/ 409 w 409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356">
                  <a:moveTo>
                    <a:pt x="0" y="0"/>
                  </a:moveTo>
                  <a:lnTo>
                    <a:pt x="409" y="234"/>
                  </a:lnTo>
                  <a:lnTo>
                    <a:pt x="409" y="356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5" name="Freeform 8380"/>
            <p:cNvSpPr>
              <a:spLocks/>
            </p:cNvSpPr>
            <p:nvPr/>
          </p:nvSpPr>
          <p:spPr bwMode="auto">
            <a:xfrm rot="1607439">
              <a:off x="2069" y="1485"/>
              <a:ext cx="30" cy="2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1 h 43"/>
                <a:gd name="T4" fmla="*/ 0 w 61"/>
                <a:gd name="T5" fmla="*/ 1 h 43"/>
                <a:gd name="T6" fmla="*/ 0 w 61"/>
                <a:gd name="T7" fmla="*/ 1 h 43"/>
                <a:gd name="T8" fmla="*/ 0 w 6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3"/>
                <a:gd name="T17" fmla="*/ 61 w 6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3">
                  <a:moveTo>
                    <a:pt x="16" y="0"/>
                  </a:moveTo>
                  <a:lnTo>
                    <a:pt x="61" y="25"/>
                  </a:lnTo>
                  <a:lnTo>
                    <a:pt x="47" y="43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6" name="Freeform 8381"/>
            <p:cNvSpPr>
              <a:spLocks/>
            </p:cNvSpPr>
            <p:nvPr/>
          </p:nvSpPr>
          <p:spPr bwMode="auto">
            <a:xfrm rot="1607439">
              <a:off x="2083" y="1502"/>
              <a:ext cx="10" cy="30"/>
            </a:xfrm>
            <a:custGeom>
              <a:avLst/>
              <a:gdLst>
                <a:gd name="T0" fmla="*/ 1 w 20"/>
                <a:gd name="T1" fmla="*/ 1 h 59"/>
                <a:gd name="T2" fmla="*/ 1 w 20"/>
                <a:gd name="T3" fmla="*/ 1 h 59"/>
                <a:gd name="T4" fmla="*/ 0 w 20"/>
                <a:gd name="T5" fmla="*/ 1 h 59"/>
                <a:gd name="T6" fmla="*/ 1 w 20"/>
                <a:gd name="T7" fmla="*/ 0 h 59"/>
                <a:gd name="T8" fmla="*/ 1 w 2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9"/>
                <a:gd name="T17" fmla="*/ 20 w 2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9">
                  <a:moveTo>
                    <a:pt x="20" y="40"/>
                  </a:moveTo>
                  <a:lnTo>
                    <a:pt x="5" y="59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7" name="Freeform 8382"/>
            <p:cNvSpPr>
              <a:spLocks/>
            </p:cNvSpPr>
            <p:nvPr/>
          </p:nvSpPr>
          <p:spPr bwMode="auto">
            <a:xfrm rot="1607439">
              <a:off x="2050" y="1517"/>
              <a:ext cx="42" cy="27"/>
            </a:xfrm>
            <a:custGeom>
              <a:avLst/>
              <a:gdLst>
                <a:gd name="T0" fmla="*/ 0 w 85"/>
                <a:gd name="T1" fmla="*/ 1 h 54"/>
                <a:gd name="T2" fmla="*/ 0 w 85"/>
                <a:gd name="T3" fmla="*/ 1 h 54"/>
                <a:gd name="T4" fmla="*/ 0 w 85"/>
                <a:gd name="T5" fmla="*/ 1 h 54"/>
                <a:gd name="T6" fmla="*/ 0 w 85"/>
                <a:gd name="T7" fmla="*/ 1 h 54"/>
                <a:gd name="T8" fmla="*/ 0 w 85"/>
                <a:gd name="T9" fmla="*/ 1 h 54"/>
                <a:gd name="T10" fmla="*/ 0 w 85"/>
                <a:gd name="T11" fmla="*/ 0 h 54"/>
                <a:gd name="T12" fmla="*/ 0 w 85"/>
                <a:gd name="T13" fmla="*/ 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4"/>
                <a:gd name="T23" fmla="*/ 85 w 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4">
                  <a:moveTo>
                    <a:pt x="83" y="9"/>
                  </a:moveTo>
                  <a:lnTo>
                    <a:pt x="49" y="3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5" y="0"/>
                  </a:lnTo>
                  <a:lnTo>
                    <a:pt x="83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8" name="Freeform 8383"/>
            <p:cNvSpPr>
              <a:spLocks/>
            </p:cNvSpPr>
            <p:nvPr/>
          </p:nvSpPr>
          <p:spPr bwMode="auto">
            <a:xfrm rot="1607439">
              <a:off x="1993" y="1467"/>
              <a:ext cx="35" cy="22"/>
            </a:xfrm>
            <a:custGeom>
              <a:avLst/>
              <a:gdLst>
                <a:gd name="T0" fmla="*/ 1 w 70"/>
                <a:gd name="T1" fmla="*/ 0 h 43"/>
                <a:gd name="T2" fmla="*/ 1 w 70"/>
                <a:gd name="T3" fmla="*/ 1 h 43"/>
                <a:gd name="T4" fmla="*/ 1 w 70"/>
                <a:gd name="T5" fmla="*/ 1 h 43"/>
                <a:gd name="T6" fmla="*/ 0 w 70"/>
                <a:gd name="T7" fmla="*/ 1 h 43"/>
                <a:gd name="T8" fmla="*/ 1 w 7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3"/>
                <a:gd name="T17" fmla="*/ 70 w 7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3">
                  <a:moveTo>
                    <a:pt x="18" y="0"/>
                  </a:moveTo>
                  <a:lnTo>
                    <a:pt x="70" y="32"/>
                  </a:lnTo>
                  <a:lnTo>
                    <a:pt x="52" y="43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79" name="Freeform 8384"/>
            <p:cNvSpPr>
              <a:spLocks/>
            </p:cNvSpPr>
            <p:nvPr/>
          </p:nvSpPr>
          <p:spPr bwMode="auto">
            <a:xfrm rot="1607439">
              <a:off x="1991" y="1471"/>
              <a:ext cx="26" cy="20"/>
            </a:xfrm>
            <a:custGeom>
              <a:avLst/>
              <a:gdLst>
                <a:gd name="T0" fmla="*/ 0 w 52"/>
                <a:gd name="T1" fmla="*/ 0 h 41"/>
                <a:gd name="T2" fmla="*/ 1 w 52"/>
                <a:gd name="T3" fmla="*/ 0 h 41"/>
                <a:gd name="T4" fmla="*/ 1 w 52"/>
                <a:gd name="T5" fmla="*/ 0 h 41"/>
                <a:gd name="T6" fmla="*/ 0 w 52"/>
                <a:gd name="T7" fmla="*/ 0 h 41"/>
                <a:gd name="T8" fmla="*/ 0 w 5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1"/>
                <a:gd name="T17" fmla="*/ 52 w 5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1">
                  <a:moveTo>
                    <a:pt x="0" y="9"/>
                  </a:moveTo>
                  <a:lnTo>
                    <a:pt x="52" y="41"/>
                  </a:lnTo>
                  <a:lnTo>
                    <a:pt x="52" y="3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0" name="Freeform 8385"/>
            <p:cNvSpPr>
              <a:spLocks/>
            </p:cNvSpPr>
            <p:nvPr/>
          </p:nvSpPr>
          <p:spPr bwMode="auto">
            <a:xfrm rot="1607439">
              <a:off x="2013" y="1489"/>
              <a:ext cx="10" cy="10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0 h 22"/>
                <a:gd name="T4" fmla="*/ 0 w 20"/>
                <a:gd name="T5" fmla="*/ 0 h 22"/>
                <a:gd name="T6" fmla="*/ 1 w 20"/>
                <a:gd name="T7" fmla="*/ 0 h 22"/>
                <a:gd name="T8" fmla="*/ 1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9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1" name="Freeform 8386"/>
            <p:cNvSpPr>
              <a:spLocks/>
            </p:cNvSpPr>
            <p:nvPr/>
          </p:nvSpPr>
          <p:spPr bwMode="auto">
            <a:xfrm rot="1607439">
              <a:off x="2013" y="1391"/>
              <a:ext cx="73" cy="42"/>
            </a:xfrm>
            <a:custGeom>
              <a:avLst/>
              <a:gdLst>
                <a:gd name="T0" fmla="*/ 1 w 146"/>
                <a:gd name="T1" fmla="*/ 0 h 85"/>
                <a:gd name="T2" fmla="*/ 1 w 146"/>
                <a:gd name="T3" fmla="*/ 0 h 85"/>
                <a:gd name="T4" fmla="*/ 1 w 146"/>
                <a:gd name="T5" fmla="*/ 0 h 85"/>
                <a:gd name="T6" fmla="*/ 0 w 146"/>
                <a:gd name="T7" fmla="*/ 0 h 85"/>
                <a:gd name="T8" fmla="*/ 1 w 14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85"/>
                <a:gd name="T17" fmla="*/ 146 w 14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85">
                  <a:moveTo>
                    <a:pt x="95" y="0"/>
                  </a:moveTo>
                  <a:lnTo>
                    <a:pt x="146" y="31"/>
                  </a:lnTo>
                  <a:lnTo>
                    <a:pt x="50" y="85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2" name="Freeform 8387"/>
            <p:cNvSpPr>
              <a:spLocks/>
            </p:cNvSpPr>
            <p:nvPr/>
          </p:nvSpPr>
          <p:spPr bwMode="auto">
            <a:xfrm rot="1607439">
              <a:off x="1997" y="1403"/>
              <a:ext cx="26" cy="69"/>
            </a:xfrm>
            <a:custGeom>
              <a:avLst/>
              <a:gdLst>
                <a:gd name="T0" fmla="*/ 0 w 50"/>
                <a:gd name="T1" fmla="*/ 0 h 139"/>
                <a:gd name="T2" fmla="*/ 1 w 50"/>
                <a:gd name="T3" fmla="*/ 1 h 139"/>
                <a:gd name="T4" fmla="*/ 1 w 50"/>
                <a:gd name="T5" fmla="*/ 0 h 139"/>
                <a:gd name="T6" fmla="*/ 0 w 50"/>
                <a:gd name="T7" fmla="*/ 0 h 139"/>
                <a:gd name="T8" fmla="*/ 0 w 50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39"/>
                <a:gd name="T17" fmla="*/ 50 w 5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39">
                  <a:moveTo>
                    <a:pt x="0" y="110"/>
                  </a:moveTo>
                  <a:lnTo>
                    <a:pt x="50" y="139"/>
                  </a:lnTo>
                  <a:lnTo>
                    <a:pt x="50" y="31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3" name="Freeform 8388"/>
            <p:cNvSpPr>
              <a:spLocks/>
            </p:cNvSpPr>
            <p:nvPr/>
          </p:nvSpPr>
          <p:spPr bwMode="auto">
            <a:xfrm rot="1607439">
              <a:off x="2022" y="1408"/>
              <a:ext cx="48" cy="81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1 h 162"/>
                <a:gd name="T6" fmla="*/ 0 w 97"/>
                <a:gd name="T7" fmla="*/ 0 h 162"/>
                <a:gd name="T8" fmla="*/ 0 w 97"/>
                <a:gd name="T9" fmla="*/ 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62"/>
                <a:gd name="T17" fmla="*/ 97 w 97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62">
                  <a:moveTo>
                    <a:pt x="97" y="111"/>
                  </a:moveTo>
                  <a:lnTo>
                    <a:pt x="0" y="162"/>
                  </a:lnTo>
                  <a:lnTo>
                    <a:pt x="0" y="54"/>
                  </a:lnTo>
                  <a:lnTo>
                    <a:pt x="96" y="0"/>
                  </a:lnTo>
                  <a:lnTo>
                    <a:pt x="97" y="1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4" name="Freeform 8389"/>
            <p:cNvSpPr>
              <a:spLocks/>
            </p:cNvSpPr>
            <p:nvPr/>
          </p:nvSpPr>
          <p:spPr bwMode="auto">
            <a:xfrm rot="1607439">
              <a:off x="2028" y="1427"/>
              <a:ext cx="56" cy="33"/>
            </a:xfrm>
            <a:custGeom>
              <a:avLst/>
              <a:gdLst>
                <a:gd name="T0" fmla="*/ 1 w 112"/>
                <a:gd name="T1" fmla="*/ 0 h 66"/>
                <a:gd name="T2" fmla="*/ 1 w 112"/>
                <a:gd name="T3" fmla="*/ 1 h 66"/>
                <a:gd name="T4" fmla="*/ 1 w 112"/>
                <a:gd name="T5" fmla="*/ 1 h 66"/>
                <a:gd name="T6" fmla="*/ 1 w 112"/>
                <a:gd name="T7" fmla="*/ 1 h 66"/>
                <a:gd name="T8" fmla="*/ 0 w 112"/>
                <a:gd name="T9" fmla="*/ 1 h 66"/>
                <a:gd name="T10" fmla="*/ 1 w 112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6"/>
                <a:gd name="T20" fmla="*/ 112 w 112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6">
                  <a:moveTo>
                    <a:pt x="80" y="0"/>
                  </a:moveTo>
                  <a:lnTo>
                    <a:pt x="112" y="18"/>
                  </a:lnTo>
                  <a:lnTo>
                    <a:pt x="94" y="54"/>
                  </a:lnTo>
                  <a:lnTo>
                    <a:pt x="40" y="66"/>
                  </a:lnTo>
                  <a:lnTo>
                    <a:pt x="0" y="4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5" name="Freeform 8390"/>
            <p:cNvSpPr>
              <a:spLocks/>
            </p:cNvSpPr>
            <p:nvPr/>
          </p:nvSpPr>
          <p:spPr bwMode="auto">
            <a:xfrm rot="1607439">
              <a:off x="2014" y="1439"/>
              <a:ext cx="27" cy="59"/>
            </a:xfrm>
            <a:custGeom>
              <a:avLst/>
              <a:gdLst>
                <a:gd name="T0" fmla="*/ 0 w 54"/>
                <a:gd name="T1" fmla="*/ 1 h 117"/>
                <a:gd name="T2" fmla="*/ 1 w 54"/>
                <a:gd name="T3" fmla="*/ 1 h 117"/>
                <a:gd name="T4" fmla="*/ 1 w 54"/>
                <a:gd name="T5" fmla="*/ 1 h 117"/>
                <a:gd name="T6" fmla="*/ 1 w 54"/>
                <a:gd name="T7" fmla="*/ 1 h 117"/>
                <a:gd name="T8" fmla="*/ 0 w 54"/>
                <a:gd name="T9" fmla="*/ 0 h 117"/>
                <a:gd name="T10" fmla="*/ 0 w 54"/>
                <a:gd name="T11" fmla="*/ 1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7"/>
                <a:gd name="T20" fmla="*/ 54 w 5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7">
                  <a:moveTo>
                    <a:pt x="0" y="84"/>
                  </a:moveTo>
                  <a:lnTo>
                    <a:pt x="53" y="117"/>
                  </a:lnTo>
                  <a:lnTo>
                    <a:pt x="54" y="5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6" name="Freeform 8391"/>
            <p:cNvSpPr>
              <a:spLocks/>
            </p:cNvSpPr>
            <p:nvPr/>
          </p:nvSpPr>
          <p:spPr bwMode="auto">
            <a:xfrm rot="1607439">
              <a:off x="2028" y="1478"/>
              <a:ext cx="37" cy="45"/>
            </a:xfrm>
            <a:custGeom>
              <a:avLst/>
              <a:gdLst>
                <a:gd name="T0" fmla="*/ 0 w 73"/>
                <a:gd name="T1" fmla="*/ 1 h 90"/>
                <a:gd name="T2" fmla="*/ 1 w 73"/>
                <a:gd name="T3" fmla="*/ 1 h 90"/>
                <a:gd name="T4" fmla="*/ 1 w 73"/>
                <a:gd name="T5" fmla="*/ 1 h 90"/>
                <a:gd name="T6" fmla="*/ 1 w 73"/>
                <a:gd name="T7" fmla="*/ 1 h 90"/>
                <a:gd name="T8" fmla="*/ 1 w 73"/>
                <a:gd name="T9" fmla="*/ 1 h 90"/>
                <a:gd name="T10" fmla="*/ 1 w 73"/>
                <a:gd name="T11" fmla="*/ 1 h 90"/>
                <a:gd name="T12" fmla="*/ 1 w 73"/>
                <a:gd name="T13" fmla="*/ 0 h 90"/>
                <a:gd name="T14" fmla="*/ 0 w 73"/>
                <a:gd name="T15" fmla="*/ 1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90"/>
                <a:gd name="T26" fmla="*/ 73 w 73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90">
                  <a:moveTo>
                    <a:pt x="0" y="63"/>
                  </a:moveTo>
                  <a:lnTo>
                    <a:pt x="9" y="46"/>
                  </a:lnTo>
                  <a:lnTo>
                    <a:pt x="45" y="55"/>
                  </a:lnTo>
                  <a:lnTo>
                    <a:pt x="66" y="90"/>
                  </a:lnTo>
                  <a:lnTo>
                    <a:pt x="73" y="84"/>
                  </a:lnTo>
                  <a:lnTo>
                    <a:pt x="63" y="37"/>
                  </a:lnTo>
                  <a:lnTo>
                    <a:pt x="1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7" name="Freeform 8392"/>
            <p:cNvSpPr>
              <a:spLocks/>
            </p:cNvSpPr>
            <p:nvPr/>
          </p:nvSpPr>
          <p:spPr bwMode="auto">
            <a:xfrm rot="1607439">
              <a:off x="2056" y="1496"/>
              <a:ext cx="30" cy="39"/>
            </a:xfrm>
            <a:custGeom>
              <a:avLst/>
              <a:gdLst>
                <a:gd name="T0" fmla="*/ 0 w 61"/>
                <a:gd name="T1" fmla="*/ 0 h 79"/>
                <a:gd name="T2" fmla="*/ 0 w 61"/>
                <a:gd name="T3" fmla="*/ 0 h 79"/>
                <a:gd name="T4" fmla="*/ 0 w 61"/>
                <a:gd name="T5" fmla="*/ 0 h 79"/>
                <a:gd name="T6" fmla="*/ 0 w 61"/>
                <a:gd name="T7" fmla="*/ 0 h 79"/>
                <a:gd name="T8" fmla="*/ 0 w 61"/>
                <a:gd name="T9" fmla="*/ 0 h 79"/>
                <a:gd name="T10" fmla="*/ 0 w 6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79"/>
                <a:gd name="T20" fmla="*/ 61 w 6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79">
                  <a:moveTo>
                    <a:pt x="61" y="55"/>
                  </a:moveTo>
                  <a:lnTo>
                    <a:pt x="12" y="79"/>
                  </a:lnTo>
                  <a:lnTo>
                    <a:pt x="0" y="28"/>
                  </a:lnTo>
                  <a:lnTo>
                    <a:pt x="37" y="18"/>
                  </a:lnTo>
                  <a:lnTo>
                    <a:pt x="54" y="0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8" name="Freeform 8393"/>
            <p:cNvSpPr>
              <a:spLocks/>
            </p:cNvSpPr>
            <p:nvPr/>
          </p:nvSpPr>
          <p:spPr bwMode="auto">
            <a:xfrm rot="1607439">
              <a:off x="2028" y="1490"/>
              <a:ext cx="32" cy="18"/>
            </a:xfrm>
            <a:custGeom>
              <a:avLst/>
              <a:gdLst>
                <a:gd name="T0" fmla="*/ 1 w 63"/>
                <a:gd name="T1" fmla="*/ 0 h 36"/>
                <a:gd name="T2" fmla="*/ 1 w 63"/>
                <a:gd name="T3" fmla="*/ 1 h 36"/>
                <a:gd name="T4" fmla="*/ 1 w 63"/>
                <a:gd name="T5" fmla="*/ 1 h 36"/>
                <a:gd name="T6" fmla="*/ 0 w 63"/>
                <a:gd name="T7" fmla="*/ 1 h 36"/>
                <a:gd name="T8" fmla="*/ 1 w 6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6"/>
                <a:gd name="T17" fmla="*/ 63 w 6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6">
                  <a:moveTo>
                    <a:pt x="12" y="0"/>
                  </a:moveTo>
                  <a:lnTo>
                    <a:pt x="63" y="32"/>
                  </a:lnTo>
                  <a:lnTo>
                    <a:pt x="43" y="36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89" name="Freeform 8394"/>
            <p:cNvSpPr>
              <a:spLocks/>
            </p:cNvSpPr>
            <p:nvPr/>
          </p:nvSpPr>
          <p:spPr bwMode="auto">
            <a:xfrm rot="1607439">
              <a:off x="2021" y="1491"/>
              <a:ext cx="29" cy="30"/>
            </a:xfrm>
            <a:custGeom>
              <a:avLst/>
              <a:gdLst>
                <a:gd name="T0" fmla="*/ 0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0 w 58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59"/>
                <a:gd name="T29" fmla="*/ 58 w 5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59">
                  <a:moveTo>
                    <a:pt x="0" y="29"/>
                  </a:moveTo>
                  <a:lnTo>
                    <a:pt x="8" y="32"/>
                  </a:lnTo>
                  <a:lnTo>
                    <a:pt x="17" y="12"/>
                  </a:lnTo>
                  <a:lnTo>
                    <a:pt x="42" y="27"/>
                  </a:lnTo>
                  <a:lnTo>
                    <a:pt x="51" y="52"/>
                  </a:lnTo>
                  <a:lnTo>
                    <a:pt x="58" y="59"/>
                  </a:lnTo>
                  <a:lnTo>
                    <a:pt x="49" y="27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0" name="Freeform 8395"/>
            <p:cNvSpPr>
              <a:spLocks/>
            </p:cNvSpPr>
            <p:nvPr/>
          </p:nvSpPr>
          <p:spPr bwMode="auto">
            <a:xfrm rot="1607439">
              <a:off x="2041" y="1510"/>
              <a:ext cx="13" cy="18"/>
            </a:xfrm>
            <a:custGeom>
              <a:avLst/>
              <a:gdLst>
                <a:gd name="T0" fmla="*/ 1 w 25"/>
                <a:gd name="T1" fmla="*/ 1 h 36"/>
                <a:gd name="T2" fmla="*/ 1 w 25"/>
                <a:gd name="T3" fmla="*/ 1 h 36"/>
                <a:gd name="T4" fmla="*/ 0 w 25"/>
                <a:gd name="T5" fmla="*/ 1 h 36"/>
                <a:gd name="T6" fmla="*/ 1 w 25"/>
                <a:gd name="T7" fmla="*/ 0 h 36"/>
                <a:gd name="T8" fmla="*/ 1 w 2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25" y="29"/>
                  </a:moveTo>
                  <a:lnTo>
                    <a:pt x="9" y="3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1" name="Freeform 8396"/>
            <p:cNvSpPr>
              <a:spLocks/>
            </p:cNvSpPr>
            <p:nvPr/>
          </p:nvSpPr>
          <p:spPr bwMode="auto">
            <a:xfrm rot="1607439">
              <a:off x="2024" y="1447"/>
              <a:ext cx="18" cy="23"/>
            </a:xfrm>
            <a:custGeom>
              <a:avLst/>
              <a:gdLst>
                <a:gd name="T0" fmla="*/ 0 w 36"/>
                <a:gd name="T1" fmla="*/ 0 h 47"/>
                <a:gd name="T2" fmla="*/ 1 w 36"/>
                <a:gd name="T3" fmla="*/ 0 h 47"/>
                <a:gd name="T4" fmla="*/ 1 w 36"/>
                <a:gd name="T5" fmla="*/ 0 h 47"/>
                <a:gd name="T6" fmla="*/ 0 w 36"/>
                <a:gd name="T7" fmla="*/ 0 h 47"/>
                <a:gd name="T8" fmla="*/ 0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0" y="27"/>
                  </a:moveTo>
                  <a:lnTo>
                    <a:pt x="36" y="47"/>
                  </a:lnTo>
                  <a:lnTo>
                    <a:pt x="26" y="15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2" name="Freeform 8397"/>
            <p:cNvSpPr>
              <a:spLocks/>
            </p:cNvSpPr>
            <p:nvPr/>
          </p:nvSpPr>
          <p:spPr bwMode="auto">
            <a:xfrm rot="1607439">
              <a:off x="2035" y="1479"/>
              <a:ext cx="50" cy="23"/>
            </a:xfrm>
            <a:custGeom>
              <a:avLst/>
              <a:gdLst>
                <a:gd name="T0" fmla="*/ 1 w 99"/>
                <a:gd name="T1" fmla="*/ 1 h 46"/>
                <a:gd name="T2" fmla="*/ 1 w 99"/>
                <a:gd name="T3" fmla="*/ 1 h 46"/>
                <a:gd name="T4" fmla="*/ 0 w 99"/>
                <a:gd name="T5" fmla="*/ 1 h 46"/>
                <a:gd name="T6" fmla="*/ 1 w 99"/>
                <a:gd name="T7" fmla="*/ 0 h 46"/>
                <a:gd name="T8" fmla="*/ 1 w 99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6"/>
                <a:gd name="T17" fmla="*/ 99 w 9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6">
                  <a:moveTo>
                    <a:pt x="99" y="36"/>
                  </a:moveTo>
                  <a:lnTo>
                    <a:pt x="62" y="46"/>
                  </a:lnTo>
                  <a:lnTo>
                    <a:pt x="0" y="9"/>
                  </a:lnTo>
                  <a:lnTo>
                    <a:pt x="56" y="0"/>
                  </a:lnTo>
                  <a:lnTo>
                    <a:pt x="99" y="36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3" name="Freeform 8398"/>
            <p:cNvSpPr>
              <a:spLocks/>
            </p:cNvSpPr>
            <p:nvPr/>
          </p:nvSpPr>
          <p:spPr bwMode="auto">
            <a:xfrm rot="1607439">
              <a:off x="2066" y="1472"/>
              <a:ext cx="30" cy="34"/>
            </a:xfrm>
            <a:custGeom>
              <a:avLst/>
              <a:gdLst>
                <a:gd name="T0" fmla="*/ 0 w 60"/>
                <a:gd name="T1" fmla="*/ 1 h 67"/>
                <a:gd name="T2" fmla="*/ 1 w 60"/>
                <a:gd name="T3" fmla="*/ 0 h 67"/>
                <a:gd name="T4" fmla="*/ 1 w 60"/>
                <a:gd name="T5" fmla="*/ 1 h 67"/>
                <a:gd name="T6" fmla="*/ 1 w 60"/>
                <a:gd name="T7" fmla="*/ 1 h 67"/>
                <a:gd name="T8" fmla="*/ 0 w 60"/>
                <a:gd name="T9" fmla="*/ 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7"/>
                <a:gd name="T17" fmla="*/ 60 w 6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7">
                  <a:moveTo>
                    <a:pt x="0" y="31"/>
                  </a:moveTo>
                  <a:lnTo>
                    <a:pt x="13" y="0"/>
                  </a:lnTo>
                  <a:lnTo>
                    <a:pt x="60" y="49"/>
                  </a:lnTo>
                  <a:lnTo>
                    <a:pt x="43" y="6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4" name="Freeform 8399"/>
            <p:cNvSpPr>
              <a:spLocks/>
            </p:cNvSpPr>
            <p:nvPr/>
          </p:nvSpPr>
          <p:spPr bwMode="auto">
            <a:xfrm rot="1607439">
              <a:off x="2068" y="1447"/>
              <a:ext cx="14" cy="36"/>
            </a:xfrm>
            <a:custGeom>
              <a:avLst/>
              <a:gdLst>
                <a:gd name="T0" fmla="*/ 0 w 29"/>
                <a:gd name="T1" fmla="*/ 1 h 72"/>
                <a:gd name="T2" fmla="*/ 0 w 29"/>
                <a:gd name="T3" fmla="*/ 0 h 72"/>
                <a:gd name="T4" fmla="*/ 0 w 29"/>
                <a:gd name="T5" fmla="*/ 1 h 72"/>
                <a:gd name="T6" fmla="*/ 0 w 29"/>
                <a:gd name="T7" fmla="*/ 1 h 72"/>
                <a:gd name="T8" fmla="*/ 0 w 29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2"/>
                <a:gd name="T17" fmla="*/ 29 w 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2">
                  <a:moveTo>
                    <a:pt x="0" y="36"/>
                  </a:moveTo>
                  <a:lnTo>
                    <a:pt x="18" y="0"/>
                  </a:lnTo>
                  <a:lnTo>
                    <a:pt x="29" y="41"/>
                  </a:lnTo>
                  <a:lnTo>
                    <a:pt x="16" y="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5" name="Freeform 8400"/>
            <p:cNvSpPr>
              <a:spLocks/>
            </p:cNvSpPr>
            <p:nvPr/>
          </p:nvSpPr>
          <p:spPr bwMode="auto">
            <a:xfrm rot="1607439">
              <a:off x="2038" y="1457"/>
              <a:ext cx="35" cy="22"/>
            </a:xfrm>
            <a:custGeom>
              <a:avLst/>
              <a:gdLst>
                <a:gd name="T0" fmla="*/ 1 w 70"/>
                <a:gd name="T1" fmla="*/ 0 h 45"/>
                <a:gd name="T2" fmla="*/ 1 w 70"/>
                <a:gd name="T3" fmla="*/ 0 h 45"/>
                <a:gd name="T4" fmla="*/ 0 w 70"/>
                <a:gd name="T5" fmla="*/ 0 h 45"/>
                <a:gd name="T6" fmla="*/ 1 w 70"/>
                <a:gd name="T7" fmla="*/ 0 h 45"/>
                <a:gd name="T8" fmla="*/ 1 w 7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5"/>
                <a:gd name="T17" fmla="*/ 70 w 7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5">
                  <a:moveTo>
                    <a:pt x="70" y="36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6" name="Freeform 8401"/>
            <p:cNvSpPr>
              <a:spLocks/>
            </p:cNvSpPr>
            <p:nvPr/>
          </p:nvSpPr>
          <p:spPr bwMode="auto">
            <a:xfrm rot="1607439">
              <a:off x="2048" y="1514"/>
              <a:ext cx="46" cy="25"/>
            </a:xfrm>
            <a:custGeom>
              <a:avLst/>
              <a:gdLst>
                <a:gd name="T0" fmla="*/ 1 w 92"/>
                <a:gd name="T1" fmla="*/ 0 h 50"/>
                <a:gd name="T2" fmla="*/ 1 w 92"/>
                <a:gd name="T3" fmla="*/ 1 h 50"/>
                <a:gd name="T4" fmla="*/ 1 w 92"/>
                <a:gd name="T5" fmla="*/ 1 h 50"/>
                <a:gd name="T6" fmla="*/ 1 w 92"/>
                <a:gd name="T7" fmla="*/ 1 h 50"/>
                <a:gd name="T8" fmla="*/ 0 w 92"/>
                <a:gd name="T9" fmla="*/ 1 h 50"/>
                <a:gd name="T10" fmla="*/ 1 w 92"/>
                <a:gd name="T11" fmla="*/ 1 h 50"/>
                <a:gd name="T12" fmla="*/ 1 w 9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0"/>
                <a:gd name="T23" fmla="*/ 92 w 92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0">
                  <a:moveTo>
                    <a:pt x="83" y="0"/>
                  </a:moveTo>
                  <a:lnTo>
                    <a:pt x="92" y="5"/>
                  </a:lnTo>
                  <a:lnTo>
                    <a:pt x="56" y="32"/>
                  </a:lnTo>
                  <a:lnTo>
                    <a:pt x="7" y="50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7" name="Freeform 8402"/>
            <p:cNvSpPr>
              <a:spLocks/>
            </p:cNvSpPr>
            <p:nvPr/>
          </p:nvSpPr>
          <p:spPr bwMode="auto">
            <a:xfrm rot="1607439">
              <a:off x="2044" y="1525"/>
              <a:ext cx="4" cy="8"/>
            </a:xfrm>
            <a:custGeom>
              <a:avLst/>
              <a:gdLst>
                <a:gd name="T0" fmla="*/ 0 w 7"/>
                <a:gd name="T1" fmla="*/ 1 h 14"/>
                <a:gd name="T2" fmla="*/ 1 w 7"/>
                <a:gd name="T3" fmla="*/ 1 h 14"/>
                <a:gd name="T4" fmla="*/ 1 w 7"/>
                <a:gd name="T5" fmla="*/ 1 h 14"/>
                <a:gd name="T6" fmla="*/ 0 w 7"/>
                <a:gd name="T7" fmla="*/ 0 h 14"/>
                <a:gd name="T8" fmla="*/ 0 w 7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9"/>
                  </a:move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8" name="Freeform 8403"/>
            <p:cNvSpPr>
              <a:spLocks/>
            </p:cNvSpPr>
            <p:nvPr/>
          </p:nvSpPr>
          <p:spPr bwMode="auto">
            <a:xfrm rot="1607439">
              <a:off x="2043" y="1511"/>
              <a:ext cx="9" cy="4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0 h 9"/>
                <a:gd name="T4" fmla="*/ 0 w 18"/>
                <a:gd name="T5" fmla="*/ 0 h 9"/>
                <a:gd name="T6" fmla="*/ 1 w 18"/>
                <a:gd name="T7" fmla="*/ 0 h 9"/>
                <a:gd name="T8" fmla="*/ 1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8" y="5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99" name="Freeform 8404"/>
            <p:cNvSpPr>
              <a:spLocks/>
            </p:cNvSpPr>
            <p:nvPr/>
          </p:nvSpPr>
          <p:spPr bwMode="auto">
            <a:xfrm rot="1607439">
              <a:off x="2090" y="1505"/>
              <a:ext cx="4" cy="8"/>
            </a:xfrm>
            <a:custGeom>
              <a:avLst/>
              <a:gdLst>
                <a:gd name="T0" fmla="*/ 0 w 9"/>
                <a:gd name="T1" fmla="*/ 1 h 16"/>
                <a:gd name="T2" fmla="*/ 0 w 9"/>
                <a:gd name="T3" fmla="*/ 1 h 16"/>
                <a:gd name="T4" fmla="*/ 0 w 9"/>
                <a:gd name="T5" fmla="*/ 1 h 16"/>
                <a:gd name="T6" fmla="*/ 0 w 9"/>
                <a:gd name="T7" fmla="*/ 0 h 16"/>
                <a:gd name="T8" fmla="*/ 0 w 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9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0" name="Line 8405"/>
            <p:cNvSpPr>
              <a:spLocks noChangeShapeType="1"/>
            </p:cNvSpPr>
            <p:nvPr/>
          </p:nvSpPr>
          <p:spPr bwMode="auto">
            <a:xfrm rot="16771761" flipV="1">
              <a:off x="1866" y="2245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1" name="Freeform 8406"/>
            <p:cNvSpPr>
              <a:spLocks/>
            </p:cNvSpPr>
            <p:nvPr/>
          </p:nvSpPr>
          <p:spPr bwMode="auto">
            <a:xfrm rot="-4828239">
              <a:off x="1873" y="2255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0 h 22"/>
                <a:gd name="T16" fmla="*/ 1 w 20"/>
                <a:gd name="T17" fmla="*/ 0 h 22"/>
                <a:gd name="T18" fmla="*/ 1 w 20"/>
                <a:gd name="T19" fmla="*/ 0 h 22"/>
                <a:gd name="T20" fmla="*/ 1 w 20"/>
                <a:gd name="T21" fmla="*/ 1 h 22"/>
                <a:gd name="T22" fmla="*/ 1 w 20"/>
                <a:gd name="T23" fmla="*/ 1 h 22"/>
                <a:gd name="T24" fmla="*/ 0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2"/>
                <a:gd name="T59" fmla="*/ 20 w 2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2">
                  <a:moveTo>
                    <a:pt x="13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2" name="Freeform 8407"/>
            <p:cNvSpPr>
              <a:spLocks/>
            </p:cNvSpPr>
            <p:nvPr/>
          </p:nvSpPr>
          <p:spPr bwMode="auto">
            <a:xfrm rot="-4828239">
              <a:off x="1874" y="2257"/>
              <a:ext cx="8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0 w 17"/>
                <a:gd name="T11" fmla="*/ 0 h 20"/>
                <a:gd name="T12" fmla="*/ 0 w 17"/>
                <a:gd name="T13" fmla="*/ 1 h 20"/>
                <a:gd name="T14" fmla="*/ 0 w 17"/>
                <a:gd name="T15" fmla="*/ 1 h 20"/>
                <a:gd name="T16" fmla="*/ 0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3" name="Freeform 8408"/>
            <p:cNvSpPr>
              <a:spLocks/>
            </p:cNvSpPr>
            <p:nvPr/>
          </p:nvSpPr>
          <p:spPr bwMode="auto">
            <a:xfrm rot="-4828239">
              <a:off x="1877" y="2219"/>
              <a:ext cx="23" cy="25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0 h 51"/>
                <a:gd name="T4" fmla="*/ 0 w 47"/>
                <a:gd name="T5" fmla="*/ 0 h 51"/>
                <a:gd name="T6" fmla="*/ 0 w 47"/>
                <a:gd name="T7" fmla="*/ 0 h 51"/>
                <a:gd name="T8" fmla="*/ 0 w 47"/>
                <a:gd name="T9" fmla="*/ 0 h 51"/>
                <a:gd name="T10" fmla="*/ 0 w 47"/>
                <a:gd name="T11" fmla="*/ 0 h 51"/>
                <a:gd name="T12" fmla="*/ 0 w 47"/>
                <a:gd name="T13" fmla="*/ 0 h 51"/>
                <a:gd name="T14" fmla="*/ 0 w 47"/>
                <a:gd name="T15" fmla="*/ 0 h 51"/>
                <a:gd name="T16" fmla="*/ 0 w 47"/>
                <a:gd name="T17" fmla="*/ 0 h 51"/>
                <a:gd name="T18" fmla="*/ 0 w 47"/>
                <a:gd name="T19" fmla="*/ 0 h 51"/>
                <a:gd name="T20" fmla="*/ 0 w 47"/>
                <a:gd name="T21" fmla="*/ 0 h 51"/>
                <a:gd name="T22" fmla="*/ 0 w 47"/>
                <a:gd name="T23" fmla="*/ 0 h 51"/>
                <a:gd name="T24" fmla="*/ 0 w 47"/>
                <a:gd name="T25" fmla="*/ 0 h 51"/>
                <a:gd name="T26" fmla="*/ 0 w 47"/>
                <a:gd name="T27" fmla="*/ 0 h 51"/>
                <a:gd name="T28" fmla="*/ 0 w 47"/>
                <a:gd name="T29" fmla="*/ 0 h 51"/>
                <a:gd name="T30" fmla="*/ 0 w 47"/>
                <a:gd name="T31" fmla="*/ 0 h 51"/>
                <a:gd name="T32" fmla="*/ 0 w 47"/>
                <a:gd name="T33" fmla="*/ 0 h 51"/>
                <a:gd name="T34" fmla="*/ 0 w 47"/>
                <a:gd name="T35" fmla="*/ 0 h 51"/>
                <a:gd name="T36" fmla="*/ 0 w 47"/>
                <a:gd name="T37" fmla="*/ 0 h 51"/>
                <a:gd name="T38" fmla="*/ 0 w 47"/>
                <a:gd name="T39" fmla="*/ 0 h 51"/>
                <a:gd name="T40" fmla="*/ 0 w 47"/>
                <a:gd name="T41" fmla="*/ 0 h 51"/>
                <a:gd name="T42" fmla="*/ 0 w 47"/>
                <a:gd name="T43" fmla="*/ 0 h 51"/>
                <a:gd name="T44" fmla="*/ 0 w 47"/>
                <a:gd name="T45" fmla="*/ 0 h 51"/>
                <a:gd name="T46" fmla="*/ 0 w 47"/>
                <a:gd name="T47" fmla="*/ 0 h 51"/>
                <a:gd name="T48" fmla="*/ 0 w 47"/>
                <a:gd name="T49" fmla="*/ 0 h 51"/>
                <a:gd name="T50" fmla="*/ 0 w 47"/>
                <a:gd name="T51" fmla="*/ 0 h 51"/>
                <a:gd name="T52" fmla="*/ 0 w 47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1"/>
                <a:gd name="T83" fmla="*/ 47 w 47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1">
                  <a:moveTo>
                    <a:pt x="31" y="49"/>
                  </a:moveTo>
                  <a:lnTo>
                    <a:pt x="41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6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11" y="44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4" name="Freeform 8409"/>
            <p:cNvSpPr>
              <a:spLocks/>
            </p:cNvSpPr>
            <p:nvPr/>
          </p:nvSpPr>
          <p:spPr bwMode="auto">
            <a:xfrm rot="-4828239">
              <a:off x="1880" y="2224"/>
              <a:ext cx="18" cy="22"/>
            </a:xfrm>
            <a:custGeom>
              <a:avLst/>
              <a:gdLst>
                <a:gd name="T0" fmla="*/ 1 w 36"/>
                <a:gd name="T1" fmla="*/ 0 h 45"/>
                <a:gd name="T2" fmla="*/ 1 w 36"/>
                <a:gd name="T3" fmla="*/ 0 h 45"/>
                <a:gd name="T4" fmla="*/ 1 w 36"/>
                <a:gd name="T5" fmla="*/ 0 h 45"/>
                <a:gd name="T6" fmla="*/ 0 w 36"/>
                <a:gd name="T7" fmla="*/ 0 h 45"/>
                <a:gd name="T8" fmla="*/ 1 w 36"/>
                <a:gd name="T9" fmla="*/ 0 h 45"/>
                <a:gd name="T10" fmla="*/ 1 w 36"/>
                <a:gd name="T11" fmla="*/ 0 h 45"/>
                <a:gd name="T12" fmla="*/ 1 w 36"/>
                <a:gd name="T13" fmla="*/ 0 h 45"/>
                <a:gd name="T14" fmla="*/ 1 w 36"/>
                <a:gd name="T15" fmla="*/ 0 h 45"/>
                <a:gd name="T16" fmla="*/ 1 w 36"/>
                <a:gd name="T17" fmla="*/ 0 h 45"/>
                <a:gd name="T18" fmla="*/ 1 w 36"/>
                <a:gd name="T19" fmla="*/ 0 h 45"/>
                <a:gd name="T20" fmla="*/ 1 w 36"/>
                <a:gd name="T21" fmla="*/ 0 h 45"/>
                <a:gd name="T22" fmla="*/ 1 w 36"/>
                <a:gd name="T23" fmla="*/ 0 h 45"/>
                <a:gd name="T24" fmla="*/ 1 w 36"/>
                <a:gd name="T25" fmla="*/ 0 h 45"/>
                <a:gd name="T26" fmla="*/ 1 w 36"/>
                <a:gd name="T27" fmla="*/ 0 h 45"/>
                <a:gd name="T28" fmla="*/ 1 w 36"/>
                <a:gd name="T29" fmla="*/ 0 h 45"/>
                <a:gd name="T30" fmla="*/ 1 w 36"/>
                <a:gd name="T31" fmla="*/ 0 h 45"/>
                <a:gd name="T32" fmla="*/ 1 w 36"/>
                <a:gd name="T33" fmla="*/ 0 h 45"/>
                <a:gd name="T34" fmla="*/ 1 w 36"/>
                <a:gd name="T35" fmla="*/ 0 h 45"/>
                <a:gd name="T36" fmla="*/ 1 w 36"/>
                <a:gd name="T37" fmla="*/ 0 h 45"/>
                <a:gd name="T38" fmla="*/ 1 w 36"/>
                <a:gd name="T39" fmla="*/ 0 h 45"/>
                <a:gd name="T40" fmla="*/ 1 w 36"/>
                <a:gd name="T41" fmla="*/ 0 h 45"/>
                <a:gd name="T42" fmla="*/ 1 w 36"/>
                <a:gd name="T43" fmla="*/ 0 h 45"/>
                <a:gd name="T44" fmla="*/ 1 w 36"/>
                <a:gd name="T45" fmla="*/ 0 h 45"/>
                <a:gd name="T46" fmla="*/ 1 w 36"/>
                <a:gd name="T47" fmla="*/ 0 h 45"/>
                <a:gd name="T48" fmla="*/ 1 w 36"/>
                <a:gd name="T49" fmla="*/ 0 h 45"/>
                <a:gd name="T50" fmla="*/ 1 w 36"/>
                <a:gd name="T51" fmla="*/ 0 h 45"/>
                <a:gd name="T52" fmla="*/ 1 w 36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45"/>
                <a:gd name="T83" fmla="*/ 36 w 36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45">
                  <a:moveTo>
                    <a:pt x="5" y="30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5" name="Freeform 8410"/>
            <p:cNvSpPr>
              <a:spLocks/>
            </p:cNvSpPr>
            <p:nvPr/>
          </p:nvSpPr>
          <p:spPr bwMode="auto">
            <a:xfrm rot="-4828239">
              <a:off x="1884" y="2228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6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6" name="Freeform 8411"/>
            <p:cNvSpPr>
              <a:spLocks/>
            </p:cNvSpPr>
            <p:nvPr/>
          </p:nvSpPr>
          <p:spPr bwMode="auto">
            <a:xfrm rot="-4828239">
              <a:off x="1893" y="2201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w 45"/>
                <a:gd name="T55" fmla="*/ 1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0"/>
                <a:gd name="T86" fmla="*/ 45 w 45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0">
                  <a:moveTo>
                    <a:pt x="31" y="48"/>
                  </a:moveTo>
                  <a:lnTo>
                    <a:pt x="42" y="43"/>
                  </a:lnTo>
                  <a:lnTo>
                    <a:pt x="44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7" name="Freeform 8412"/>
            <p:cNvSpPr>
              <a:spLocks/>
            </p:cNvSpPr>
            <p:nvPr/>
          </p:nvSpPr>
          <p:spPr bwMode="auto">
            <a:xfrm rot="-4828239">
              <a:off x="1896" y="2205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3" y="20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8" name="Freeform 8413"/>
            <p:cNvSpPr>
              <a:spLocks/>
            </p:cNvSpPr>
            <p:nvPr/>
          </p:nvSpPr>
          <p:spPr bwMode="auto">
            <a:xfrm rot="-4828239">
              <a:off x="1901" y="2211"/>
              <a:ext cx="8" cy="11"/>
            </a:xfrm>
            <a:custGeom>
              <a:avLst/>
              <a:gdLst>
                <a:gd name="T0" fmla="*/ 0 w 17"/>
                <a:gd name="T1" fmla="*/ 1 h 21"/>
                <a:gd name="T2" fmla="*/ 0 w 17"/>
                <a:gd name="T3" fmla="*/ 1 h 21"/>
                <a:gd name="T4" fmla="*/ 0 w 17"/>
                <a:gd name="T5" fmla="*/ 1 h 21"/>
                <a:gd name="T6" fmla="*/ 0 w 17"/>
                <a:gd name="T7" fmla="*/ 1 h 21"/>
                <a:gd name="T8" fmla="*/ 0 w 17"/>
                <a:gd name="T9" fmla="*/ 0 h 21"/>
                <a:gd name="T10" fmla="*/ 0 w 17"/>
                <a:gd name="T11" fmla="*/ 0 h 21"/>
                <a:gd name="T12" fmla="*/ 0 w 17"/>
                <a:gd name="T13" fmla="*/ 0 h 21"/>
                <a:gd name="T14" fmla="*/ 0 w 17"/>
                <a:gd name="T15" fmla="*/ 1 h 21"/>
                <a:gd name="T16" fmla="*/ 0 w 17"/>
                <a:gd name="T17" fmla="*/ 1 h 21"/>
                <a:gd name="T18" fmla="*/ 0 w 17"/>
                <a:gd name="T19" fmla="*/ 1 h 21"/>
                <a:gd name="T20" fmla="*/ 0 w 17"/>
                <a:gd name="T21" fmla="*/ 1 h 21"/>
                <a:gd name="T22" fmla="*/ 0 w 17"/>
                <a:gd name="T23" fmla="*/ 1 h 21"/>
                <a:gd name="T24" fmla="*/ 0 w 17"/>
                <a:gd name="T25" fmla="*/ 1 h 21"/>
                <a:gd name="T26" fmla="*/ 0 w 17"/>
                <a:gd name="T27" fmla="*/ 1 h 21"/>
                <a:gd name="T28" fmla="*/ 0 w 17"/>
                <a:gd name="T29" fmla="*/ 1 h 21"/>
                <a:gd name="T30" fmla="*/ 0 w 17"/>
                <a:gd name="T31" fmla="*/ 1 h 21"/>
                <a:gd name="T32" fmla="*/ 0 w 17"/>
                <a:gd name="T33" fmla="*/ 1 h 21"/>
                <a:gd name="T34" fmla="*/ 0 w 17"/>
                <a:gd name="T35" fmla="*/ 1 h 21"/>
                <a:gd name="T36" fmla="*/ 0 w 17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1"/>
                <a:gd name="T59" fmla="*/ 17 w 17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09" name="Freeform 8414"/>
            <p:cNvSpPr>
              <a:spLocks/>
            </p:cNvSpPr>
            <p:nvPr/>
          </p:nvSpPr>
          <p:spPr bwMode="auto">
            <a:xfrm rot="-4828239">
              <a:off x="1881" y="2229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1 w 45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51"/>
                <a:gd name="T86" fmla="*/ 45 w 45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51">
                  <a:moveTo>
                    <a:pt x="31" y="49"/>
                  </a:moveTo>
                  <a:lnTo>
                    <a:pt x="41" y="43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1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5" y="34"/>
                  </a:lnTo>
                  <a:lnTo>
                    <a:pt x="11" y="43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0" name="Freeform 8415"/>
            <p:cNvSpPr>
              <a:spLocks/>
            </p:cNvSpPr>
            <p:nvPr/>
          </p:nvSpPr>
          <p:spPr bwMode="auto">
            <a:xfrm rot="-4828239">
              <a:off x="1885" y="2233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8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1" name="Freeform 8416"/>
            <p:cNvSpPr>
              <a:spLocks/>
            </p:cNvSpPr>
            <p:nvPr/>
          </p:nvSpPr>
          <p:spPr bwMode="auto">
            <a:xfrm rot="-4828239">
              <a:off x="1889" y="2238"/>
              <a:ext cx="9" cy="11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0 h 24"/>
                <a:gd name="T4" fmla="*/ 0 w 18"/>
                <a:gd name="T5" fmla="*/ 0 h 24"/>
                <a:gd name="T6" fmla="*/ 0 w 18"/>
                <a:gd name="T7" fmla="*/ 0 h 24"/>
                <a:gd name="T8" fmla="*/ 1 w 18"/>
                <a:gd name="T9" fmla="*/ 0 h 24"/>
                <a:gd name="T10" fmla="*/ 1 w 18"/>
                <a:gd name="T11" fmla="*/ 0 h 24"/>
                <a:gd name="T12" fmla="*/ 1 w 18"/>
                <a:gd name="T13" fmla="*/ 0 h 24"/>
                <a:gd name="T14" fmla="*/ 1 w 18"/>
                <a:gd name="T15" fmla="*/ 0 h 24"/>
                <a:gd name="T16" fmla="*/ 1 w 18"/>
                <a:gd name="T17" fmla="*/ 0 h 24"/>
                <a:gd name="T18" fmla="*/ 1 w 18"/>
                <a:gd name="T19" fmla="*/ 0 h 24"/>
                <a:gd name="T20" fmla="*/ 1 w 18"/>
                <a:gd name="T21" fmla="*/ 0 h 24"/>
                <a:gd name="T22" fmla="*/ 1 w 18"/>
                <a:gd name="T23" fmla="*/ 0 h 24"/>
                <a:gd name="T24" fmla="*/ 1 w 18"/>
                <a:gd name="T25" fmla="*/ 0 h 24"/>
                <a:gd name="T26" fmla="*/ 1 w 18"/>
                <a:gd name="T27" fmla="*/ 0 h 24"/>
                <a:gd name="T28" fmla="*/ 1 w 18"/>
                <a:gd name="T29" fmla="*/ 0 h 24"/>
                <a:gd name="T30" fmla="*/ 1 w 18"/>
                <a:gd name="T31" fmla="*/ 0 h 24"/>
                <a:gd name="T32" fmla="*/ 1 w 18"/>
                <a:gd name="T33" fmla="*/ 0 h 24"/>
                <a:gd name="T34" fmla="*/ 1 w 18"/>
                <a:gd name="T35" fmla="*/ 0 h 24"/>
                <a:gd name="T36" fmla="*/ 1 w 1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4"/>
                <a:gd name="T59" fmla="*/ 18 w 1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4">
                  <a:moveTo>
                    <a:pt x="2" y="17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2" name="Freeform 8417"/>
            <p:cNvSpPr>
              <a:spLocks/>
            </p:cNvSpPr>
            <p:nvPr/>
          </p:nvSpPr>
          <p:spPr bwMode="auto">
            <a:xfrm rot="-4828239">
              <a:off x="1896" y="2211"/>
              <a:ext cx="22" cy="25"/>
            </a:xfrm>
            <a:custGeom>
              <a:avLst/>
              <a:gdLst>
                <a:gd name="T0" fmla="*/ 0 w 45"/>
                <a:gd name="T1" fmla="*/ 1 h 50"/>
                <a:gd name="T2" fmla="*/ 0 w 45"/>
                <a:gd name="T3" fmla="*/ 1 h 50"/>
                <a:gd name="T4" fmla="*/ 0 w 45"/>
                <a:gd name="T5" fmla="*/ 1 h 50"/>
                <a:gd name="T6" fmla="*/ 0 w 45"/>
                <a:gd name="T7" fmla="*/ 1 h 50"/>
                <a:gd name="T8" fmla="*/ 0 w 45"/>
                <a:gd name="T9" fmla="*/ 1 h 50"/>
                <a:gd name="T10" fmla="*/ 0 w 45"/>
                <a:gd name="T11" fmla="*/ 1 h 50"/>
                <a:gd name="T12" fmla="*/ 0 w 45"/>
                <a:gd name="T13" fmla="*/ 1 h 50"/>
                <a:gd name="T14" fmla="*/ 0 w 45"/>
                <a:gd name="T15" fmla="*/ 1 h 50"/>
                <a:gd name="T16" fmla="*/ 0 w 45"/>
                <a:gd name="T17" fmla="*/ 1 h 50"/>
                <a:gd name="T18" fmla="*/ 0 w 45"/>
                <a:gd name="T19" fmla="*/ 1 h 50"/>
                <a:gd name="T20" fmla="*/ 0 w 45"/>
                <a:gd name="T21" fmla="*/ 0 h 50"/>
                <a:gd name="T22" fmla="*/ 0 w 45"/>
                <a:gd name="T23" fmla="*/ 0 h 50"/>
                <a:gd name="T24" fmla="*/ 0 w 45"/>
                <a:gd name="T25" fmla="*/ 0 h 50"/>
                <a:gd name="T26" fmla="*/ 0 w 45"/>
                <a:gd name="T27" fmla="*/ 0 h 50"/>
                <a:gd name="T28" fmla="*/ 0 w 45"/>
                <a:gd name="T29" fmla="*/ 1 h 50"/>
                <a:gd name="T30" fmla="*/ 0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0 w 45"/>
                <a:gd name="T41" fmla="*/ 1 h 50"/>
                <a:gd name="T42" fmla="*/ 0 w 45"/>
                <a:gd name="T43" fmla="*/ 1 h 50"/>
                <a:gd name="T44" fmla="*/ 0 w 45"/>
                <a:gd name="T45" fmla="*/ 1 h 50"/>
                <a:gd name="T46" fmla="*/ 0 w 45"/>
                <a:gd name="T47" fmla="*/ 1 h 50"/>
                <a:gd name="T48" fmla="*/ 0 w 45"/>
                <a:gd name="T49" fmla="*/ 1 h 50"/>
                <a:gd name="T50" fmla="*/ 0 w 45"/>
                <a:gd name="T51" fmla="*/ 1 h 50"/>
                <a:gd name="T52" fmla="*/ 0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9" y="48"/>
                  </a:moveTo>
                  <a:lnTo>
                    <a:pt x="40" y="43"/>
                  </a:lnTo>
                  <a:lnTo>
                    <a:pt x="44" y="41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4" y="23"/>
                  </a:lnTo>
                  <a:lnTo>
                    <a:pt x="40" y="14"/>
                  </a:lnTo>
                  <a:lnTo>
                    <a:pt x="35" y="7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7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3" name="Freeform 8418"/>
            <p:cNvSpPr>
              <a:spLocks/>
            </p:cNvSpPr>
            <p:nvPr/>
          </p:nvSpPr>
          <p:spPr bwMode="auto">
            <a:xfrm rot="-4828239">
              <a:off x="1899" y="2215"/>
              <a:ext cx="17" cy="22"/>
            </a:xfrm>
            <a:custGeom>
              <a:avLst/>
              <a:gdLst>
                <a:gd name="T0" fmla="*/ 0 w 35"/>
                <a:gd name="T1" fmla="*/ 0 h 45"/>
                <a:gd name="T2" fmla="*/ 0 w 35"/>
                <a:gd name="T3" fmla="*/ 0 h 45"/>
                <a:gd name="T4" fmla="*/ 0 w 35"/>
                <a:gd name="T5" fmla="*/ 0 h 45"/>
                <a:gd name="T6" fmla="*/ 0 w 35"/>
                <a:gd name="T7" fmla="*/ 0 h 45"/>
                <a:gd name="T8" fmla="*/ 0 w 35"/>
                <a:gd name="T9" fmla="*/ 0 h 45"/>
                <a:gd name="T10" fmla="*/ 0 w 35"/>
                <a:gd name="T11" fmla="*/ 0 h 45"/>
                <a:gd name="T12" fmla="*/ 0 w 35"/>
                <a:gd name="T13" fmla="*/ 0 h 45"/>
                <a:gd name="T14" fmla="*/ 0 w 35"/>
                <a:gd name="T15" fmla="*/ 0 h 45"/>
                <a:gd name="T16" fmla="*/ 0 w 35"/>
                <a:gd name="T17" fmla="*/ 0 h 45"/>
                <a:gd name="T18" fmla="*/ 0 w 35"/>
                <a:gd name="T19" fmla="*/ 0 h 45"/>
                <a:gd name="T20" fmla="*/ 0 w 35"/>
                <a:gd name="T21" fmla="*/ 0 h 45"/>
                <a:gd name="T22" fmla="*/ 0 w 35"/>
                <a:gd name="T23" fmla="*/ 0 h 45"/>
                <a:gd name="T24" fmla="*/ 0 w 35"/>
                <a:gd name="T25" fmla="*/ 0 h 45"/>
                <a:gd name="T26" fmla="*/ 0 w 35"/>
                <a:gd name="T27" fmla="*/ 0 h 45"/>
                <a:gd name="T28" fmla="*/ 0 w 35"/>
                <a:gd name="T29" fmla="*/ 0 h 45"/>
                <a:gd name="T30" fmla="*/ 0 w 35"/>
                <a:gd name="T31" fmla="*/ 0 h 45"/>
                <a:gd name="T32" fmla="*/ 0 w 35"/>
                <a:gd name="T33" fmla="*/ 0 h 45"/>
                <a:gd name="T34" fmla="*/ 0 w 35"/>
                <a:gd name="T35" fmla="*/ 0 h 45"/>
                <a:gd name="T36" fmla="*/ 0 w 35"/>
                <a:gd name="T37" fmla="*/ 0 h 45"/>
                <a:gd name="T38" fmla="*/ 0 w 35"/>
                <a:gd name="T39" fmla="*/ 0 h 45"/>
                <a:gd name="T40" fmla="*/ 0 w 35"/>
                <a:gd name="T41" fmla="*/ 0 h 45"/>
                <a:gd name="T42" fmla="*/ 0 w 35"/>
                <a:gd name="T43" fmla="*/ 0 h 45"/>
                <a:gd name="T44" fmla="*/ 0 w 35"/>
                <a:gd name="T45" fmla="*/ 0 h 45"/>
                <a:gd name="T46" fmla="*/ 0 w 35"/>
                <a:gd name="T47" fmla="*/ 0 h 45"/>
                <a:gd name="T48" fmla="*/ 0 w 35"/>
                <a:gd name="T49" fmla="*/ 0 h 45"/>
                <a:gd name="T50" fmla="*/ 0 w 35"/>
                <a:gd name="T51" fmla="*/ 0 h 45"/>
                <a:gd name="T52" fmla="*/ 0 w 35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45"/>
                <a:gd name="T83" fmla="*/ 35 w 35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45">
                  <a:moveTo>
                    <a:pt x="6" y="31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5" y="32"/>
                  </a:lnTo>
                  <a:lnTo>
                    <a:pt x="35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4" name="Freeform 8419"/>
            <p:cNvSpPr>
              <a:spLocks/>
            </p:cNvSpPr>
            <p:nvPr/>
          </p:nvSpPr>
          <p:spPr bwMode="auto">
            <a:xfrm rot="-4828239">
              <a:off x="1903" y="2221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1 w 18"/>
                <a:gd name="T3" fmla="*/ 1 h 23"/>
                <a:gd name="T4" fmla="*/ 0 w 18"/>
                <a:gd name="T5" fmla="*/ 1 h 23"/>
                <a:gd name="T6" fmla="*/ 1 w 18"/>
                <a:gd name="T7" fmla="*/ 1 h 23"/>
                <a:gd name="T8" fmla="*/ 1 w 18"/>
                <a:gd name="T9" fmla="*/ 1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3" y="16"/>
                  </a:moveTo>
                  <a:lnTo>
                    <a:pt x="1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5" name="Freeform 8420"/>
            <p:cNvSpPr>
              <a:spLocks/>
            </p:cNvSpPr>
            <p:nvPr/>
          </p:nvSpPr>
          <p:spPr bwMode="auto">
            <a:xfrm rot="-4828239">
              <a:off x="1953" y="2140"/>
              <a:ext cx="23" cy="26"/>
            </a:xfrm>
            <a:custGeom>
              <a:avLst/>
              <a:gdLst>
                <a:gd name="T0" fmla="*/ 0 w 47"/>
                <a:gd name="T1" fmla="*/ 1 h 52"/>
                <a:gd name="T2" fmla="*/ 0 w 47"/>
                <a:gd name="T3" fmla="*/ 1 h 52"/>
                <a:gd name="T4" fmla="*/ 0 w 47"/>
                <a:gd name="T5" fmla="*/ 1 h 52"/>
                <a:gd name="T6" fmla="*/ 0 w 47"/>
                <a:gd name="T7" fmla="*/ 1 h 52"/>
                <a:gd name="T8" fmla="*/ 0 w 47"/>
                <a:gd name="T9" fmla="*/ 1 h 52"/>
                <a:gd name="T10" fmla="*/ 0 w 47"/>
                <a:gd name="T11" fmla="*/ 1 h 52"/>
                <a:gd name="T12" fmla="*/ 0 w 47"/>
                <a:gd name="T13" fmla="*/ 1 h 52"/>
                <a:gd name="T14" fmla="*/ 0 w 47"/>
                <a:gd name="T15" fmla="*/ 1 h 52"/>
                <a:gd name="T16" fmla="*/ 0 w 47"/>
                <a:gd name="T17" fmla="*/ 1 h 52"/>
                <a:gd name="T18" fmla="*/ 0 w 47"/>
                <a:gd name="T19" fmla="*/ 1 h 52"/>
                <a:gd name="T20" fmla="*/ 0 w 47"/>
                <a:gd name="T21" fmla="*/ 1 h 52"/>
                <a:gd name="T22" fmla="*/ 0 w 47"/>
                <a:gd name="T23" fmla="*/ 0 h 52"/>
                <a:gd name="T24" fmla="*/ 0 w 47"/>
                <a:gd name="T25" fmla="*/ 0 h 52"/>
                <a:gd name="T26" fmla="*/ 0 w 47"/>
                <a:gd name="T27" fmla="*/ 1 h 52"/>
                <a:gd name="T28" fmla="*/ 0 w 47"/>
                <a:gd name="T29" fmla="*/ 1 h 52"/>
                <a:gd name="T30" fmla="*/ 0 w 47"/>
                <a:gd name="T31" fmla="*/ 1 h 52"/>
                <a:gd name="T32" fmla="*/ 0 w 47"/>
                <a:gd name="T33" fmla="*/ 1 h 52"/>
                <a:gd name="T34" fmla="*/ 0 w 47"/>
                <a:gd name="T35" fmla="*/ 1 h 52"/>
                <a:gd name="T36" fmla="*/ 0 w 47"/>
                <a:gd name="T37" fmla="*/ 1 h 52"/>
                <a:gd name="T38" fmla="*/ 0 w 47"/>
                <a:gd name="T39" fmla="*/ 1 h 52"/>
                <a:gd name="T40" fmla="*/ 0 w 47"/>
                <a:gd name="T41" fmla="*/ 1 h 52"/>
                <a:gd name="T42" fmla="*/ 0 w 47"/>
                <a:gd name="T43" fmla="*/ 1 h 52"/>
                <a:gd name="T44" fmla="*/ 0 w 47"/>
                <a:gd name="T45" fmla="*/ 1 h 52"/>
                <a:gd name="T46" fmla="*/ 0 w 47"/>
                <a:gd name="T47" fmla="*/ 1 h 52"/>
                <a:gd name="T48" fmla="*/ 0 w 47"/>
                <a:gd name="T49" fmla="*/ 1 h 52"/>
                <a:gd name="T50" fmla="*/ 0 w 47"/>
                <a:gd name="T51" fmla="*/ 1 h 52"/>
                <a:gd name="T52" fmla="*/ 0 w 47"/>
                <a:gd name="T53" fmla="*/ 1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2"/>
                <a:gd name="T83" fmla="*/ 47 w 47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2">
                  <a:moveTo>
                    <a:pt x="31" y="50"/>
                  </a:moveTo>
                  <a:lnTo>
                    <a:pt x="41" y="43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5"/>
                  </a:lnTo>
                  <a:lnTo>
                    <a:pt x="41" y="16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5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6" name="Freeform 8421"/>
            <p:cNvSpPr>
              <a:spLocks/>
            </p:cNvSpPr>
            <p:nvPr/>
          </p:nvSpPr>
          <p:spPr bwMode="auto">
            <a:xfrm rot="-4828239">
              <a:off x="1957" y="2146"/>
              <a:ext cx="17" cy="22"/>
            </a:xfrm>
            <a:custGeom>
              <a:avLst/>
              <a:gdLst>
                <a:gd name="T0" fmla="*/ 1 w 34"/>
                <a:gd name="T1" fmla="*/ 0 h 45"/>
                <a:gd name="T2" fmla="*/ 1 w 34"/>
                <a:gd name="T3" fmla="*/ 0 h 45"/>
                <a:gd name="T4" fmla="*/ 1 w 34"/>
                <a:gd name="T5" fmla="*/ 0 h 45"/>
                <a:gd name="T6" fmla="*/ 0 w 34"/>
                <a:gd name="T7" fmla="*/ 0 h 45"/>
                <a:gd name="T8" fmla="*/ 0 w 34"/>
                <a:gd name="T9" fmla="*/ 0 h 45"/>
                <a:gd name="T10" fmla="*/ 1 w 34"/>
                <a:gd name="T11" fmla="*/ 0 h 45"/>
                <a:gd name="T12" fmla="*/ 1 w 34"/>
                <a:gd name="T13" fmla="*/ 0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0 h 45"/>
                <a:gd name="T20" fmla="*/ 1 w 34"/>
                <a:gd name="T21" fmla="*/ 0 h 45"/>
                <a:gd name="T22" fmla="*/ 1 w 34"/>
                <a:gd name="T23" fmla="*/ 0 h 45"/>
                <a:gd name="T24" fmla="*/ 1 w 34"/>
                <a:gd name="T25" fmla="*/ 0 h 45"/>
                <a:gd name="T26" fmla="*/ 1 w 34"/>
                <a:gd name="T27" fmla="*/ 0 h 45"/>
                <a:gd name="T28" fmla="*/ 1 w 34"/>
                <a:gd name="T29" fmla="*/ 0 h 45"/>
                <a:gd name="T30" fmla="*/ 1 w 34"/>
                <a:gd name="T31" fmla="*/ 0 h 45"/>
                <a:gd name="T32" fmla="*/ 1 w 34"/>
                <a:gd name="T33" fmla="*/ 0 h 45"/>
                <a:gd name="T34" fmla="*/ 1 w 34"/>
                <a:gd name="T35" fmla="*/ 0 h 45"/>
                <a:gd name="T36" fmla="*/ 1 w 34"/>
                <a:gd name="T37" fmla="*/ 0 h 45"/>
                <a:gd name="T38" fmla="*/ 1 w 34"/>
                <a:gd name="T39" fmla="*/ 0 h 45"/>
                <a:gd name="T40" fmla="*/ 1 w 34"/>
                <a:gd name="T41" fmla="*/ 0 h 45"/>
                <a:gd name="T42" fmla="*/ 1 w 34"/>
                <a:gd name="T43" fmla="*/ 0 h 45"/>
                <a:gd name="T44" fmla="*/ 1 w 34"/>
                <a:gd name="T45" fmla="*/ 0 h 45"/>
                <a:gd name="T46" fmla="*/ 1 w 34"/>
                <a:gd name="T47" fmla="*/ 0 h 45"/>
                <a:gd name="T48" fmla="*/ 1 w 34"/>
                <a:gd name="T49" fmla="*/ 0 h 45"/>
                <a:gd name="T50" fmla="*/ 1 w 34"/>
                <a:gd name="T51" fmla="*/ 0 h 45"/>
                <a:gd name="T52" fmla="*/ 1 w 34"/>
                <a:gd name="T53" fmla="*/ 0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5" y="29"/>
                  </a:moveTo>
                  <a:lnTo>
                    <a:pt x="4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7" name="Freeform 8422"/>
            <p:cNvSpPr>
              <a:spLocks/>
            </p:cNvSpPr>
            <p:nvPr/>
          </p:nvSpPr>
          <p:spPr bwMode="auto">
            <a:xfrm rot="-4828239">
              <a:off x="1961" y="2150"/>
              <a:ext cx="9" cy="12"/>
            </a:xfrm>
            <a:custGeom>
              <a:avLst/>
              <a:gdLst>
                <a:gd name="T0" fmla="*/ 1 w 18"/>
                <a:gd name="T1" fmla="*/ 1 h 23"/>
                <a:gd name="T2" fmla="*/ 0 w 18"/>
                <a:gd name="T3" fmla="*/ 1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0 h 23"/>
                <a:gd name="T10" fmla="*/ 1 w 18"/>
                <a:gd name="T11" fmla="*/ 0 h 23"/>
                <a:gd name="T12" fmla="*/ 1 w 18"/>
                <a:gd name="T13" fmla="*/ 1 h 23"/>
                <a:gd name="T14" fmla="*/ 1 w 18"/>
                <a:gd name="T15" fmla="*/ 1 h 23"/>
                <a:gd name="T16" fmla="*/ 1 w 18"/>
                <a:gd name="T17" fmla="*/ 1 h 23"/>
                <a:gd name="T18" fmla="*/ 1 w 18"/>
                <a:gd name="T19" fmla="*/ 1 h 23"/>
                <a:gd name="T20" fmla="*/ 1 w 18"/>
                <a:gd name="T21" fmla="*/ 1 h 23"/>
                <a:gd name="T22" fmla="*/ 1 w 18"/>
                <a:gd name="T23" fmla="*/ 1 h 23"/>
                <a:gd name="T24" fmla="*/ 1 w 18"/>
                <a:gd name="T25" fmla="*/ 1 h 23"/>
                <a:gd name="T26" fmla="*/ 1 w 18"/>
                <a:gd name="T27" fmla="*/ 1 h 23"/>
                <a:gd name="T28" fmla="*/ 1 w 18"/>
                <a:gd name="T29" fmla="*/ 1 h 23"/>
                <a:gd name="T30" fmla="*/ 1 w 18"/>
                <a:gd name="T31" fmla="*/ 1 h 23"/>
                <a:gd name="T32" fmla="*/ 1 w 18"/>
                <a:gd name="T33" fmla="*/ 1 h 23"/>
                <a:gd name="T34" fmla="*/ 1 w 18"/>
                <a:gd name="T35" fmla="*/ 1 h 23"/>
                <a:gd name="T36" fmla="*/ 1 w 1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3"/>
                <a:gd name="T59" fmla="*/ 18 w 1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3">
                  <a:moveTo>
                    <a:pt x="2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8" name="Freeform 8423"/>
            <p:cNvSpPr>
              <a:spLocks/>
            </p:cNvSpPr>
            <p:nvPr/>
          </p:nvSpPr>
          <p:spPr bwMode="auto">
            <a:xfrm rot="-4828239">
              <a:off x="1824" y="2149"/>
              <a:ext cx="53" cy="91"/>
            </a:xfrm>
            <a:custGeom>
              <a:avLst/>
              <a:gdLst>
                <a:gd name="T0" fmla="*/ 0 w 104"/>
                <a:gd name="T1" fmla="*/ 1 h 182"/>
                <a:gd name="T2" fmla="*/ 1 w 104"/>
                <a:gd name="T3" fmla="*/ 0 h 182"/>
                <a:gd name="T4" fmla="*/ 1 w 104"/>
                <a:gd name="T5" fmla="*/ 1 h 182"/>
                <a:gd name="T6" fmla="*/ 0 w 104"/>
                <a:gd name="T7" fmla="*/ 1 h 182"/>
                <a:gd name="T8" fmla="*/ 0 w 104"/>
                <a:gd name="T9" fmla="*/ 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82"/>
                <a:gd name="T17" fmla="*/ 104 w 10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82">
                  <a:moveTo>
                    <a:pt x="0" y="60"/>
                  </a:moveTo>
                  <a:lnTo>
                    <a:pt x="104" y="0"/>
                  </a:lnTo>
                  <a:lnTo>
                    <a:pt x="104" y="121"/>
                  </a:lnTo>
                  <a:lnTo>
                    <a:pt x="0" y="1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19" name="Freeform 8424"/>
            <p:cNvSpPr>
              <a:spLocks/>
            </p:cNvSpPr>
            <p:nvPr/>
          </p:nvSpPr>
          <p:spPr bwMode="auto">
            <a:xfrm rot="-4828239">
              <a:off x="1760" y="2359"/>
              <a:ext cx="23" cy="26"/>
            </a:xfrm>
            <a:custGeom>
              <a:avLst/>
              <a:gdLst>
                <a:gd name="T0" fmla="*/ 0 w 47"/>
                <a:gd name="T1" fmla="*/ 1 h 50"/>
                <a:gd name="T2" fmla="*/ 0 w 47"/>
                <a:gd name="T3" fmla="*/ 1 h 50"/>
                <a:gd name="T4" fmla="*/ 0 w 47"/>
                <a:gd name="T5" fmla="*/ 1 h 50"/>
                <a:gd name="T6" fmla="*/ 0 w 47"/>
                <a:gd name="T7" fmla="*/ 1 h 50"/>
                <a:gd name="T8" fmla="*/ 0 w 47"/>
                <a:gd name="T9" fmla="*/ 1 h 50"/>
                <a:gd name="T10" fmla="*/ 0 w 47"/>
                <a:gd name="T11" fmla="*/ 1 h 50"/>
                <a:gd name="T12" fmla="*/ 0 w 47"/>
                <a:gd name="T13" fmla="*/ 1 h 50"/>
                <a:gd name="T14" fmla="*/ 0 w 47"/>
                <a:gd name="T15" fmla="*/ 1 h 50"/>
                <a:gd name="T16" fmla="*/ 0 w 47"/>
                <a:gd name="T17" fmla="*/ 1 h 50"/>
                <a:gd name="T18" fmla="*/ 0 w 47"/>
                <a:gd name="T19" fmla="*/ 1 h 50"/>
                <a:gd name="T20" fmla="*/ 0 w 47"/>
                <a:gd name="T21" fmla="*/ 0 h 50"/>
                <a:gd name="T22" fmla="*/ 0 w 47"/>
                <a:gd name="T23" fmla="*/ 0 h 50"/>
                <a:gd name="T24" fmla="*/ 0 w 47"/>
                <a:gd name="T25" fmla="*/ 0 h 50"/>
                <a:gd name="T26" fmla="*/ 0 w 47"/>
                <a:gd name="T27" fmla="*/ 0 h 50"/>
                <a:gd name="T28" fmla="*/ 0 w 47"/>
                <a:gd name="T29" fmla="*/ 1 h 50"/>
                <a:gd name="T30" fmla="*/ 0 w 47"/>
                <a:gd name="T31" fmla="*/ 1 h 50"/>
                <a:gd name="T32" fmla="*/ 0 w 47"/>
                <a:gd name="T33" fmla="*/ 1 h 50"/>
                <a:gd name="T34" fmla="*/ 0 w 47"/>
                <a:gd name="T35" fmla="*/ 1 h 50"/>
                <a:gd name="T36" fmla="*/ 0 w 47"/>
                <a:gd name="T37" fmla="*/ 1 h 50"/>
                <a:gd name="T38" fmla="*/ 0 w 47"/>
                <a:gd name="T39" fmla="*/ 1 h 50"/>
                <a:gd name="T40" fmla="*/ 0 w 47"/>
                <a:gd name="T41" fmla="*/ 1 h 50"/>
                <a:gd name="T42" fmla="*/ 0 w 47"/>
                <a:gd name="T43" fmla="*/ 1 h 50"/>
                <a:gd name="T44" fmla="*/ 0 w 47"/>
                <a:gd name="T45" fmla="*/ 1 h 50"/>
                <a:gd name="T46" fmla="*/ 0 w 47"/>
                <a:gd name="T47" fmla="*/ 1 h 50"/>
                <a:gd name="T48" fmla="*/ 0 w 47"/>
                <a:gd name="T49" fmla="*/ 1 h 50"/>
                <a:gd name="T50" fmla="*/ 0 w 47"/>
                <a:gd name="T51" fmla="*/ 1 h 50"/>
                <a:gd name="T52" fmla="*/ 0 w 47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50"/>
                <a:gd name="T83" fmla="*/ 47 w 47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50">
                  <a:moveTo>
                    <a:pt x="31" y="48"/>
                  </a:moveTo>
                  <a:lnTo>
                    <a:pt x="42" y="43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7" y="32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36" y="7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6"/>
                  </a:lnTo>
                  <a:lnTo>
                    <a:pt x="11" y="43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0" name="Freeform 8425"/>
            <p:cNvSpPr>
              <a:spLocks/>
            </p:cNvSpPr>
            <p:nvPr/>
          </p:nvSpPr>
          <p:spPr bwMode="auto">
            <a:xfrm rot="-4828239">
              <a:off x="1764" y="2364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4" y="25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4" y="25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8" y="43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1" name="Freeform 8426"/>
            <p:cNvSpPr>
              <a:spLocks/>
            </p:cNvSpPr>
            <p:nvPr/>
          </p:nvSpPr>
          <p:spPr bwMode="auto">
            <a:xfrm rot="-4828239">
              <a:off x="1768" y="2370"/>
              <a:ext cx="9" cy="11"/>
            </a:xfrm>
            <a:custGeom>
              <a:avLst/>
              <a:gdLst>
                <a:gd name="T0" fmla="*/ 1 w 18"/>
                <a:gd name="T1" fmla="*/ 1 h 21"/>
                <a:gd name="T2" fmla="*/ 0 w 18"/>
                <a:gd name="T3" fmla="*/ 1 h 21"/>
                <a:gd name="T4" fmla="*/ 0 w 18"/>
                <a:gd name="T5" fmla="*/ 1 h 21"/>
                <a:gd name="T6" fmla="*/ 0 w 18"/>
                <a:gd name="T7" fmla="*/ 1 h 21"/>
                <a:gd name="T8" fmla="*/ 1 w 18"/>
                <a:gd name="T9" fmla="*/ 0 h 21"/>
                <a:gd name="T10" fmla="*/ 1 w 18"/>
                <a:gd name="T11" fmla="*/ 0 h 21"/>
                <a:gd name="T12" fmla="*/ 1 w 18"/>
                <a:gd name="T13" fmla="*/ 0 h 21"/>
                <a:gd name="T14" fmla="*/ 1 w 18"/>
                <a:gd name="T15" fmla="*/ 1 h 21"/>
                <a:gd name="T16" fmla="*/ 1 w 18"/>
                <a:gd name="T17" fmla="*/ 1 h 21"/>
                <a:gd name="T18" fmla="*/ 1 w 18"/>
                <a:gd name="T19" fmla="*/ 1 h 21"/>
                <a:gd name="T20" fmla="*/ 1 w 18"/>
                <a:gd name="T21" fmla="*/ 1 h 21"/>
                <a:gd name="T22" fmla="*/ 1 w 18"/>
                <a:gd name="T23" fmla="*/ 1 h 21"/>
                <a:gd name="T24" fmla="*/ 1 w 18"/>
                <a:gd name="T25" fmla="*/ 1 h 21"/>
                <a:gd name="T26" fmla="*/ 1 w 18"/>
                <a:gd name="T27" fmla="*/ 1 h 21"/>
                <a:gd name="T28" fmla="*/ 1 w 18"/>
                <a:gd name="T29" fmla="*/ 1 h 21"/>
                <a:gd name="T30" fmla="*/ 1 w 18"/>
                <a:gd name="T31" fmla="*/ 1 h 21"/>
                <a:gd name="T32" fmla="*/ 1 w 18"/>
                <a:gd name="T33" fmla="*/ 1 h 21"/>
                <a:gd name="T34" fmla="*/ 1 w 18"/>
                <a:gd name="T35" fmla="*/ 1 h 21"/>
                <a:gd name="T36" fmla="*/ 1 w 18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1"/>
                <a:gd name="T59" fmla="*/ 18 w 1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1">
                  <a:moveTo>
                    <a:pt x="2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2" name="Freeform 8427"/>
            <p:cNvSpPr>
              <a:spLocks/>
            </p:cNvSpPr>
            <p:nvPr/>
          </p:nvSpPr>
          <p:spPr bwMode="auto">
            <a:xfrm rot="-4828239">
              <a:off x="1775" y="2342"/>
              <a:ext cx="23" cy="25"/>
            </a:xfrm>
            <a:custGeom>
              <a:avLst/>
              <a:gdLst>
                <a:gd name="T0" fmla="*/ 1 w 45"/>
                <a:gd name="T1" fmla="*/ 0 h 51"/>
                <a:gd name="T2" fmla="*/ 1 w 45"/>
                <a:gd name="T3" fmla="*/ 0 h 51"/>
                <a:gd name="T4" fmla="*/ 1 w 45"/>
                <a:gd name="T5" fmla="*/ 0 h 51"/>
                <a:gd name="T6" fmla="*/ 1 w 45"/>
                <a:gd name="T7" fmla="*/ 0 h 51"/>
                <a:gd name="T8" fmla="*/ 1 w 45"/>
                <a:gd name="T9" fmla="*/ 0 h 51"/>
                <a:gd name="T10" fmla="*/ 1 w 45"/>
                <a:gd name="T11" fmla="*/ 0 h 51"/>
                <a:gd name="T12" fmla="*/ 1 w 45"/>
                <a:gd name="T13" fmla="*/ 0 h 51"/>
                <a:gd name="T14" fmla="*/ 1 w 45"/>
                <a:gd name="T15" fmla="*/ 0 h 51"/>
                <a:gd name="T16" fmla="*/ 1 w 45"/>
                <a:gd name="T17" fmla="*/ 0 h 51"/>
                <a:gd name="T18" fmla="*/ 1 w 45"/>
                <a:gd name="T19" fmla="*/ 0 h 51"/>
                <a:gd name="T20" fmla="*/ 1 w 45"/>
                <a:gd name="T21" fmla="*/ 0 h 51"/>
                <a:gd name="T22" fmla="*/ 1 w 45"/>
                <a:gd name="T23" fmla="*/ 0 h 51"/>
                <a:gd name="T24" fmla="*/ 1 w 45"/>
                <a:gd name="T25" fmla="*/ 0 h 51"/>
                <a:gd name="T26" fmla="*/ 1 w 45"/>
                <a:gd name="T27" fmla="*/ 0 h 51"/>
                <a:gd name="T28" fmla="*/ 1 w 45"/>
                <a:gd name="T29" fmla="*/ 0 h 51"/>
                <a:gd name="T30" fmla="*/ 1 w 45"/>
                <a:gd name="T31" fmla="*/ 0 h 51"/>
                <a:gd name="T32" fmla="*/ 1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1 w 45"/>
                <a:gd name="T39" fmla="*/ 0 h 51"/>
                <a:gd name="T40" fmla="*/ 1 w 45"/>
                <a:gd name="T41" fmla="*/ 0 h 51"/>
                <a:gd name="T42" fmla="*/ 1 w 45"/>
                <a:gd name="T43" fmla="*/ 0 h 51"/>
                <a:gd name="T44" fmla="*/ 1 w 45"/>
                <a:gd name="T45" fmla="*/ 0 h 51"/>
                <a:gd name="T46" fmla="*/ 1 w 45"/>
                <a:gd name="T47" fmla="*/ 0 h 51"/>
                <a:gd name="T48" fmla="*/ 1 w 45"/>
                <a:gd name="T49" fmla="*/ 0 h 51"/>
                <a:gd name="T50" fmla="*/ 1 w 45"/>
                <a:gd name="T51" fmla="*/ 0 h 51"/>
                <a:gd name="T52" fmla="*/ 1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8" y="51"/>
                  </a:moveTo>
                  <a:lnTo>
                    <a:pt x="39" y="43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3" y="24"/>
                  </a:lnTo>
                  <a:lnTo>
                    <a:pt x="39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5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3" name="Freeform 8428"/>
            <p:cNvSpPr>
              <a:spLocks/>
            </p:cNvSpPr>
            <p:nvPr/>
          </p:nvSpPr>
          <p:spPr bwMode="auto">
            <a:xfrm rot="-4828239">
              <a:off x="1778" y="2347"/>
              <a:ext cx="17" cy="22"/>
            </a:xfrm>
            <a:custGeom>
              <a:avLst/>
              <a:gdLst>
                <a:gd name="T0" fmla="*/ 1 w 34"/>
                <a:gd name="T1" fmla="*/ 0 h 46"/>
                <a:gd name="T2" fmla="*/ 1 w 34"/>
                <a:gd name="T3" fmla="*/ 0 h 46"/>
                <a:gd name="T4" fmla="*/ 1 w 34"/>
                <a:gd name="T5" fmla="*/ 0 h 46"/>
                <a:gd name="T6" fmla="*/ 0 w 34"/>
                <a:gd name="T7" fmla="*/ 0 h 46"/>
                <a:gd name="T8" fmla="*/ 0 w 34"/>
                <a:gd name="T9" fmla="*/ 0 h 46"/>
                <a:gd name="T10" fmla="*/ 1 w 34"/>
                <a:gd name="T11" fmla="*/ 0 h 46"/>
                <a:gd name="T12" fmla="*/ 1 w 34"/>
                <a:gd name="T13" fmla="*/ 0 h 46"/>
                <a:gd name="T14" fmla="*/ 1 w 34"/>
                <a:gd name="T15" fmla="*/ 0 h 46"/>
                <a:gd name="T16" fmla="*/ 1 w 34"/>
                <a:gd name="T17" fmla="*/ 0 h 46"/>
                <a:gd name="T18" fmla="*/ 1 w 34"/>
                <a:gd name="T19" fmla="*/ 0 h 46"/>
                <a:gd name="T20" fmla="*/ 1 w 34"/>
                <a:gd name="T21" fmla="*/ 0 h 46"/>
                <a:gd name="T22" fmla="*/ 1 w 34"/>
                <a:gd name="T23" fmla="*/ 0 h 46"/>
                <a:gd name="T24" fmla="*/ 1 w 34"/>
                <a:gd name="T25" fmla="*/ 0 h 46"/>
                <a:gd name="T26" fmla="*/ 1 w 34"/>
                <a:gd name="T27" fmla="*/ 0 h 46"/>
                <a:gd name="T28" fmla="*/ 1 w 34"/>
                <a:gd name="T29" fmla="*/ 0 h 46"/>
                <a:gd name="T30" fmla="*/ 1 w 34"/>
                <a:gd name="T31" fmla="*/ 0 h 46"/>
                <a:gd name="T32" fmla="*/ 1 w 34"/>
                <a:gd name="T33" fmla="*/ 0 h 46"/>
                <a:gd name="T34" fmla="*/ 1 w 34"/>
                <a:gd name="T35" fmla="*/ 0 h 46"/>
                <a:gd name="T36" fmla="*/ 1 w 34"/>
                <a:gd name="T37" fmla="*/ 0 h 46"/>
                <a:gd name="T38" fmla="*/ 1 w 34"/>
                <a:gd name="T39" fmla="*/ 0 h 46"/>
                <a:gd name="T40" fmla="*/ 1 w 34"/>
                <a:gd name="T41" fmla="*/ 0 h 46"/>
                <a:gd name="T42" fmla="*/ 1 w 34"/>
                <a:gd name="T43" fmla="*/ 0 h 46"/>
                <a:gd name="T44" fmla="*/ 1 w 34"/>
                <a:gd name="T45" fmla="*/ 0 h 46"/>
                <a:gd name="T46" fmla="*/ 1 w 34"/>
                <a:gd name="T47" fmla="*/ 0 h 46"/>
                <a:gd name="T48" fmla="*/ 1 w 34"/>
                <a:gd name="T49" fmla="*/ 0 h 46"/>
                <a:gd name="T50" fmla="*/ 1 w 34"/>
                <a:gd name="T51" fmla="*/ 0 h 46"/>
                <a:gd name="T52" fmla="*/ 1 w 34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6"/>
                <a:gd name="T83" fmla="*/ 34 w 3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6">
                  <a:moveTo>
                    <a:pt x="5" y="31"/>
                  </a:moveTo>
                  <a:lnTo>
                    <a:pt x="1" y="26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4" name="Freeform 8429"/>
            <p:cNvSpPr>
              <a:spLocks/>
            </p:cNvSpPr>
            <p:nvPr/>
          </p:nvSpPr>
          <p:spPr bwMode="auto">
            <a:xfrm rot="-4828239">
              <a:off x="1783" y="2352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5"/>
                  </a:move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5" name="Freeform 8430"/>
            <p:cNvSpPr>
              <a:spLocks/>
            </p:cNvSpPr>
            <p:nvPr/>
          </p:nvSpPr>
          <p:spPr bwMode="auto">
            <a:xfrm rot="-4828239">
              <a:off x="1765" y="2370"/>
              <a:ext cx="22" cy="25"/>
            </a:xfrm>
            <a:custGeom>
              <a:avLst/>
              <a:gdLst>
                <a:gd name="T0" fmla="*/ 0 w 45"/>
                <a:gd name="T1" fmla="*/ 0 h 51"/>
                <a:gd name="T2" fmla="*/ 0 w 45"/>
                <a:gd name="T3" fmla="*/ 0 h 51"/>
                <a:gd name="T4" fmla="*/ 0 w 45"/>
                <a:gd name="T5" fmla="*/ 0 h 51"/>
                <a:gd name="T6" fmla="*/ 0 w 45"/>
                <a:gd name="T7" fmla="*/ 0 h 51"/>
                <a:gd name="T8" fmla="*/ 0 w 45"/>
                <a:gd name="T9" fmla="*/ 0 h 51"/>
                <a:gd name="T10" fmla="*/ 0 w 45"/>
                <a:gd name="T11" fmla="*/ 0 h 51"/>
                <a:gd name="T12" fmla="*/ 0 w 45"/>
                <a:gd name="T13" fmla="*/ 0 h 51"/>
                <a:gd name="T14" fmla="*/ 0 w 45"/>
                <a:gd name="T15" fmla="*/ 0 h 51"/>
                <a:gd name="T16" fmla="*/ 0 w 45"/>
                <a:gd name="T17" fmla="*/ 0 h 51"/>
                <a:gd name="T18" fmla="*/ 0 w 45"/>
                <a:gd name="T19" fmla="*/ 0 h 51"/>
                <a:gd name="T20" fmla="*/ 0 w 45"/>
                <a:gd name="T21" fmla="*/ 0 h 51"/>
                <a:gd name="T22" fmla="*/ 0 w 45"/>
                <a:gd name="T23" fmla="*/ 0 h 51"/>
                <a:gd name="T24" fmla="*/ 0 w 45"/>
                <a:gd name="T25" fmla="*/ 0 h 51"/>
                <a:gd name="T26" fmla="*/ 0 w 45"/>
                <a:gd name="T27" fmla="*/ 0 h 51"/>
                <a:gd name="T28" fmla="*/ 0 w 45"/>
                <a:gd name="T29" fmla="*/ 0 h 51"/>
                <a:gd name="T30" fmla="*/ 0 w 45"/>
                <a:gd name="T31" fmla="*/ 0 h 51"/>
                <a:gd name="T32" fmla="*/ 0 w 45"/>
                <a:gd name="T33" fmla="*/ 0 h 51"/>
                <a:gd name="T34" fmla="*/ 0 w 45"/>
                <a:gd name="T35" fmla="*/ 0 h 51"/>
                <a:gd name="T36" fmla="*/ 0 w 45"/>
                <a:gd name="T37" fmla="*/ 0 h 51"/>
                <a:gd name="T38" fmla="*/ 0 w 45"/>
                <a:gd name="T39" fmla="*/ 0 h 51"/>
                <a:gd name="T40" fmla="*/ 0 w 45"/>
                <a:gd name="T41" fmla="*/ 0 h 51"/>
                <a:gd name="T42" fmla="*/ 0 w 45"/>
                <a:gd name="T43" fmla="*/ 0 h 51"/>
                <a:gd name="T44" fmla="*/ 0 w 45"/>
                <a:gd name="T45" fmla="*/ 0 h 51"/>
                <a:gd name="T46" fmla="*/ 0 w 45"/>
                <a:gd name="T47" fmla="*/ 0 h 51"/>
                <a:gd name="T48" fmla="*/ 0 w 45"/>
                <a:gd name="T49" fmla="*/ 0 h 51"/>
                <a:gd name="T50" fmla="*/ 0 w 45"/>
                <a:gd name="T51" fmla="*/ 0 h 51"/>
                <a:gd name="T52" fmla="*/ 0 w 45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1"/>
                <a:gd name="T83" fmla="*/ 45 w 45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1">
                  <a:moveTo>
                    <a:pt x="29" y="49"/>
                  </a:moveTo>
                  <a:lnTo>
                    <a:pt x="40" y="44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5" y="24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6" y="37"/>
                  </a:lnTo>
                  <a:lnTo>
                    <a:pt x="11" y="44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6" name="Freeform 8431"/>
            <p:cNvSpPr>
              <a:spLocks/>
            </p:cNvSpPr>
            <p:nvPr/>
          </p:nvSpPr>
          <p:spPr bwMode="auto">
            <a:xfrm rot="-4828239">
              <a:off x="1768" y="2373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1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1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6" y="31"/>
                  </a:moveTo>
                  <a:lnTo>
                    <a:pt x="2" y="25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4" y="7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3" y="25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3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8" y="43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7" name="Freeform 8432"/>
            <p:cNvSpPr>
              <a:spLocks/>
            </p:cNvSpPr>
            <p:nvPr/>
          </p:nvSpPr>
          <p:spPr bwMode="auto">
            <a:xfrm rot="-4828239">
              <a:off x="1773" y="2381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1 w 18"/>
                <a:gd name="T3" fmla="*/ 1 h 22"/>
                <a:gd name="T4" fmla="*/ 0 w 18"/>
                <a:gd name="T5" fmla="*/ 1 h 22"/>
                <a:gd name="T6" fmla="*/ 1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4" y="15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8" y="11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8" name="Freeform 8433"/>
            <p:cNvSpPr>
              <a:spLocks/>
            </p:cNvSpPr>
            <p:nvPr/>
          </p:nvSpPr>
          <p:spPr bwMode="auto">
            <a:xfrm rot="-4828239">
              <a:off x="1778" y="2351"/>
              <a:ext cx="23" cy="26"/>
            </a:xfrm>
            <a:custGeom>
              <a:avLst/>
              <a:gdLst>
                <a:gd name="T0" fmla="*/ 1 w 45"/>
                <a:gd name="T1" fmla="*/ 1 h 50"/>
                <a:gd name="T2" fmla="*/ 1 w 45"/>
                <a:gd name="T3" fmla="*/ 1 h 50"/>
                <a:gd name="T4" fmla="*/ 1 w 45"/>
                <a:gd name="T5" fmla="*/ 1 h 50"/>
                <a:gd name="T6" fmla="*/ 1 w 45"/>
                <a:gd name="T7" fmla="*/ 1 h 50"/>
                <a:gd name="T8" fmla="*/ 1 w 45"/>
                <a:gd name="T9" fmla="*/ 1 h 50"/>
                <a:gd name="T10" fmla="*/ 1 w 45"/>
                <a:gd name="T11" fmla="*/ 1 h 50"/>
                <a:gd name="T12" fmla="*/ 1 w 45"/>
                <a:gd name="T13" fmla="*/ 1 h 50"/>
                <a:gd name="T14" fmla="*/ 1 w 45"/>
                <a:gd name="T15" fmla="*/ 1 h 50"/>
                <a:gd name="T16" fmla="*/ 1 w 45"/>
                <a:gd name="T17" fmla="*/ 1 h 50"/>
                <a:gd name="T18" fmla="*/ 1 w 45"/>
                <a:gd name="T19" fmla="*/ 1 h 50"/>
                <a:gd name="T20" fmla="*/ 1 w 45"/>
                <a:gd name="T21" fmla="*/ 0 h 50"/>
                <a:gd name="T22" fmla="*/ 1 w 45"/>
                <a:gd name="T23" fmla="*/ 0 h 50"/>
                <a:gd name="T24" fmla="*/ 1 w 45"/>
                <a:gd name="T25" fmla="*/ 0 h 50"/>
                <a:gd name="T26" fmla="*/ 1 w 45"/>
                <a:gd name="T27" fmla="*/ 0 h 50"/>
                <a:gd name="T28" fmla="*/ 1 w 45"/>
                <a:gd name="T29" fmla="*/ 1 h 50"/>
                <a:gd name="T30" fmla="*/ 1 w 45"/>
                <a:gd name="T31" fmla="*/ 1 h 50"/>
                <a:gd name="T32" fmla="*/ 0 w 45"/>
                <a:gd name="T33" fmla="*/ 1 h 50"/>
                <a:gd name="T34" fmla="*/ 0 w 45"/>
                <a:gd name="T35" fmla="*/ 1 h 50"/>
                <a:gd name="T36" fmla="*/ 0 w 45"/>
                <a:gd name="T37" fmla="*/ 1 h 50"/>
                <a:gd name="T38" fmla="*/ 0 w 45"/>
                <a:gd name="T39" fmla="*/ 1 h 50"/>
                <a:gd name="T40" fmla="*/ 1 w 45"/>
                <a:gd name="T41" fmla="*/ 1 h 50"/>
                <a:gd name="T42" fmla="*/ 1 w 45"/>
                <a:gd name="T43" fmla="*/ 1 h 50"/>
                <a:gd name="T44" fmla="*/ 1 w 45"/>
                <a:gd name="T45" fmla="*/ 1 h 50"/>
                <a:gd name="T46" fmla="*/ 1 w 45"/>
                <a:gd name="T47" fmla="*/ 1 h 50"/>
                <a:gd name="T48" fmla="*/ 1 w 45"/>
                <a:gd name="T49" fmla="*/ 1 h 50"/>
                <a:gd name="T50" fmla="*/ 1 w 45"/>
                <a:gd name="T51" fmla="*/ 1 h 50"/>
                <a:gd name="T52" fmla="*/ 1 w 45"/>
                <a:gd name="T53" fmla="*/ 1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50"/>
                <a:gd name="T83" fmla="*/ 45 w 45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50">
                  <a:moveTo>
                    <a:pt x="28" y="50"/>
                  </a:moveTo>
                  <a:lnTo>
                    <a:pt x="39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3" y="23"/>
                  </a:lnTo>
                  <a:lnTo>
                    <a:pt x="39" y="14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10" y="43"/>
                  </a:lnTo>
                  <a:lnTo>
                    <a:pt x="16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29" name="Freeform 8434"/>
            <p:cNvSpPr>
              <a:spLocks/>
            </p:cNvSpPr>
            <p:nvPr/>
          </p:nvSpPr>
          <p:spPr bwMode="auto">
            <a:xfrm rot="-4828239">
              <a:off x="1783" y="2356"/>
              <a:ext cx="17" cy="23"/>
            </a:xfrm>
            <a:custGeom>
              <a:avLst/>
              <a:gdLst>
                <a:gd name="T0" fmla="*/ 1 w 34"/>
                <a:gd name="T1" fmla="*/ 1 h 45"/>
                <a:gd name="T2" fmla="*/ 1 w 34"/>
                <a:gd name="T3" fmla="*/ 1 h 45"/>
                <a:gd name="T4" fmla="*/ 0 w 34"/>
                <a:gd name="T5" fmla="*/ 1 h 45"/>
                <a:gd name="T6" fmla="*/ 0 w 34"/>
                <a:gd name="T7" fmla="*/ 1 h 45"/>
                <a:gd name="T8" fmla="*/ 0 w 34"/>
                <a:gd name="T9" fmla="*/ 1 h 45"/>
                <a:gd name="T10" fmla="*/ 0 w 34"/>
                <a:gd name="T11" fmla="*/ 1 h 45"/>
                <a:gd name="T12" fmla="*/ 1 w 34"/>
                <a:gd name="T13" fmla="*/ 1 h 45"/>
                <a:gd name="T14" fmla="*/ 1 w 34"/>
                <a:gd name="T15" fmla="*/ 0 h 45"/>
                <a:gd name="T16" fmla="*/ 1 w 34"/>
                <a:gd name="T17" fmla="*/ 0 h 45"/>
                <a:gd name="T18" fmla="*/ 1 w 34"/>
                <a:gd name="T19" fmla="*/ 1 h 45"/>
                <a:gd name="T20" fmla="*/ 1 w 34"/>
                <a:gd name="T21" fmla="*/ 1 h 45"/>
                <a:gd name="T22" fmla="*/ 1 w 34"/>
                <a:gd name="T23" fmla="*/ 1 h 45"/>
                <a:gd name="T24" fmla="*/ 1 w 34"/>
                <a:gd name="T25" fmla="*/ 1 h 45"/>
                <a:gd name="T26" fmla="*/ 1 w 34"/>
                <a:gd name="T27" fmla="*/ 1 h 45"/>
                <a:gd name="T28" fmla="*/ 1 w 34"/>
                <a:gd name="T29" fmla="*/ 1 h 45"/>
                <a:gd name="T30" fmla="*/ 1 w 34"/>
                <a:gd name="T31" fmla="*/ 1 h 45"/>
                <a:gd name="T32" fmla="*/ 1 w 34"/>
                <a:gd name="T33" fmla="*/ 1 h 45"/>
                <a:gd name="T34" fmla="*/ 1 w 34"/>
                <a:gd name="T35" fmla="*/ 1 h 45"/>
                <a:gd name="T36" fmla="*/ 1 w 34"/>
                <a:gd name="T37" fmla="*/ 1 h 45"/>
                <a:gd name="T38" fmla="*/ 1 w 34"/>
                <a:gd name="T39" fmla="*/ 1 h 45"/>
                <a:gd name="T40" fmla="*/ 1 w 34"/>
                <a:gd name="T41" fmla="*/ 1 h 45"/>
                <a:gd name="T42" fmla="*/ 1 w 34"/>
                <a:gd name="T43" fmla="*/ 1 h 45"/>
                <a:gd name="T44" fmla="*/ 1 w 34"/>
                <a:gd name="T45" fmla="*/ 1 h 45"/>
                <a:gd name="T46" fmla="*/ 1 w 34"/>
                <a:gd name="T47" fmla="*/ 1 h 45"/>
                <a:gd name="T48" fmla="*/ 1 w 34"/>
                <a:gd name="T49" fmla="*/ 1 h 45"/>
                <a:gd name="T50" fmla="*/ 1 w 34"/>
                <a:gd name="T51" fmla="*/ 1 h 45"/>
                <a:gd name="T52" fmla="*/ 1 w 34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45"/>
                <a:gd name="T83" fmla="*/ 34 w 34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45">
                  <a:moveTo>
                    <a:pt x="3" y="31"/>
                  </a:moveTo>
                  <a:lnTo>
                    <a:pt x="1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2" y="26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0" name="Freeform 8435"/>
            <p:cNvSpPr>
              <a:spLocks/>
            </p:cNvSpPr>
            <p:nvPr/>
          </p:nvSpPr>
          <p:spPr bwMode="auto">
            <a:xfrm rot="-4828239">
              <a:off x="1787" y="2362"/>
              <a:ext cx="9" cy="11"/>
            </a:xfrm>
            <a:custGeom>
              <a:avLst/>
              <a:gdLst>
                <a:gd name="T0" fmla="*/ 1 w 18"/>
                <a:gd name="T1" fmla="*/ 1 h 22"/>
                <a:gd name="T2" fmla="*/ 0 w 18"/>
                <a:gd name="T3" fmla="*/ 1 h 22"/>
                <a:gd name="T4" fmla="*/ 0 w 18"/>
                <a:gd name="T5" fmla="*/ 1 h 22"/>
                <a:gd name="T6" fmla="*/ 0 w 18"/>
                <a:gd name="T7" fmla="*/ 1 h 22"/>
                <a:gd name="T8" fmla="*/ 1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1 w 18"/>
                <a:gd name="T15" fmla="*/ 1 h 22"/>
                <a:gd name="T16" fmla="*/ 1 w 18"/>
                <a:gd name="T17" fmla="*/ 1 h 22"/>
                <a:gd name="T18" fmla="*/ 1 w 18"/>
                <a:gd name="T19" fmla="*/ 1 h 22"/>
                <a:gd name="T20" fmla="*/ 1 w 18"/>
                <a:gd name="T21" fmla="*/ 1 h 22"/>
                <a:gd name="T22" fmla="*/ 1 w 18"/>
                <a:gd name="T23" fmla="*/ 1 h 22"/>
                <a:gd name="T24" fmla="*/ 1 w 18"/>
                <a:gd name="T25" fmla="*/ 1 h 22"/>
                <a:gd name="T26" fmla="*/ 1 w 18"/>
                <a:gd name="T27" fmla="*/ 1 h 22"/>
                <a:gd name="T28" fmla="*/ 1 w 18"/>
                <a:gd name="T29" fmla="*/ 1 h 22"/>
                <a:gd name="T30" fmla="*/ 1 w 18"/>
                <a:gd name="T31" fmla="*/ 1 h 22"/>
                <a:gd name="T32" fmla="*/ 1 w 18"/>
                <a:gd name="T33" fmla="*/ 1 h 22"/>
                <a:gd name="T34" fmla="*/ 1 w 18"/>
                <a:gd name="T35" fmla="*/ 1 h 22"/>
                <a:gd name="T36" fmla="*/ 1 w 18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2"/>
                <a:gd name="T59" fmla="*/ 18 w 18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2">
                  <a:moveTo>
                    <a:pt x="3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1" name="Freeform 8436"/>
            <p:cNvSpPr>
              <a:spLocks/>
            </p:cNvSpPr>
            <p:nvPr/>
          </p:nvSpPr>
          <p:spPr bwMode="auto">
            <a:xfrm rot="-4828239">
              <a:off x="1617" y="2207"/>
              <a:ext cx="257" cy="147"/>
            </a:xfrm>
            <a:custGeom>
              <a:avLst/>
              <a:gdLst>
                <a:gd name="T0" fmla="*/ 0 w 513"/>
                <a:gd name="T1" fmla="*/ 0 h 296"/>
                <a:gd name="T2" fmla="*/ 1 w 513"/>
                <a:gd name="T3" fmla="*/ 0 h 296"/>
                <a:gd name="T4" fmla="*/ 5 w 513"/>
                <a:gd name="T5" fmla="*/ 1 h 296"/>
                <a:gd name="T6" fmla="*/ 4 w 513"/>
                <a:gd name="T7" fmla="*/ 2 h 296"/>
                <a:gd name="T8" fmla="*/ 0 w 513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96"/>
                <a:gd name="T17" fmla="*/ 513 w 513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96">
                  <a:moveTo>
                    <a:pt x="0" y="62"/>
                  </a:moveTo>
                  <a:lnTo>
                    <a:pt x="104" y="0"/>
                  </a:lnTo>
                  <a:lnTo>
                    <a:pt x="513" y="236"/>
                  </a:lnTo>
                  <a:lnTo>
                    <a:pt x="409" y="29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2" name="Freeform 8437"/>
            <p:cNvSpPr>
              <a:spLocks/>
            </p:cNvSpPr>
            <p:nvPr/>
          </p:nvSpPr>
          <p:spPr bwMode="auto">
            <a:xfrm rot="-4828239">
              <a:off x="1685" y="2225"/>
              <a:ext cx="204" cy="179"/>
            </a:xfrm>
            <a:custGeom>
              <a:avLst/>
              <a:gdLst>
                <a:gd name="T0" fmla="*/ 0 w 409"/>
                <a:gd name="T1" fmla="*/ 0 h 356"/>
                <a:gd name="T2" fmla="*/ 3 w 409"/>
                <a:gd name="T3" fmla="*/ 2 h 356"/>
                <a:gd name="T4" fmla="*/ 3 w 409"/>
                <a:gd name="T5" fmla="*/ 3 h 356"/>
                <a:gd name="T6" fmla="*/ 0 w 409"/>
                <a:gd name="T7" fmla="*/ 1 h 356"/>
                <a:gd name="T8" fmla="*/ 0 w 409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356"/>
                <a:gd name="T17" fmla="*/ 409 w 409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356">
                  <a:moveTo>
                    <a:pt x="0" y="0"/>
                  </a:moveTo>
                  <a:lnTo>
                    <a:pt x="409" y="234"/>
                  </a:lnTo>
                  <a:lnTo>
                    <a:pt x="409" y="356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3" name="Freeform 8438"/>
            <p:cNvSpPr>
              <a:spLocks/>
            </p:cNvSpPr>
            <p:nvPr/>
          </p:nvSpPr>
          <p:spPr bwMode="auto">
            <a:xfrm rot="-4828239">
              <a:off x="1917" y="2101"/>
              <a:ext cx="30" cy="2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1 h 43"/>
                <a:gd name="T4" fmla="*/ 0 w 61"/>
                <a:gd name="T5" fmla="*/ 1 h 43"/>
                <a:gd name="T6" fmla="*/ 0 w 61"/>
                <a:gd name="T7" fmla="*/ 1 h 43"/>
                <a:gd name="T8" fmla="*/ 0 w 6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3"/>
                <a:gd name="T17" fmla="*/ 61 w 6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3">
                  <a:moveTo>
                    <a:pt x="16" y="0"/>
                  </a:moveTo>
                  <a:lnTo>
                    <a:pt x="61" y="25"/>
                  </a:lnTo>
                  <a:lnTo>
                    <a:pt x="47" y="43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4" name="Freeform 8439"/>
            <p:cNvSpPr>
              <a:spLocks/>
            </p:cNvSpPr>
            <p:nvPr/>
          </p:nvSpPr>
          <p:spPr bwMode="auto">
            <a:xfrm rot="-4828239">
              <a:off x="1946" y="2087"/>
              <a:ext cx="10" cy="30"/>
            </a:xfrm>
            <a:custGeom>
              <a:avLst/>
              <a:gdLst>
                <a:gd name="T0" fmla="*/ 1 w 20"/>
                <a:gd name="T1" fmla="*/ 1 h 59"/>
                <a:gd name="T2" fmla="*/ 1 w 20"/>
                <a:gd name="T3" fmla="*/ 1 h 59"/>
                <a:gd name="T4" fmla="*/ 0 w 20"/>
                <a:gd name="T5" fmla="*/ 1 h 59"/>
                <a:gd name="T6" fmla="*/ 1 w 20"/>
                <a:gd name="T7" fmla="*/ 0 h 59"/>
                <a:gd name="T8" fmla="*/ 1 w 20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9"/>
                <a:gd name="T17" fmla="*/ 20 w 2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9">
                  <a:moveTo>
                    <a:pt x="20" y="40"/>
                  </a:moveTo>
                  <a:lnTo>
                    <a:pt x="5" y="59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5" name="Freeform 8440"/>
            <p:cNvSpPr>
              <a:spLocks/>
            </p:cNvSpPr>
            <p:nvPr/>
          </p:nvSpPr>
          <p:spPr bwMode="auto">
            <a:xfrm rot="-4828239">
              <a:off x="1949" y="2101"/>
              <a:ext cx="42" cy="27"/>
            </a:xfrm>
            <a:custGeom>
              <a:avLst/>
              <a:gdLst>
                <a:gd name="T0" fmla="*/ 0 w 85"/>
                <a:gd name="T1" fmla="*/ 1 h 54"/>
                <a:gd name="T2" fmla="*/ 0 w 85"/>
                <a:gd name="T3" fmla="*/ 1 h 54"/>
                <a:gd name="T4" fmla="*/ 0 w 85"/>
                <a:gd name="T5" fmla="*/ 1 h 54"/>
                <a:gd name="T6" fmla="*/ 0 w 85"/>
                <a:gd name="T7" fmla="*/ 1 h 54"/>
                <a:gd name="T8" fmla="*/ 0 w 85"/>
                <a:gd name="T9" fmla="*/ 1 h 54"/>
                <a:gd name="T10" fmla="*/ 0 w 85"/>
                <a:gd name="T11" fmla="*/ 0 h 54"/>
                <a:gd name="T12" fmla="*/ 0 w 85"/>
                <a:gd name="T13" fmla="*/ 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4"/>
                <a:gd name="T23" fmla="*/ 85 w 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4">
                  <a:moveTo>
                    <a:pt x="83" y="9"/>
                  </a:moveTo>
                  <a:lnTo>
                    <a:pt x="49" y="3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5" y="0"/>
                  </a:lnTo>
                  <a:lnTo>
                    <a:pt x="83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6" name="Freeform 8441"/>
            <p:cNvSpPr>
              <a:spLocks/>
            </p:cNvSpPr>
            <p:nvPr/>
          </p:nvSpPr>
          <p:spPr bwMode="auto">
            <a:xfrm rot="-4828239">
              <a:off x="1919" y="2176"/>
              <a:ext cx="35" cy="22"/>
            </a:xfrm>
            <a:custGeom>
              <a:avLst/>
              <a:gdLst>
                <a:gd name="T0" fmla="*/ 1 w 70"/>
                <a:gd name="T1" fmla="*/ 0 h 43"/>
                <a:gd name="T2" fmla="*/ 1 w 70"/>
                <a:gd name="T3" fmla="*/ 1 h 43"/>
                <a:gd name="T4" fmla="*/ 1 w 70"/>
                <a:gd name="T5" fmla="*/ 1 h 43"/>
                <a:gd name="T6" fmla="*/ 0 w 70"/>
                <a:gd name="T7" fmla="*/ 1 h 43"/>
                <a:gd name="T8" fmla="*/ 1 w 7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3"/>
                <a:gd name="T17" fmla="*/ 70 w 7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3">
                  <a:moveTo>
                    <a:pt x="18" y="0"/>
                  </a:moveTo>
                  <a:lnTo>
                    <a:pt x="70" y="32"/>
                  </a:lnTo>
                  <a:lnTo>
                    <a:pt x="52" y="43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7" name="Freeform 8442"/>
            <p:cNvSpPr>
              <a:spLocks/>
            </p:cNvSpPr>
            <p:nvPr/>
          </p:nvSpPr>
          <p:spPr bwMode="auto">
            <a:xfrm rot="-4828239">
              <a:off x="1929" y="2183"/>
              <a:ext cx="26" cy="20"/>
            </a:xfrm>
            <a:custGeom>
              <a:avLst/>
              <a:gdLst>
                <a:gd name="T0" fmla="*/ 0 w 52"/>
                <a:gd name="T1" fmla="*/ 0 h 41"/>
                <a:gd name="T2" fmla="*/ 1 w 52"/>
                <a:gd name="T3" fmla="*/ 0 h 41"/>
                <a:gd name="T4" fmla="*/ 1 w 52"/>
                <a:gd name="T5" fmla="*/ 0 h 41"/>
                <a:gd name="T6" fmla="*/ 0 w 52"/>
                <a:gd name="T7" fmla="*/ 0 h 41"/>
                <a:gd name="T8" fmla="*/ 0 w 5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1"/>
                <a:gd name="T17" fmla="*/ 52 w 5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1">
                  <a:moveTo>
                    <a:pt x="0" y="9"/>
                  </a:moveTo>
                  <a:lnTo>
                    <a:pt x="52" y="41"/>
                  </a:lnTo>
                  <a:lnTo>
                    <a:pt x="52" y="3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8" name="Freeform 8443"/>
            <p:cNvSpPr>
              <a:spLocks/>
            </p:cNvSpPr>
            <p:nvPr/>
          </p:nvSpPr>
          <p:spPr bwMode="auto">
            <a:xfrm rot="-4828239">
              <a:off x="1945" y="2171"/>
              <a:ext cx="10" cy="10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0 h 22"/>
                <a:gd name="T4" fmla="*/ 0 w 20"/>
                <a:gd name="T5" fmla="*/ 0 h 22"/>
                <a:gd name="T6" fmla="*/ 1 w 20"/>
                <a:gd name="T7" fmla="*/ 0 h 22"/>
                <a:gd name="T8" fmla="*/ 1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9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39" name="Freeform 8444"/>
            <p:cNvSpPr>
              <a:spLocks/>
            </p:cNvSpPr>
            <p:nvPr/>
          </p:nvSpPr>
          <p:spPr bwMode="auto">
            <a:xfrm rot="-4828239">
              <a:off x="1826" y="2149"/>
              <a:ext cx="73" cy="42"/>
            </a:xfrm>
            <a:custGeom>
              <a:avLst/>
              <a:gdLst>
                <a:gd name="T0" fmla="*/ 1 w 146"/>
                <a:gd name="T1" fmla="*/ 0 h 85"/>
                <a:gd name="T2" fmla="*/ 1 w 146"/>
                <a:gd name="T3" fmla="*/ 0 h 85"/>
                <a:gd name="T4" fmla="*/ 1 w 146"/>
                <a:gd name="T5" fmla="*/ 0 h 85"/>
                <a:gd name="T6" fmla="*/ 0 w 146"/>
                <a:gd name="T7" fmla="*/ 0 h 85"/>
                <a:gd name="T8" fmla="*/ 1 w 14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85"/>
                <a:gd name="T17" fmla="*/ 146 w 14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85">
                  <a:moveTo>
                    <a:pt x="95" y="0"/>
                  </a:moveTo>
                  <a:lnTo>
                    <a:pt x="146" y="31"/>
                  </a:lnTo>
                  <a:lnTo>
                    <a:pt x="50" y="85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0" name="Freeform 8445"/>
            <p:cNvSpPr>
              <a:spLocks/>
            </p:cNvSpPr>
            <p:nvPr/>
          </p:nvSpPr>
          <p:spPr bwMode="auto">
            <a:xfrm rot="-4828239">
              <a:off x="1886" y="2165"/>
              <a:ext cx="26" cy="69"/>
            </a:xfrm>
            <a:custGeom>
              <a:avLst/>
              <a:gdLst>
                <a:gd name="T0" fmla="*/ 0 w 50"/>
                <a:gd name="T1" fmla="*/ 0 h 139"/>
                <a:gd name="T2" fmla="*/ 1 w 50"/>
                <a:gd name="T3" fmla="*/ 1 h 139"/>
                <a:gd name="T4" fmla="*/ 1 w 50"/>
                <a:gd name="T5" fmla="*/ 0 h 139"/>
                <a:gd name="T6" fmla="*/ 0 w 50"/>
                <a:gd name="T7" fmla="*/ 0 h 139"/>
                <a:gd name="T8" fmla="*/ 0 w 50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39"/>
                <a:gd name="T17" fmla="*/ 50 w 5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39">
                  <a:moveTo>
                    <a:pt x="0" y="110"/>
                  </a:moveTo>
                  <a:lnTo>
                    <a:pt x="50" y="139"/>
                  </a:lnTo>
                  <a:lnTo>
                    <a:pt x="50" y="31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1" name="Freeform 8446"/>
            <p:cNvSpPr>
              <a:spLocks/>
            </p:cNvSpPr>
            <p:nvPr/>
          </p:nvSpPr>
          <p:spPr bwMode="auto">
            <a:xfrm rot="-4828239">
              <a:off x="1875" y="2122"/>
              <a:ext cx="48" cy="81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1 h 162"/>
                <a:gd name="T6" fmla="*/ 0 w 97"/>
                <a:gd name="T7" fmla="*/ 0 h 162"/>
                <a:gd name="T8" fmla="*/ 0 w 97"/>
                <a:gd name="T9" fmla="*/ 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62"/>
                <a:gd name="T17" fmla="*/ 97 w 97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62">
                  <a:moveTo>
                    <a:pt x="97" y="111"/>
                  </a:moveTo>
                  <a:lnTo>
                    <a:pt x="0" y="162"/>
                  </a:lnTo>
                  <a:lnTo>
                    <a:pt x="0" y="54"/>
                  </a:lnTo>
                  <a:lnTo>
                    <a:pt x="96" y="0"/>
                  </a:lnTo>
                  <a:lnTo>
                    <a:pt x="97" y="1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2" name="Freeform 8447"/>
            <p:cNvSpPr>
              <a:spLocks/>
            </p:cNvSpPr>
            <p:nvPr/>
          </p:nvSpPr>
          <p:spPr bwMode="auto">
            <a:xfrm rot="-4828239">
              <a:off x="1864" y="2137"/>
              <a:ext cx="56" cy="33"/>
            </a:xfrm>
            <a:custGeom>
              <a:avLst/>
              <a:gdLst>
                <a:gd name="T0" fmla="*/ 1 w 112"/>
                <a:gd name="T1" fmla="*/ 0 h 66"/>
                <a:gd name="T2" fmla="*/ 1 w 112"/>
                <a:gd name="T3" fmla="*/ 1 h 66"/>
                <a:gd name="T4" fmla="*/ 1 w 112"/>
                <a:gd name="T5" fmla="*/ 1 h 66"/>
                <a:gd name="T6" fmla="*/ 1 w 112"/>
                <a:gd name="T7" fmla="*/ 1 h 66"/>
                <a:gd name="T8" fmla="*/ 0 w 112"/>
                <a:gd name="T9" fmla="*/ 1 h 66"/>
                <a:gd name="T10" fmla="*/ 1 w 112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6"/>
                <a:gd name="T20" fmla="*/ 112 w 112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6">
                  <a:moveTo>
                    <a:pt x="80" y="0"/>
                  </a:moveTo>
                  <a:lnTo>
                    <a:pt x="112" y="18"/>
                  </a:lnTo>
                  <a:lnTo>
                    <a:pt x="94" y="54"/>
                  </a:lnTo>
                  <a:lnTo>
                    <a:pt x="40" y="66"/>
                  </a:lnTo>
                  <a:lnTo>
                    <a:pt x="0" y="4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3" name="Freeform 8448"/>
            <p:cNvSpPr>
              <a:spLocks/>
            </p:cNvSpPr>
            <p:nvPr/>
          </p:nvSpPr>
          <p:spPr bwMode="auto">
            <a:xfrm rot="-4828239">
              <a:off x="1910" y="2144"/>
              <a:ext cx="27" cy="59"/>
            </a:xfrm>
            <a:custGeom>
              <a:avLst/>
              <a:gdLst>
                <a:gd name="T0" fmla="*/ 0 w 54"/>
                <a:gd name="T1" fmla="*/ 1 h 117"/>
                <a:gd name="T2" fmla="*/ 1 w 54"/>
                <a:gd name="T3" fmla="*/ 1 h 117"/>
                <a:gd name="T4" fmla="*/ 1 w 54"/>
                <a:gd name="T5" fmla="*/ 1 h 117"/>
                <a:gd name="T6" fmla="*/ 1 w 54"/>
                <a:gd name="T7" fmla="*/ 1 h 117"/>
                <a:gd name="T8" fmla="*/ 0 w 54"/>
                <a:gd name="T9" fmla="*/ 0 h 117"/>
                <a:gd name="T10" fmla="*/ 0 w 54"/>
                <a:gd name="T11" fmla="*/ 1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7"/>
                <a:gd name="T20" fmla="*/ 54 w 5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7">
                  <a:moveTo>
                    <a:pt x="0" y="84"/>
                  </a:moveTo>
                  <a:lnTo>
                    <a:pt x="53" y="117"/>
                  </a:lnTo>
                  <a:lnTo>
                    <a:pt x="54" y="5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4" name="Freeform 8449"/>
            <p:cNvSpPr>
              <a:spLocks/>
            </p:cNvSpPr>
            <p:nvPr/>
          </p:nvSpPr>
          <p:spPr bwMode="auto">
            <a:xfrm rot="-4828239">
              <a:off x="1930" y="2124"/>
              <a:ext cx="37" cy="45"/>
            </a:xfrm>
            <a:custGeom>
              <a:avLst/>
              <a:gdLst>
                <a:gd name="T0" fmla="*/ 0 w 73"/>
                <a:gd name="T1" fmla="*/ 1 h 90"/>
                <a:gd name="T2" fmla="*/ 1 w 73"/>
                <a:gd name="T3" fmla="*/ 1 h 90"/>
                <a:gd name="T4" fmla="*/ 1 w 73"/>
                <a:gd name="T5" fmla="*/ 1 h 90"/>
                <a:gd name="T6" fmla="*/ 1 w 73"/>
                <a:gd name="T7" fmla="*/ 1 h 90"/>
                <a:gd name="T8" fmla="*/ 1 w 73"/>
                <a:gd name="T9" fmla="*/ 1 h 90"/>
                <a:gd name="T10" fmla="*/ 1 w 73"/>
                <a:gd name="T11" fmla="*/ 1 h 90"/>
                <a:gd name="T12" fmla="*/ 1 w 73"/>
                <a:gd name="T13" fmla="*/ 0 h 90"/>
                <a:gd name="T14" fmla="*/ 0 w 73"/>
                <a:gd name="T15" fmla="*/ 1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90"/>
                <a:gd name="T26" fmla="*/ 73 w 73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90">
                  <a:moveTo>
                    <a:pt x="0" y="63"/>
                  </a:moveTo>
                  <a:lnTo>
                    <a:pt x="9" y="46"/>
                  </a:lnTo>
                  <a:lnTo>
                    <a:pt x="45" y="55"/>
                  </a:lnTo>
                  <a:lnTo>
                    <a:pt x="66" y="90"/>
                  </a:lnTo>
                  <a:lnTo>
                    <a:pt x="73" y="84"/>
                  </a:lnTo>
                  <a:lnTo>
                    <a:pt x="63" y="37"/>
                  </a:lnTo>
                  <a:lnTo>
                    <a:pt x="1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5" name="Freeform 8450"/>
            <p:cNvSpPr>
              <a:spLocks/>
            </p:cNvSpPr>
            <p:nvPr/>
          </p:nvSpPr>
          <p:spPr bwMode="auto">
            <a:xfrm rot="-4828239">
              <a:off x="1940" y="2099"/>
              <a:ext cx="30" cy="39"/>
            </a:xfrm>
            <a:custGeom>
              <a:avLst/>
              <a:gdLst>
                <a:gd name="T0" fmla="*/ 0 w 61"/>
                <a:gd name="T1" fmla="*/ 0 h 79"/>
                <a:gd name="T2" fmla="*/ 0 w 61"/>
                <a:gd name="T3" fmla="*/ 0 h 79"/>
                <a:gd name="T4" fmla="*/ 0 w 61"/>
                <a:gd name="T5" fmla="*/ 0 h 79"/>
                <a:gd name="T6" fmla="*/ 0 w 61"/>
                <a:gd name="T7" fmla="*/ 0 h 79"/>
                <a:gd name="T8" fmla="*/ 0 w 61"/>
                <a:gd name="T9" fmla="*/ 0 h 79"/>
                <a:gd name="T10" fmla="*/ 0 w 6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79"/>
                <a:gd name="T20" fmla="*/ 61 w 6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79">
                  <a:moveTo>
                    <a:pt x="61" y="55"/>
                  </a:moveTo>
                  <a:lnTo>
                    <a:pt x="12" y="79"/>
                  </a:lnTo>
                  <a:lnTo>
                    <a:pt x="0" y="28"/>
                  </a:lnTo>
                  <a:lnTo>
                    <a:pt x="37" y="18"/>
                  </a:lnTo>
                  <a:lnTo>
                    <a:pt x="54" y="0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6" name="Freeform 8451"/>
            <p:cNvSpPr>
              <a:spLocks/>
            </p:cNvSpPr>
            <p:nvPr/>
          </p:nvSpPr>
          <p:spPr bwMode="auto">
            <a:xfrm rot="-4828239">
              <a:off x="1931" y="2141"/>
              <a:ext cx="32" cy="18"/>
            </a:xfrm>
            <a:custGeom>
              <a:avLst/>
              <a:gdLst>
                <a:gd name="T0" fmla="*/ 1 w 63"/>
                <a:gd name="T1" fmla="*/ 0 h 36"/>
                <a:gd name="T2" fmla="*/ 1 w 63"/>
                <a:gd name="T3" fmla="*/ 1 h 36"/>
                <a:gd name="T4" fmla="*/ 1 w 63"/>
                <a:gd name="T5" fmla="*/ 1 h 36"/>
                <a:gd name="T6" fmla="*/ 0 w 63"/>
                <a:gd name="T7" fmla="*/ 1 h 36"/>
                <a:gd name="T8" fmla="*/ 1 w 6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6"/>
                <a:gd name="T17" fmla="*/ 63 w 6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6">
                  <a:moveTo>
                    <a:pt x="12" y="0"/>
                  </a:moveTo>
                  <a:lnTo>
                    <a:pt x="63" y="32"/>
                  </a:lnTo>
                  <a:lnTo>
                    <a:pt x="43" y="36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93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7" name="Freeform 8452"/>
            <p:cNvSpPr>
              <a:spLocks/>
            </p:cNvSpPr>
            <p:nvPr/>
          </p:nvSpPr>
          <p:spPr bwMode="auto">
            <a:xfrm rot="-4828239">
              <a:off x="1941" y="2140"/>
              <a:ext cx="29" cy="30"/>
            </a:xfrm>
            <a:custGeom>
              <a:avLst/>
              <a:gdLst>
                <a:gd name="T0" fmla="*/ 0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0 w 58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59"/>
                <a:gd name="T29" fmla="*/ 58 w 5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59">
                  <a:moveTo>
                    <a:pt x="0" y="29"/>
                  </a:moveTo>
                  <a:lnTo>
                    <a:pt x="8" y="32"/>
                  </a:lnTo>
                  <a:lnTo>
                    <a:pt x="17" y="12"/>
                  </a:lnTo>
                  <a:lnTo>
                    <a:pt x="42" y="27"/>
                  </a:lnTo>
                  <a:lnTo>
                    <a:pt x="51" y="52"/>
                  </a:lnTo>
                  <a:lnTo>
                    <a:pt x="58" y="59"/>
                  </a:lnTo>
                  <a:lnTo>
                    <a:pt x="49" y="27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8" name="Freeform 8453"/>
            <p:cNvSpPr>
              <a:spLocks/>
            </p:cNvSpPr>
            <p:nvPr/>
          </p:nvSpPr>
          <p:spPr bwMode="auto">
            <a:xfrm rot="-4828239">
              <a:off x="1958" y="2131"/>
              <a:ext cx="13" cy="18"/>
            </a:xfrm>
            <a:custGeom>
              <a:avLst/>
              <a:gdLst>
                <a:gd name="T0" fmla="*/ 1 w 25"/>
                <a:gd name="T1" fmla="*/ 1 h 36"/>
                <a:gd name="T2" fmla="*/ 1 w 25"/>
                <a:gd name="T3" fmla="*/ 1 h 36"/>
                <a:gd name="T4" fmla="*/ 0 w 25"/>
                <a:gd name="T5" fmla="*/ 1 h 36"/>
                <a:gd name="T6" fmla="*/ 1 w 25"/>
                <a:gd name="T7" fmla="*/ 0 h 36"/>
                <a:gd name="T8" fmla="*/ 1 w 2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25" y="29"/>
                  </a:moveTo>
                  <a:lnTo>
                    <a:pt x="9" y="3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49" name="Freeform 8454"/>
            <p:cNvSpPr>
              <a:spLocks/>
            </p:cNvSpPr>
            <p:nvPr/>
          </p:nvSpPr>
          <p:spPr bwMode="auto">
            <a:xfrm rot="-4828239">
              <a:off x="1903" y="2160"/>
              <a:ext cx="18" cy="23"/>
            </a:xfrm>
            <a:custGeom>
              <a:avLst/>
              <a:gdLst>
                <a:gd name="T0" fmla="*/ 0 w 36"/>
                <a:gd name="T1" fmla="*/ 0 h 47"/>
                <a:gd name="T2" fmla="*/ 1 w 36"/>
                <a:gd name="T3" fmla="*/ 0 h 47"/>
                <a:gd name="T4" fmla="*/ 1 w 36"/>
                <a:gd name="T5" fmla="*/ 0 h 47"/>
                <a:gd name="T6" fmla="*/ 0 w 36"/>
                <a:gd name="T7" fmla="*/ 0 h 47"/>
                <a:gd name="T8" fmla="*/ 0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0" y="27"/>
                  </a:moveTo>
                  <a:lnTo>
                    <a:pt x="36" y="47"/>
                  </a:lnTo>
                  <a:lnTo>
                    <a:pt x="26" y="15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0" name="Freeform 8455"/>
            <p:cNvSpPr>
              <a:spLocks/>
            </p:cNvSpPr>
            <p:nvPr/>
          </p:nvSpPr>
          <p:spPr bwMode="auto">
            <a:xfrm rot="-4828239">
              <a:off x="1910" y="2125"/>
              <a:ext cx="50" cy="23"/>
            </a:xfrm>
            <a:custGeom>
              <a:avLst/>
              <a:gdLst>
                <a:gd name="T0" fmla="*/ 1 w 99"/>
                <a:gd name="T1" fmla="*/ 1 h 46"/>
                <a:gd name="T2" fmla="*/ 1 w 99"/>
                <a:gd name="T3" fmla="*/ 1 h 46"/>
                <a:gd name="T4" fmla="*/ 0 w 99"/>
                <a:gd name="T5" fmla="*/ 1 h 46"/>
                <a:gd name="T6" fmla="*/ 1 w 99"/>
                <a:gd name="T7" fmla="*/ 0 h 46"/>
                <a:gd name="T8" fmla="*/ 1 w 99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6"/>
                <a:gd name="T17" fmla="*/ 99 w 9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6">
                  <a:moveTo>
                    <a:pt x="99" y="36"/>
                  </a:moveTo>
                  <a:lnTo>
                    <a:pt x="62" y="46"/>
                  </a:lnTo>
                  <a:lnTo>
                    <a:pt x="0" y="9"/>
                  </a:lnTo>
                  <a:lnTo>
                    <a:pt x="56" y="0"/>
                  </a:lnTo>
                  <a:lnTo>
                    <a:pt x="99" y="36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1" name="Freeform 8456"/>
            <p:cNvSpPr>
              <a:spLocks/>
            </p:cNvSpPr>
            <p:nvPr/>
          </p:nvSpPr>
          <p:spPr bwMode="auto">
            <a:xfrm rot="-4828239">
              <a:off x="1912" y="2101"/>
              <a:ext cx="30" cy="34"/>
            </a:xfrm>
            <a:custGeom>
              <a:avLst/>
              <a:gdLst>
                <a:gd name="T0" fmla="*/ 0 w 60"/>
                <a:gd name="T1" fmla="*/ 1 h 67"/>
                <a:gd name="T2" fmla="*/ 1 w 60"/>
                <a:gd name="T3" fmla="*/ 0 h 67"/>
                <a:gd name="T4" fmla="*/ 1 w 60"/>
                <a:gd name="T5" fmla="*/ 1 h 67"/>
                <a:gd name="T6" fmla="*/ 1 w 60"/>
                <a:gd name="T7" fmla="*/ 1 h 67"/>
                <a:gd name="T8" fmla="*/ 0 w 60"/>
                <a:gd name="T9" fmla="*/ 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7"/>
                <a:gd name="T17" fmla="*/ 60 w 6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7">
                  <a:moveTo>
                    <a:pt x="0" y="31"/>
                  </a:moveTo>
                  <a:lnTo>
                    <a:pt x="13" y="0"/>
                  </a:lnTo>
                  <a:lnTo>
                    <a:pt x="60" y="49"/>
                  </a:lnTo>
                  <a:lnTo>
                    <a:pt x="43" y="6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90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2" name="Freeform 8457"/>
            <p:cNvSpPr>
              <a:spLocks/>
            </p:cNvSpPr>
            <p:nvPr/>
          </p:nvSpPr>
          <p:spPr bwMode="auto">
            <a:xfrm rot="-4828239">
              <a:off x="1899" y="2112"/>
              <a:ext cx="14" cy="36"/>
            </a:xfrm>
            <a:custGeom>
              <a:avLst/>
              <a:gdLst>
                <a:gd name="T0" fmla="*/ 0 w 29"/>
                <a:gd name="T1" fmla="*/ 1 h 72"/>
                <a:gd name="T2" fmla="*/ 0 w 29"/>
                <a:gd name="T3" fmla="*/ 0 h 72"/>
                <a:gd name="T4" fmla="*/ 0 w 29"/>
                <a:gd name="T5" fmla="*/ 1 h 72"/>
                <a:gd name="T6" fmla="*/ 0 w 29"/>
                <a:gd name="T7" fmla="*/ 1 h 72"/>
                <a:gd name="T8" fmla="*/ 0 w 29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2"/>
                <a:gd name="T17" fmla="*/ 29 w 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2">
                  <a:moveTo>
                    <a:pt x="0" y="36"/>
                  </a:moveTo>
                  <a:lnTo>
                    <a:pt x="18" y="0"/>
                  </a:lnTo>
                  <a:lnTo>
                    <a:pt x="29" y="41"/>
                  </a:lnTo>
                  <a:lnTo>
                    <a:pt x="16" y="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E87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3" name="Freeform 8458"/>
            <p:cNvSpPr>
              <a:spLocks/>
            </p:cNvSpPr>
            <p:nvPr/>
          </p:nvSpPr>
          <p:spPr bwMode="auto">
            <a:xfrm rot="-4828239">
              <a:off x="1896" y="2137"/>
              <a:ext cx="35" cy="22"/>
            </a:xfrm>
            <a:custGeom>
              <a:avLst/>
              <a:gdLst>
                <a:gd name="T0" fmla="*/ 1 w 70"/>
                <a:gd name="T1" fmla="*/ 0 h 45"/>
                <a:gd name="T2" fmla="*/ 1 w 70"/>
                <a:gd name="T3" fmla="*/ 0 h 45"/>
                <a:gd name="T4" fmla="*/ 0 w 70"/>
                <a:gd name="T5" fmla="*/ 0 h 45"/>
                <a:gd name="T6" fmla="*/ 1 w 70"/>
                <a:gd name="T7" fmla="*/ 0 h 45"/>
                <a:gd name="T8" fmla="*/ 1 w 7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5"/>
                <a:gd name="T17" fmla="*/ 70 w 7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5">
                  <a:moveTo>
                    <a:pt x="70" y="36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9DB9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4" name="Freeform 8459"/>
            <p:cNvSpPr>
              <a:spLocks/>
            </p:cNvSpPr>
            <p:nvPr/>
          </p:nvSpPr>
          <p:spPr bwMode="auto">
            <a:xfrm rot="-4828239">
              <a:off x="1943" y="2103"/>
              <a:ext cx="46" cy="25"/>
            </a:xfrm>
            <a:custGeom>
              <a:avLst/>
              <a:gdLst>
                <a:gd name="T0" fmla="*/ 1 w 92"/>
                <a:gd name="T1" fmla="*/ 0 h 50"/>
                <a:gd name="T2" fmla="*/ 1 w 92"/>
                <a:gd name="T3" fmla="*/ 1 h 50"/>
                <a:gd name="T4" fmla="*/ 1 w 92"/>
                <a:gd name="T5" fmla="*/ 1 h 50"/>
                <a:gd name="T6" fmla="*/ 1 w 92"/>
                <a:gd name="T7" fmla="*/ 1 h 50"/>
                <a:gd name="T8" fmla="*/ 0 w 92"/>
                <a:gd name="T9" fmla="*/ 1 h 50"/>
                <a:gd name="T10" fmla="*/ 1 w 92"/>
                <a:gd name="T11" fmla="*/ 1 h 50"/>
                <a:gd name="T12" fmla="*/ 1 w 9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0"/>
                <a:gd name="T23" fmla="*/ 92 w 92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0">
                  <a:moveTo>
                    <a:pt x="83" y="0"/>
                  </a:moveTo>
                  <a:lnTo>
                    <a:pt x="92" y="5"/>
                  </a:lnTo>
                  <a:lnTo>
                    <a:pt x="56" y="32"/>
                  </a:lnTo>
                  <a:lnTo>
                    <a:pt x="7" y="50"/>
                  </a:lnTo>
                  <a:lnTo>
                    <a:pt x="0" y="45"/>
                  </a:lnTo>
                  <a:lnTo>
                    <a:pt x="49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5" name="Freeform 8460"/>
            <p:cNvSpPr>
              <a:spLocks/>
            </p:cNvSpPr>
            <p:nvPr/>
          </p:nvSpPr>
          <p:spPr bwMode="auto">
            <a:xfrm rot="-4828239">
              <a:off x="1973" y="2135"/>
              <a:ext cx="4" cy="8"/>
            </a:xfrm>
            <a:custGeom>
              <a:avLst/>
              <a:gdLst>
                <a:gd name="T0" fmla="*/ 0 w 7"/>
                <a:gd name="T1" fmla="*/ 1 h 14"/>
                <a:gd name="T2" fmla="*/ 1 w 7"/>
                <a:gd name="T3" fmla="*/ 1 h 14"/>
                <a:gd name="T4" fmla="*/ 1 w 7"/>
                <a:gd name="T5" fmla="*/ 1 h 14"/>
                <a:gd name="T6" fmla="*/ 0 w 7"/>
                <a:gd name="T7" fmla="*/ 0 h 14"/>
                <a:gd name="T8" fmla="*/ 0 w 7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9"/>
                  </a:move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6" name="Freeform 8461"/>
            <p:cNvSpPr>
              <a:spLocks/>
            </p:cNvSpPr>
            <p:nvPr/>
          </p:nvSpPr>
          <p:spPr bwMode="auto">
            <a:xfrm rot="-4828239">
              <a:off x="1955" y="2139"/>
              <a:ext cx="9" cy="4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0 h 9"/>
                <a:gd name="T4" fmla="*/ 0 w 18"/>
                <a:gd name="T5" fmla="*/ 0 h 9"/>
                <a:gd name="T6" fmla="*/ 1 w 18"/>
                <a:gd name="T7" fmla="*/ 0 h 9"/>
                <a:gd name="T8" fmla="*/ 1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8" y="5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7" name="Freeform 8462"/>
            <p:cNvSpPr>
              <a:spLocks/>
            </p:cNvSpPr>
            <p:nvPr/>
          </p:nvSpPr>
          <p:spPr bwMode="auto">
            <a:xfrm rot="-4828239">
              <a:off x="1940" y="2097"/>
              <a:ext cx="4" cy="8"/>
            </a:xfrm>
            <a:custGeom>
              <a:avLst/>
              <a:gdLst>
                <a:gd name="T0" fmla="*/ 0 w 9"/>
                <a:gd name="T1" fmla="*/ 1 h 16"/>
                <a:gd name="T2" fmla="*/ 0 w 9"/>
                <a:gd name="T3" fmla="*/ 1 h 16"/>
                <a:gd name="T4" fmla="*/ 0 w 9"/>
                <a:gd name="T5" fmla="*/ 1 h 16"/>
                <a:gd name="T6" fmla="*/ 0 w 9"/>
                <a:gd name="T7" fmla="*/ 0 h 16"/>
                <a:gd name="T8" fmla="*/ 0 w 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9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C67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58" name="Rectangle 8463"/>
            <p:cNvSpPr>
              <a:spLocks noChangeArrowheads="1"/>
            </p:cNvSpPr>
            <p:nvPr/>
          </p:nvSpPr>
          <p:spPr bwMode="auto">
            <a:xfrm>
              <a:off x="3418" y="3556"/>
              <a:ext cx="4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Собственные </a:t>
              </a:r>
            </a:p>
            <a:p>
              <a:pPr algn="ctr" defTabSz="357188" eaLnBrk="0" hangingPunct="0"/>
              <a:r>
                <a:rPr lang="ru-RU" sz="1000" b="1"/>
                <a:t>сервисные центры</a:t>
              </a:r>
              <a:endParaRPr lang="de-DE" sz="1000" b="1"/>
            </a:p>
          </p:txBody>
        </p:sp>
        <p:sp>
          <p:nvSpPr>
            <p:cNvPr id="15359" name="Freeform 8464"/>
            <p:cNvSpPr>
              <a:spLocks/>
            </p:cNvSpPr>
            <p:nvPr/>
          </p:nvSpPr>
          <p:spPr bwMode="auto">
            <a:xfrm>
              <a:off x="553" y="1253"/>
              <a:ext cx="44" cy="635"/>
            </a:xfrm>
            <a:custGeom>
              <a:avLst/>
              <a:gdLst>
                <a:gd name="T0" fmla="*/ 0 w 1818"/>
                <a:gd name="T1" fmla="*/ 0 h 1049"/>
                <a:gd name="T2" fmla="*/ 0 w 1818"/>
                <a:gd name="T3" fmla="*/ 15 h 1049"/>
                <a:gd name="T4" fmla="*/ 0 w 1818"/>
                <a:gd name="T5" fmla="*/ 31 h 1049"/>
                <a:gd name="T6" fmla="*/ 0 60000 65536"/>
                <a:gd name="T7" fmla="*/ 0 60000 65536"/>
                <a:gd name="T8" fmla="*/ 0 60000 65536"/>
                <a:gd name="T9" fmla="*/ 0 w 1818"/>
                <a:gd name="T10" fmla="*/ 0 h 1049"/>
                <a:gd name="T11" fmla="*/ 1818 w 1818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1049">
                  <a:moveTo>
                    <a:pt x="0" y="0"/>
                  </a:moveTo>
                  <a:lnTo>
                    <a:pt x="909" y="523"/>
                  </a:lnTo>
                  <a:lnTo>
                    <a:pt x="1818" y="1049"/>
                  </a:lnTo>
                </a:path>
              </a:pathLst>
            </a:custGeom>
            <a:noFill/>
            <a:ln w="4763">
              <a:solidFill>
                <a:srgbClr val="F901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0" name="Group 8471"/>
            <p:cNvGrpSpPr>
              <a:grpSpLocks/>
            </p:cNvGrpSpPr>
            <p:nvPr/>
          </p:nvGrpSpPr>
          <p:grpSpPr bwMode="auto">
            <a:xfrm>
              <a:off x="3606" y="2659"/>
              <a:ext cx="451" cy="295"/>
              <a:chOff x="3470" y="935"/>
              <a:chExt cx="451" cy="295"/>
            </a:xfrm>
          </p:grpSpPr>
          <p:sp>
            <p:nvSpPr>
              <p:cNvPr id="15515" name="Line 8472"/>
              <p:cNvSpPr>
                <a:spLocks noChangeShapeType="1"/>
              </p:cNvSpPr>
              <p:nvPr/>
            </p:nvSpPr>
            <p:spPr bwMode="auto">
              <a:xfrm flipV="1">
                <a:off x="3867" y="1060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6" name="Freeform 8473"/>
              <p:cNvSpPr>
                <a:spLocks/>
              </p:cNvSpPr>
              <p:nvPr/>
            </p:nvSpPr>
            <p:spPr bwMode="auto">
              <a:xfrm>
                <a:off x="3867" y="1065"/>
                <a:ext cx="2" cy="3"/>
              </a:xfrm>
              <a:custGeom>
                <a:avLst/>
                <a:gdLst>
                  <a:gd name="T0" fmla="*/ 0 w 5"/>
                  <a:gd name="T1" fmla="*/ 1 h 5"/>
                  <a:gd name="T2" fmla="*/ 0 w 5"/>
                  <a:gd name="T3" fmla="*/ 1 h 5"/>
                  <a:gd name="T4" fmla="*/ 0 w 5"/>
                  <a:gd name="T5" fmla="*/ 1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1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2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7" name="Freeform 8474"/>
              <p:cNvSpPr>
                <a:spLocks/>
              </p:cNvSpPr>
              <p:nvPr/>
            </p:nvSpPr>
            <p:spPr bwMode="auto">
              <a:xfrm>
                <a:off x="3867" y="1065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1 w 3"/>
                  <a:gd name="T7" fmla="*/ 0 h 5"/>
                  <a:gd name="T8" fmla="*/ 0 w 3"/>
                  <a:gd name="T9" fmla="*/ 1 h 5"/>
                  <a:gd name="T10" fmla="*/ 0 w 3"/>
                  <a:gd name="T11" fmla="*/ 1 h 5"/>
                  <a:gd name="T12" fmla="*/ 0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8" name="Freeform 8475"/>
              <p:cNvSpPr>
                <a:spLocks/>
              </p:cNvSpPr>
              <p:nvPr/>
            </p:nvSpPr>
            <p:spPr bwMode="auto">
              <a:xfrm>
                <a:off x="3841" y="1041"/>
                <a:ext cx="17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9" name="Freeform 8476"/>
              <p:cNvSpPr>
                <a:spLocks/>
              </p:cNvSpPr>
              <p:nvPr/>
            </p:nvSpPr>
            <p:spPr bwMode="auto">
              <a:xfrm>
                <a:off x="3904" y="1037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3" y="15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5" y="16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0" name="Freeform 8477"/>
              <p:cNvSpPr>
                <a:spLocks/>
              </p:cNvSpPr>
              <p:nvPr/>
            </p:nvSpPr>
            <p:spPr bwMode="auto">
              <a:xfrm>
                <a:off x="3906" y="1038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4"/>
                  <a:gd name="T44" fmla="*/ 11 w 11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1" name="Freeform 8478"/>
              <p:cNvSpPr>
                <a:spLocks/>
              </p:cNvSpPr>
              <p:nvPr/>
            </p:nvSpPr>
            <p:spPr bwMode="auto">
              <a:xfrm>
                <a:off x="3907" y="1039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2" name="Freeform 8479"/>
              <p:cNvSpPr>
                <a:spLocks/>
              </p:cNvSpPr>
              <p:nvPr/>
            </p:nvSpPr>
            <p:spPr bwMode="auto">
              <a:xfrm>
                <a:off x="3898" y="1040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4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5" y="17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3" name="Freeform 8480"/>
              <p:cNvSpPr>
                <a:spLocks/>
              </p:cNvSpPr>
              <p:nvPr/>
            </p:nvSpPr>
            <p:spPr bwMode="auto">
              <a:xfrm>
                <a:off x="3900" y="1041"/>
                <a:ext cx="5" cy="7"/>
              </a:xfrm>
              <a:custGeom>
                <a:avLst/>
                <a:gdLst>
                  <a:gd name="T0" fmla="*/ 1 w 10"/>
                  <a:gd name="T1" fmla="*/ 0 h 15"/>
                  <a:gd name="T2" fmla="*/ 1 w 10"/>
                  <a:gd name="T3" fmla="*/ 0 h 15"/>
                  <a:gd name="T4" fmla="*/ 1 w 10"/>
                  <a:gd name="T5" fmla="*/ 0 h 15"/>
                  <a:gd name="T6" fmla="*/ 1 w 10"/>
                  <a:gd name="T7" fmla="*/ 0 h 15"/>
                  <a:gd name="T8" fmla="*/ 1 w 10"/>
                  <a:gd name="T9" fmla="*/ 0 h 15"/>
                  <a:gd name="T10" fmla="*/ 1 w 10"/>
                  <a:gd name="T11" fmla="*/ 0 h 15"/>
                  <a:gd name="T12" fmla="*/ 1 w 10"/>
                  <a:gd name="T13" fmla="*/ 0 h 15"/>
                  <a:gd name="T14" fmla="*/ 0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1 w 10"/>
                  <a:gd name="T21" fmla="*/ 0 h 15"/>
                  <a:gd name="T22" fmla="*/ 1 w 10"/>
                  <a:gd name="T23" fmla="*/ 0 h 15"/>
                  <a:gd name="T24" fmla="*/ 1 w 10"/>
                  <a:gd name="T25" fmla="*/ 0 h 15"/>
                  <a:gd name="T26" fmla="*/ 1 w 10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15"/>
                  <a:gd name="T44" fmla="*/ 10 w 10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15">
                    <a:moveTo>
                      <a:pt x="9" y="9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4" name="Freeform 8481"/>
              <p:cNvSpPr>
                <a:spLocks/>
              </p:cNvSpPr>
              <p:nvPr/>
            </p:nvSpPr>
            <p:spPr bwMode="auto">
              <a:xfrm>
                <a:off x="3901" y="1043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5" name="Freeform 8482"/>
              <p:cNvSpPr>
                <a:spLocks/>
              </p:cNvSpPr>
              <p:nvPr/>
            </p:nvSpPr>
            <p:spPr bwMode="auto">
              <a:xfrm>
                <a:off x="3907" y="1038"/>
                <a:ext cx="7" cy="8"/>
              </a:xfrm>
              <a:custGeom>
                <a:avLst/>
                <a:gdLst>
                  <a:gd name="T0" fmla="*/ 1 w 14"/>
                  <a:gd name="T1" fmla="*/ 1 h 14"/>
                  <a:gd name="T2" fmla="*/ 1 w 14"/>
                  <a:gd name="T3" fmla="*/ 1 h 14"/>
                  <a:gd name="T4" fmla="*/ 0 w 14"/>
                  <a:gd name="T5" fmla="*/ 1 h 14"/>
                  <a:gd name="T6" fmla="*/ 0 w 14"/>
                  <a:gd name="T7" fmla="*/ 1 h 14"/>
                  <a:gd name="T8" fmla="*/ 1 w 14"/>
                  <a:gd name="T9" fmla="*/ 1 h 14"/>
                  <a:gd name="T10" fmla="*/ 1 w 14"/>
                  <a:gd name="T11" fmla="*/ 1 h 14"/>
                  <a:gd name="T12" fmla="*/ 1 w 14"/>
                  <a:gd name="T13" fmla="*/ 0 h 14"/>
                  <a:gd name="T14" fmla="*/ 1 w 14"/>
                  <a:gd name="T15" fmla="*/ 0 h 14"/>
                  <a:gd name="T16" fmla="*/ 1 w 14"/>
                  <a:gd name="T17" fmla="*/ 0 h 14"/>
                  <a:gd name="T18" fmla="*/ 1 w 14"/>
                  <a:gd name="T19" fmla="*/ 1 h 14"/>
                  <a:gd name="T20" fmla="*/ 1 w 14"/>
                  <a:gd name="T21" fmla="*/ 1 h 14"/>
                  <a:gd name="T22" fmla="*/ 1 w 14"/>
                  <a:gd name="T23" fmla="*/ 1 h 14"/>
                  <a:gd name="T24" fmla="*/ 1 w 14"/>
                  <a:gd name="T25" fmla="*/ 1 h 14"/>
                  <a:gd name="T26" fmla="*/ 1 w 14"/>
                  <a:gd name="T27" fmla="*/ 1 h 14"/>
                  <a:gd name="T28" fmla="*/ 1 w 14"/>
                  <a:gd name="T29" fmla="*/ 1 h 14"/>
                  <a:gd name="T30" fmla="*/ 1 w 14"/>
                  <a:gd name="T31" fmla="*/ 1 h 14"/>
                  <a:gd name="T32" fmla="*/ 1 w 14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4"/>
                  <a:gd name="T53" fmla="*/ 14 w 14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4">
                    <a:moveTo>
                      <a:pt x="5" y="14"/>
                    </a:move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6" name="Freeform 8483"/>
              <p:cNvSpPr>
                <a:spLocks/>
              </p:cNvSpPr>
              <p:nvPr/>
            </p:nvSpPr>
            <p:spPr bwMode="auto">
              <a:xfrm>
                <a:off x="3909" y="1039"/>
                <a:ext cx="5" cy="7"/>
              </a:xfrm>
              <a:custGeom>
                <a:avLst/>
                <a:gdLst>
                  <a:gd name="T0" fmla="*/ 1 w 10"/>
                  <a:gd name="T1" fmla="*/ 1 h 12"/>
                  <a:gd name="T2" fmla="*/ 1 w 10"/>
                  <a:gd name="T3" fmla="*/ 1 h 12"/>
                  <a:gd name="T4" fmla="*/ 1 w 10"/>
                  <a:gd name="T5" fmla="*/ 1 h 12"/>
                  <a:gd name="T6" fmla="*/ 1 w 10"/>
                  <a:gd name="T7" fmla="*/ 0 h 12"/>
                  <a:gd name="T8" fmla="*/ 1 w 10"/>
                  <a:gd name="T9" fmla="*/ 0 h 12"/>
                  <a:gd name="T10" fmla="*/ 1 w 10"/>
                  <a:gd name="T11" fmla="*/ 0 h 12"/>
                  <a:gd name="T12" fmla="*/ 1 w 10"/>
                  <a:gd name="T13" fmla="*/ 1 h 12"/>
                  <a:gd name="T14" fmla="*/ 1 w 10"/>
                  <a:gd name="T15" fmla="*/ 1 h 12"/>
                  <a:gd name="T16" fmla="*/ 0 w 10"/>
                  <a:gd name="T17" fmla="*/ 1 h 12"/>
                  <a:gd name="T18" fmla="*/ 0 w 10"/>
                  <a:gd name="T19" fmla="*/ 1 h 12"/>
                  <a:gd name="T20" fmla="*/ 1 w 10"/>
                  <a:gd name="T21" fmla="*/ 1 h 12"/>
                  <a:gd name="T22" fmla="*/ 1 w 10"/>
                  <a:gd name="T23" fmla="*/ 1 h 12"/>
                  <a:gd name="T24" fmla="*/ 1 w 10"/>
                  <a:gd name="T25" fmla="*/ 1 h 12"/>
                  <a:gd name="T26" fmla="*/ 1 w 10"/>
                  <a:gd name="T27" fmla="*/ 1 h 12"/>
                  <a:gd name="T28" fmla="*/ 1 w 10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2"/>
                  <a:gd name="T47" fmla="*/ 10 w 10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2">
                    <a:moveTo>
                      <a:pt x="9" y="9"/>
                    </a:move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7" name="Freeform 8484"/>
              <p:cNvSpPr>
                <a:spLocks/>
              </p:cNvSpPr>
              <p:nvPr/>
            </p:nvSpPr>
            <p:spPr bwMode="auto">
              <a:xfrm>
                <a:off x="3910" y="1041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8" name="Freeform 8485"/>
              <p:cNvSpPr>
                <a:spLocks/>
              </p:cNvSpPr>
              <p:nvPr/>
            </p:nvSpPr>
            <p:spPr bwMode="auto">
              <a:xfrm>
                <a:off x="3901" y="1042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9" name="Freeform 8486"/>
              <p:cNvSpPr>
                <a:spLocks/>
              </p:cNvSpPr>
              <p:nvPr/>
            </p:nvSpPr>
            <p:spPr bwMode="auto">
              <a:xfrm>
                <a:off x="3903" y="1043"/>
                <a:ext cx="5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9" y="9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0" name="Freeform 8487"/>
              <p:cNvSpPr>
                <a:spLocks/>
              </p:cNvSpPr>
              <p:nvPr/>
            </p:nvSpPr>
            <p:spPr bwMode="auto">
              <a:xfrm>
                <a:off x="3903" y="1045"/>
                <a:ext cx="3" cy="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1 w 5"/>
                  <a:gd name="T5" fmla="*/ 0 h 8"/>
                  <a:gd name="T6" fmla="*/ 1 w 5"/>
                  <a:gd name="T7" fmla="*/ 0 h 8"/>
                  <a:gd name="T8" fmla="*/ 1 w 5"/>
                  <a:gd name="T9" fmla="*/ 0 h 8"/>
                  <a:gd name="T10" fmla="*/ 0 w 5"/>
                  <a:gd name="T11" fmla="*/ 0 h 8"/>
                  <a:gd name="T12" fmla="*/ 1 w 5"/>
                  <a:gd name="T13" fmla="*/ 0 h 8"/>
                  <a:gd name="T14" fmla="*/ 1 w 5"/>
                  <a:gd name="T15" fmla="*/ 0 h 8"/>
                  <a:gd name="T16" fmla="*/ 1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1" name="Freeform 8488"/>
              <p:cNvSpPr>
                <a:spLocks/>
              </p:cNvSpPr>
              <p:nvPr/>
            </p:nvSpPr>
            <p:spPr bwMode="auto">
              <a:xfrm>
                <a:off x="3841" y="1005"/>
                <a:ext cx="80" cy="45"/>
              </a:xfrm>
              <a:custGeom>
                <a:avLst/>
                <a:gdLst>
                  <a:gd name="T0" fmla="*/ 2 w 158"/>
                  <a:gd name="T1" fmla="*/ 1 h 90"/>
                  <a:gd name="T2" fmla="*/ 1 w 158"/>
                  <a:gd name="T3" fmla="*/ 0 h 90"/>
                  <a:gd name="T4" fmla="*/ 0 w 158"/>
                  <a:gd name="T5" fmla="*/ 1 h 90"/>
                  <a:gd name="T6" fmla="*/ 1 w 158"/>
                  <a:gd name="T7" fmla="*/ 1 h 90"/>
                  <a:gd name="T8" fmla="*/ 2 w 158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90"/>
                  <a:gd name="T17" fmla="*/ 158 w 158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90">
                    <a:moveTo>
                      <a:pt x="158" y="18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8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2" name="Freeform 8489"/>
              <p:cNvSpPr>
                <a:spLocks/>
              </p:cNvSpPr>
              <p:nvPr/>
            </p:nvSpPr>
            <p:spPr bwMode="auto">
              <a:xfrm>
                <a:off x="3858" y="1014"/>
                <a:ext cx="63" cy="55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1 h 110"/>
                  <a:gd name="T4" fmla="*/ 0 w 126"/>
                  <a:gd name="T5" fmla="*/ 1 h 110"/>
                  <a:gd name="T6" fmla="*/ 1 w 126"/>
                  <a:gd name="T7" fmla="*/ 1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3" name="Line 8490"/>
              <p:cNvSpPr>
                <a:spLocks noChangeShapeType="1"/>
              </p:cNvSpPr>
              <p:nvPr/>
            </p:nvSpPr>
            <p:spPr bwMode="auto">
              <a:xfrm flipV="1">
                <a:off x="3812" y="1028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4" name="Freeform 8491"/>
              <p:cNvSpPr>
                <a:spLocks/>
              </p:cNvSpPr>
              <p:nvPr/>
            </p:nvSpPr>
            <p:spPr bwMode="auto">
              <a:xfrm>
                <a:off x="3811" y="1033"/>
                <a:ext cx="3" cy="3"/>
              </a:xfrm>
              <a:custGeom>
                <a:avLst/>
                <a:gdLst>
                  <a:gd name="T0" fmla="*/ 0 w 8"/>
                  <a:gd name="T1" fmla="*/ 1 h 5"/>
                  <a:gd name="T2" fmla="*/ 0 w 8"/>
                  <a:gd name="T3" fmla="*/ 1 h 5"/>
                  <a:gd name="T4" fmla="*/ 0 w 8"/>
                  <a:gd name="T5" fmla="*/ 1 h 5"/>
                  <a:gd name="T6" fmla="*/ 0 w 8"/>
                  <a:gd name="T7" fmla="*/ 1 h 5"/>
                  <a:gd name="T8" fmla="*/ 0 w 8"/>
                  <a:gd name="T9" fmla="*/ 0 h 5"/>
                  <a:gd name="T10" fmla="*/ 0 w 8"/>
                  <a:gd name="T11" fmla="*/ 0 h 5"/>
                  <a:gd name="T12" fmla="*/ 0 w 8"/>
                  <a:gd name="T13" fmla="*/ 1 h 5"/>
                  <a:gd name="T14" fmla="*/ 0 w 8"/>
                  <a:gd name="T15" fmla="*/ 1 h 5"/>
                  <a:gd name="T16" fmla="*/ 0 w 8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5" name="Freeform 8492"/>
              <p:cNvSpPr>
                <a:spLocks/>
              </p:cNvSpPr>
              <p:nvPr/>
            </p:nvSpPr>
            <p:spPr bwMode="auto">
              <a:xfrm>
                <a:off x="3812" y="1033"/>
                <a:ext cx="2" cy="3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1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1 h 5"/>
                  <a:gd name="T10" fmla="*/ 0 w 6"/>
                  <a:gd name="T11" fmla="*/ 1 h 5"/>
                  <a:gd name="T12" fmla="*/ 0 w 6"/>
                  <a:gd name="T13" fmla="*/ 1 h 5"/>
                  <a:gd name="T14" fmla="*/ 0 w 6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4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6" name="Freeform 8493"/>
              <p:cNvSpPr>
                <a:spLocks/>
              </p:cNvSpPr>
              <p:nvPr/>
            </p:nvSpPr>
            <p:spPr bwMode="auto">
              <a:xfrm>
                <a:off x="3786" y="1009"/>
                <a:ext cx="16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7" name="Freeform 8494"/>
              <p:cNvSpPr>
                <a:spLocks/>
              </p:cNvSpPr>
              <p:nvPr/>
            </p:nvSpPr>
            <p:spPr bwMode="auto">
              <a:xfrm>
                <a:off x="3849" y="1004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5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8" name="Freeform 8495"/>
              <p:cNvSpPr>
                <a:spLocks/>
              </p:cNvSpPr>
              <p:nvPr/>
            </p:nvSpPr>
            <p:spPr bwMode="auto">
              <a:xfrm>
                <a:off x="3850" y="1005"/>
                <a:ext cx="6" cy="7"/>
              </a:xfrm>
              <a:custGeom>
                <a:avLst/>
                <a:gdLst>
                  <a:gd name="T0" fmla="*/ 1 w 10"/>
                  <a:gd name="T1" fmla="*/ 0 h 15"/>
                  <a:gd name="T2" fmla="*/ 1 w 10"/>
                  <a:gd name="T3" fmla="*/ 0 h 15"/>
                  <a:gd name="T4" fmla="*/ 1 w 10"/>
                  <a:gd name="T5" fmla="*/ 0 h 15"/>
                  <a:gd name="T6" fmla="*/ 1 w 10"/>
                  <a:gd name="T7" fmla="*/ 0 h 15"/>
                  <a:gd name="T8" fmla="*/ 1 w 10"/>
                  <a:gd name="T9" fmla="*/ 0 h 15"/>
                  <a:gd name="T10" fmla="*/ 1 w 10"/>
                  <a:gd name="T11" fmla="*/ 0 h 15"/>
                  <a:gd name="T12" fmla="*/ 1 w 10"/>
                  <a:gd name="T13" fmla="*/ 0 h 15"/>
                  <a:gd name="T14" fmla="*/ 1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1 w 10"/>
                  <a:gd name="T21" fmla="*/ 0 h 15"/>
                  <a:gd name="T22" fmla="*/ 1 w 10"/>
                  <a:gd name="T23" fmla="*/ 0 h 15"/>
                  <a:gd name="T24" fmla="*/ 1 w 10"/>
                  <a:gd name="T25" fmla="*/ 0 h 15"/>
                  <a:gd name="T26" fmla="*/ 1 w 10"/>
                  <a:gd name="T27" fmla="*/ 0 h 15"/>
                  <a:gd name="T28" fmla="*/ 1 w 10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5"/>
                  <a:gd name="T47" fmla="*/ 10 w 1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5">
                    <a:moveTo>
                      <a:pt x="9" y="9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9" name="Freeform 8496"/>
              <p:cNvSpPr>
                <a:spLocks/>
              </p:cNvSpPr>
              <p:nvPr/>
            </p:nvSpPr>
            <p:spPr bwMode="auto">
              <a:xfrm>
                <a:off x="3851" y="1007"/>
                <a:ext cx="3" cy="4"/>
              </a:xfrm>
              <a:custGeom>
                <a:avLst/>
                <a:gdLst>
                  <a:gd name="T0" fmla="*/ 1 w 6"/>
                  <a:gd name="T1" fmla="*/ 1 h 7"/>
                  <a:gd name="T2" fmla="*/ 1 w 6"/>
                  <a:gd name="T3" fmla="*/ 1 h 7"/>
                  <a:gd name="T4" fmla="*/ 1 w 6"/>
                  <a:gd name="T5" fmla="*/ 0 h 7"/>
                  <a:gd name="T6" fmla="*/ 1 w 6"/>
                  <a:gd name="T7" fmla="*/ 0 h 7"/>
                  <a:gd name="T8" fmla="*/ 1 w 6"/>
                  <a:gd name="T9" fmla="*/ 1 h 7"/>
                  <a:gd name="T10" fmla="*/ 0 w 6"/>
                  <a:gd name="T11" fmla="*/ 1 h 7"/>
                  <a:gd name="T12" fmla="*/ 1 w 6"/>
                  <a:gd name="T13" fmla="*/ 1 h 7"/>
                  <a:gd name="T14" fmla="*/ 1 w 6"/>
                  <a:gd name="T15" fmla="*/ 1 h 7"/>
                  <a:gd name="T16" fmla="*/ 1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0" name="Freeform 8497"/>
              <p:cNvSpPr>
                <a:spLocks/>
              </p:cNvSpPr>
              <p:nvPr/>
            </p:nvSpPr>
            <p:spPr bwMode="auto">
              <a:xfrm>
                <a:off x="3842" y="1008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6"/>
                  <a:gd name="T53" fmla="*/ 15 w 1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6">
                    <a:moveTo>
                      <a:pt x="6" y="14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1" name="Freeform 8498"/>
              <p:cNvSpPr>
                <a:spLocks/>
              </p:cNvSpPr>
              <p:nvPr/>
            </p:nvSpPr>
            <p:spPr bwMode="auto">
              <a:xfrm>
                <a:off x="3844" y="1009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5"/>
                  <a:gd name="T47" fmla="*/ 11 w 1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5">
                    <a:moveTo>
                      <a:pt x="9" y="9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2" name="Freeform 8499"/>
              <p:cNvSpPr>
                <a:spLocks/>
              </p:cNvSpPr>
              <p:nvPr/>
            </p:nvSpPr>
            <p:spPr bwMode="auto">
              <a:xfrm>
                <a:off x="3845" y="1011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3" name="Freeform 8500"/>
              <p:cNvSpPr>
                <a:spLocks/>
              </p:cNvSpPr>
              <p:nvPr/>
            </p:nvSpPr>
            <p:spPr bwMode="auto">
              <a:xfrm>
                <a:off x="3851" y="1006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4" name="Freeform 8501"/>
              <p:cNvSpPr>
                <a:spLocks/>
              </p:cNvSpPr>
              <p:nvPr/>
            </p:nvSpPr>
            <p:spPr bwMode="auto">
              <a:xfrm>
                <a:off x="3853" y="1007"/>
                <a:ext cx="5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9" y="9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5" name="Freeform 8502"/>
              <p:cNvSpPr>
                <a:spLocks/>
              </p:cNvSpPr>
              <p:nvPr/>
            </p:nvSpPr>
            <p:spPr bwMode="auto">
              <a:xfrm>
                <a:off x="3854" y="1009"/>
                <a:ext cx="3" cy="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1 w 5"/>
                  <a:gd name="T5" fmla="*/ 0 h 8"/>
                  <a:gd name="T6" fmla="*/ 1 w 5"/>
                  <a:gd name="T7" fmla="*/ 0 h 8"/>
                  <a:gd name="T8" fmla="*/ 1 w 5"/>
                  <a:gd name="T9" fmla="*/ 0 h 8"/>
                  <a:gd name="T10" fmla="*/ 0 w 5"/>
                  <a:gd name="T11" fmla="*/ 0 h 8"/>
                  <a:gd name="T12" fmla="*/ 1 w 5"/>
                  <a:gd name="T13" fmla="*/ 0 h 8"/>
                  <a:gd name="T14" fmla="*/ 1 w 5"/>
                  <a:gd name="T15" fmla="*/ 0 h 8"/>
                  <a:gd name="T16" fmla="*/ 1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6" name="Freeform 8503"/>
              <p:cNvSpPr>
                <a:spLocks/>
              </p:cNvSpPr>
              <p:nvPr/>
            </p:nvSpPr>
            <p:spPr bwMode="auto">
              <a:xfrm>
                <a:off x="3845" y="1010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5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6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7" name="Freeform 8504"/>
              <p:cNvSpPr>
                <a:spLocks/>
              </p:cNvSpPr>
              <p:nvPr/>
            </p:nvSpPr>
            <p:spPr bwMode="auto">
              <a:xfrm>
                <a:off x="3847" y="1011"/>
                <a:ext cx="5" cy="7"/>
              </a:xfrm>
              <a:custGeom>
                <a:avLst/>
                <a:gdLst>
                  <a:gd name="T0" fmla="*/ 0 w 11"/>
                  <a:gd name="T1" fmla="*/ 1 h 14"/>
                  <a:gd name="T2" fmla="*/ 0 w 11"/>
                  <a:gd name="T3" fmla="*/ 1 h 14"/>
                  <a:gd name="T4" fmla="*/ 0 w 11"/>
                  <a:gd name="T5" fmla="*/ 1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0 w 11"/>
                  <a:gd name="T25" fmla="*/ 1 h 14"/>
                  <a:gd name="T26" fmla="*/ 0 w 11"/>
                  <a:gd name="T27" fmla="*/ 1 h 14"/>
                  <a:gd name="T28" fmla="*/ 0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8" name="Freeform 8505"/>
              <p:cNvSpPr>
                <a:spLocks/>
              </p:cNvSpPr>
              <p:nvPr/>
            </p:nvSpPr>
            <p:spPr bwMode="auto">
              <a:xfrm>
                <a:off x="3848" y="1012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9" name="Freeform 8506"/>
              <p:cNvSpPr>
                <a:spLocks/>
              </p:cNvSpPr>
              <p:nvPr/>
            </p:nvSpPr>
            <p:spPr bwMode="auto">
              <a:xfrm>
                <a:off x="3786" y="973"/>
                <a:ext cx="79" cy="45"/>
              </a:xfrm>
              <a:custGeom>
                <a:avLst/>
                <a:gdLst>
                  <a:gd name="T0" fmla="*/ 1 w 158"/>
                  <a:gd name="T1" fmla="*/ 1 h 90"/>
                  <a:gd name="T2" fmla="*/ 1 w 158"/>
                  <a:gd name="T3" fmla="*/ 0 h 90"/>
                  <a:gd name="T4" fmla="*/ 0 w 158"/>
                  <a:gd name="T5" fmla="*/ 1 h 90"/>
                  <a:gd name="T6" fmla="*/ 1 w 158"/>
                  <a:gd name="T7" fmla="*/ 1 h 90"/>
                  <a:gd name="T8" fmla="*/ 1 w 158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90"/>
                  <a:gd name="T17" fmla="*/ 158 w 158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90">
                    <a:moveTo>
                      <a:pt x="158" y="18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8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0" name="Freeform 8507"/>
              <p:cNvSpPr>
                <a:spLocks/>
              </p:cNvSpPr>
              <p:nvPr/>
            </p:nvSpPr>
            <p:spPr bwMode="auto">
              <a:xfrm>
                <a:off x="3802" y="982"/>
                <a:ext cx="63" cy="55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1 h 110"/>
                  <a:gd name="T4" fmla="*/ 0 w 126"/>
                  <a:gd name="T5" fmla="*/ 1 h 110"/>
                  <a:gd name="T6" fmla="*/ 1 w 126"/>
                  <a:gd name="T7" fmla="*/ 1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1" name="Freeform 8508"/>
              <p:cNvSpPr>
                <a:spLocks/>
              </p:cNvSpPr>
              <p:nvPr/>
            </p:nvSpPr>
            <p:spPr bwMode="auto">
              <a:xfrm>
                <a:off x="3517" y="1022"/>
                <a:ext cx="190" cy="165"/>
              </a:xfrm>
              <a:custGeom>
                <a:avLst/>
                <a:gdLst>
                  <a:gd name="T0" fmla="*/ 0 w 379"/>
                  <a:gd name="T1" fmla="*/ 1 h 330"/>
                  <a:gd name="T2" fmla="*/ 0 w 379"/>
                  <a:gd name="T3" fmla="*/ 0 h 330"/>
                  <a:gd name="T4" fmla="*/ 3 w 379"/>
                  <a:gd name="T5" fmla="*/ 1 h 330"/>
                  <a:gd name="T6" fmla="*/ 3 w 379"/>
                  <a:gd name="T7" fmla="*/ 3 h 330"/>
                  <a:gd name="T8" fmla="*/ 0 w 379"/>
                  <a:gd name="T9" fmla="*/ 1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30"/>
                  <a:gd name="T17" fmla="*/ 379 w 379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30">
                    <a:moveTo>
                      <a:pt x="0" y="110"/>
                    </a:moveTo>
                    <a:lnTo>
                      <a:pt x="0" y="0"/>
                    </a:lnTo>
                    <a:lnTo>
                      <a:pt x="379" y="220"/>
                    </a:lnTo>
                    <a:lnTo>
                      <a:pt x="379" y="3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2" name="Freeform 8509"/>
              <p:cNvSpPr>
                <a:spLocks/>
              </p:cNvSpPr>
              <p:nvPr/>
            </p:nvSpPr>
            <p:spPr bwMode="auto">
              <a:xfrm>
                <a:off x="3593" y="935"/>
                <a:ext cx="266" cy="131"/>
              </a:xfrm>
              <a:custGeom>
                <a:avLst/>
                <a:gdLst>
                  <a:gd name="T0" fmla="*/ 1 w 533"/>
                  <a:gd name="T1" fmla="*/ 0 h 263"/>
                  <a:gd name="T2" fmla="*/ 4 w 533"/>
                  <a:gd name="T3" fmla="*/ 1 h 263"/>
                  <a:gd name="T4" fmla="*/ 2 w 533"/>
                  <a:gd name="T5" fmla="*/ 2 h 263"/>
                  <a:gd name="T6" fmla="*/ 0 w 533"/>
                  <a:gd name="T7" fmla="*/ 0 h 263"/>
                  <a:gd name="T8" fmla="*/ 1 w 533"/>
                  <a:gd name="T9" fmla="*/ 0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3"/>
                  <a:gd name="T16" fmla="*/ 0 h 263"/>
                  <a:gd name="T17" fmla="*/ 533 w 533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3" h="263">
                    <a:moveTo>
                      <a:pt x="153" y="0"/>
                    </a:moveTo>
                    <a:lnTo>
                      <a:pt x="533" y="218"/>
                    </a:lnTo>
                    <a:lnTo>
                      <a:pt x="380" y="263"/>
                    </a:lnTo>
                    <a:lnTo>
                      <a:pt x="0" y="4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3" name="Freeform 8510"/>
              <p:cNvSpPr>
                <a:spLocks/>
              </p:cNvSpPr>
              <p:nvPr/>
            </p:nvSpPr>
            <p:spPr bwMode="auto">
              <a:xfrm>
                <a:off x="3517" y="957"/>
                <a:ext cx="266" cy="175"/>
              </a:xfrm>
              <a:custGeom>
                <a:avLst/>
                <a:gdLst>
                  <a:gd name="T0" fmla="*/ 2 w 531"/>
                  <a:gd name="T1" fmla="*/ 0 h 351"/>
                  <a:gd name="T2" fmla="*/ 0 w 531"/>
                  <a:gd name="T3" fmla="*/ 1 h 351"/>
                  <a:gd name="T4" fmla="*/ 3 w 531"/>
                  <a:gd name="T5" fmla="*/ 2 h 351"/>
                  <a:gd name="T6" fmla="*/ 5 w 531"/>
                  <a:gd name="T7" fmla="*/ 1 h 351"/>
                  <a:gd name="T8" fmla="*/ 2 w 531"/>
                  <a:gd name="T9" fmla="*/ 0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351"/>
                  <a:gd name="T17" fmla="*/ 531 w 531"/>
                  <a:gd name="T18" fmla="*/ 351 h 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351">
                    <a:moveTo>
                      <a:pt x="151" y="0"/>
                    </a:moveTo>
                    <a:lnTo>
                      <a:pt x="0" y="131"/>
                    </a:lnTo>
                    <a:lnTo>
                      <a:pt x="379" y="351"/>
                    </a:lnTo>
                    <a:lnTo>
                      <a:pt x="531" y="22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4" name="Freeform 8511"/>
              <p:cNvSpPr>
                <a:spLocks/>
              </p:cNvSpPr>
              <p:nvPr/>
            </p:nvSpPr>
            <p:spPr bwMode="auto">
              <a:xfrm>
                <a:off x="3525" y="1044"/>
                <a:ext cx="6" cy="32"/>
              </a:xfrm>
              <a:custGeom>
                <a:avLst/>
                <a:gdLst>
                  <a:gd name="T0" fmla="*/ 0 w 11"/>
                  <a:gd name="T1" fmla="*/ 0 h 64"/>
                  <a:gd name="T2" fmla="*/ 1 w 11"/>
                  <a:gd name="T3" fmla="*/ 1 h 64"/>
                  <a:gd name="T4" fmla="*/ 1 w 11"/>
                  <a:gd name="T5" fmla="*/ 1 h 64"/>
                  <a:gd name="T6" fmla="*/ 0 w 11"/>
                  <a:gd name="T7" fmla="*/ 1 h 64"/>
                  <a:gd name="T8" fmla="*/ 0 w 1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4"/>
                  <a:gd name="T17" fmla="*/ 11 w 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4">
                    <a:moveTo>
                      <a:pt x="0" y="0"/>
                    </a:moveTo>
                    <a:lnTo>
                      <a:pt x="11" y="7"/>
                    </a:lnTo>
                    <a:lnTo>
                      <a:pt x="11" y="59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5" name="Freeform 8512"/>
              <p:cNvSpPr>
                <a:spLocks/>
              </p:cNvSpPr>
              <p:nvPr/>
            </p:nvSpPr>
            <p:spPr bwMode="auto">
              <a:xfrm>
                <a:off x="3525" y="1074"/>
                <a:ext cx="25" cy="17"/>
              </a:xfrm>
              <a:custGeom>
                <a:avLst/>
                <a:gdLst>
                  <a:gd name="T0" fmla="*/ 1 w 48"/>
                  <a:gd name="T1" fmla="*/ 0 h 34"/>
                  <a:gd name="T2" fmla="*/ 1 w 48"/>
                  <a:gd name="T3" fmla="*/ 1 h 34"/>
                  <a:gd name="T4" fmla="*/ 1 w 48"/>
                  <a:gd name="T5" fmla="*/ 1 h 34"/>
                  <a:gd name="T6" fmla="*/ 0 w 48"/>
                  <a:gd name="T7" fmla="*/ 1 h 34"/>
                  <a:gd name="T8" fmla="*/ 1 w 4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4"/>
                  <a:gd name="T17" fmla="*/ 48 w 4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4">
                    <a:moveTo>
                      <a:pt x="11" y="0"/>
                    </a:moveTo>
                    <a:lnTo>
                      <a:pt x="48" y="22"/>
                    </a:lnTo>
                    <a:lnTo>
                      <a:pt x="48" y="34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6" name="Freeform 8513"/>
              <p:cNvSpPr>
                <a:spLocks/>
              </p:cNvSpPr>
              <p:nvPr/>
            </p:nvSpPr>
            <p:spPr bwMode="auto">
              <a:xfrm>
                <a:off x="3531" y="1047"/>
                <a:ext cx="19" cy="37"/>
              </a:xfrm>
              <a:custGeom>
                <a:avLst/>
                <a:gdLst>
                  <a:gd name="T0" fmla="*/ 0 w 37"/>
                  <a:gd name="T1" fmla="*/ 1 h 74"/>
                  <a:gd name="T2" fmla="*/ 0 w 37"/>
                  <a:gd name="T3" fmla="*/ 0 h 74"/>
                  <a:gd name="T4" fmla="*/ 1 w 37"/>
                  <a:gd name="T5" fmla="*/ 1 h 74"/>
                  <a:gd name="T6" fmla="*/ 1 w 37"/>
                  <a:gd name="T7" fmla="*/ 1 h 74"/>
                  <a:gd name="T8" fmla="*/ 0 w 37"/>
                  <a:gd name="T9" fmla="*/ 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4"/>
                  <a:gd name="T17" fmla="*/ 37 w 3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4">
                    <a:moveTo>
                      <a:pt x="0" y="52"/>
                    </a:moveTo>
                    <a:lnTo>
                      <a:pt x="0" y="0"/>
                    </a:lnTo>
                    <a:lnTo>
                      <a:pt x="37" y="21"/>
                    </a:lnTo>
                    <a:lnTo>
                      <a:pt x="37" y="7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7" name="Freeform 8514"/>
              <p:cNvSpPr>
                <a:spLocks/>
              </p:cNvSpPr>
              <p:nvPr/>
            </p:nvSpPr>
            <p:spPr bwMode="auto">
              <a:xfrm>
                <a:off x="3707" y="1044"/>
                <a:ext cx="152" cy="143"/>
              </a:xfrm>
              <a:custGeom>
                <a:avLst/>
                <a:gdLst>
                  <a:gd name="T0" fmla="*/ 0 w 305"/>
                  <a:gd name="T1" fmla="*/ 2 h 286"/>
                  <a:gd name="T2" fmla="*/ 2 w 305"/>
                  <a:gd name="T3" fmla="*/ 1 h 286"/>
                  <a:gd name="T4" fmla="*/ 2 w 305"/>
                  <a:gd name="T5" fmla="*/ 0 h 286"/>
                  <a:gd name="T6" fmla="*/ 1 w 305"/>
                  <a:gd name="T7" fmla="*/ 1 h 286"/>
                  <a:gd name="T8" fmla="*/ 0 w 305"/>
                  <a:gd name="T9" fmla="*/ 1 h 286"/>
                  <a:gd name="T10" fmla="*/ 0 w 305"/>
                  <a:gd name="T11" fmla="*/ 2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5"/>
                  <a:gd name="T19" fmla="*/ 0 h 286"/>
                  <a:gd name="T20" fmla="*/ 305 w 305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5" h="286">
                    <a:moveTo>
                      <a:pt x="0" y="286"/>
                    </a:moveTo>
                    <a:lnTo>
                      <a:pt x="305" y="109"/>
                    </a:lnTo>
                    <a:lnTo>
                      <a:pt x="305" y="0"/>
                    </a:lnTo>
                    <a:lnTo>
                      <a:pt x="152" y="45"/>
                    </a:lnTo>
                    <a:lnTo>
                      <a:pt x="0" y="176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8" name="Freeform 8515"/>
              <p:cNvSpPr>
                <a:spLocks/>
              </p:cNvSpPr>
              <p:nvPr/>
            </p:nvSpPr>
            <p:spPr bwMode="auto">
              <a:xfrm>
                <a:off x="3569" y="1069"/>
                <a:ext cx="5" cy="32"/>
              </a:xfrm>
              <a:custGeom>
                <a:avLst/>
                <a:gdLst>
                  <a:gd name="T0" fmla="*/ 0 w 11"/>
                  <a:gd name="T1" fmla="*/ 0 h 65"/>
                  <a:gd name="T2" fmla="*/ 0 w 11"/>
                  <a:gd name="T3" fmla="*/ 0 h 65"/>
                  <a:gd name="T4" fmla="*/ 0 w 11"/>
                  <a:gd name="T5" fmla="*/ 0 h 65"/>
                  <a:gd name="T6" fmla="*/ 0 w 11"/>
                  <a:gd name="T7" fmla="*/ 0 h 65"/>
                  <a:gd name="T8" fmla="*/ 0 w 1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5"/>
                  <a:gd name="T17" fmla="*/ 11 w 1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5">
                    <a:moveTo>
                      <a:pt x="0" y="0"/>
                    </a:moveTo>
                    <a:lnTo>
                      <a:pt x="11" y="5"/>
                    </a:lnTo>
                    <a:lnTo>
                      <a:pt x="11" y="59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9" name="Freeform 8516"/>
              <p:cNvSpPr>
                <a:spLocks/>
              </p:cNvSpPr>
              <p:nvPr/>
            </p:nvSpPr>
            <p:spPr bwMode="auto">
              <a:xfrm>
                <a:off x="3569" y="1099"/>
                <a:ext cx="25" cy="16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3"/>
                  <a:gd name="T17" fmla="*/ 51 w 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3">
                    <a:moveTo>
                      <a:pt x="11" y="0"/>
                    </a:moveTo>
                    <a:lnTo>
                      <a:pt x="51" y="22"/>
                    </a:lnTo>
                    <a:lnTo>
                      <a:pt x="51" y="33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0" name="Freeform 8517"/>
              <p:cNvSpPr>
                <a:spLocks/>
              </p:cNvSpPr>
              <p:nvPr/>
            </p:nvSpPr>
            <p:spPr bwMode="auto">
              <a:xfrm>
                <a:off x="3574" y="1072"/>
                <a:ext cx="20" cy="38"/>
              </a:xfrm>
              <a:custGeom>
                <a:avLst/>
                <a:gdLst>
                  <a:gd name="T0" fmla="*/ 0 w 40"/>
                  <a:gd name="T1" fmla="*/ 1 h 76"/>
                  <a:gd name="T2" fmla="*/ 0 w 40"/>
                  <a:gd name="T3" fmla="*/ 0 h 76"/>
                  <a:gd name="T4" fmla="*/ 1 w 40"/>
                  <a:gd name="T5" fmla="*/ 1 h 76"/>
                  <a:gd name="T6" fmla="*/ 1 w 40"/>
                  <a:gd name="T7" fmla="*/ 1 h 76"/>
                  <a:gd name="T8" fmla="*/ 0 w 40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6"/>
                  <a:gd name="T17" fmla="*/ 40 w 4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6">
                    <a:moveTo>
                      <a:pt x="0" y="54"/>
                    </a:moveTo>
                    <a:lnTo>
                      <a:pt x="0" y="0"/>
                    </a:lnTo>
                    <a:lnTo>
                      <a:pt x="40" y="22"/>
                    </a:lnTo>
                    <a:lnTo>
                      <a:pt x="40" y="7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1" name="Freeform 8518"/>
              <p:cNvSpPr>
                <a:spLocks/>
              </p:cNvSpPr>
              <p:nvPr/>
            </p:nvSpPr>
            <p:spPr bwMode="auto">
              <a:xfrm>
                <a:off x="3613" y="1094"/>
                <a:ext cx="4" cy="33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1 h 65"/>
                  <a:gd name="T4" fmla="*/ 0 w 9"/>
                  <a:gd name="T5" fmla="*/ 1 h 65"/>
                  <a:gd name="T6" fmla="*/ 0 w 9"/>
                  <a:gd name="T7" fmla="*/ 1 h 65"/>
                  <a:gd name="T8" fmla="*/ 0 w 9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5"/>
                  <a:gd name="T17" fmla="*/ 9 w 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5">
                    <a:moveTo>
                      <a:pt x="0" y="0"/>
                    </a:moveTo>
                    <a:lnTo>
                      <a:pt x="9" y="6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2" name="Freeform 8519"/>
              <p:cNvSpPr>
                <a:spLocks/>
              </p:cNvSpPr>
              <p:nvPr/>
            </p:nvSpPr>
            <p:spPr bwMode="auto">
              <a:xfrm>
                <a:off x="3613" y="1124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1 h 32"/>
                  <a:gd name="T8" fmla="*/ 0 w 4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2"/>
                  <a:gd name="T17" fmla="*/ 49 w 4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2">
                    <a:moveTo>
                      <a:pt x="9" y="0"/>
                    </a:moveTo>
                    <a:lnTo>
                      <a:pt x="49" y="21"/>
                    </a:lnTo>
                    <a:lnTo>
                      <a:pt x="49" y="32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3" name="Freeform 8520"/>
              <p:cNvSpPr>
                <a:spLocks/>
              </p:cNvSpPr>
              <p:nvPr/>
            </p:nvSpPr>
            <p:spPr bwMode="auto">
              <a:xfrm>
                <a:off x="3617" y="1097"/>
                <a:ext cx="20" cy="38"/>
              </a:xfrm>
              <a:custGeom>
                <a:avLst/>
                <a:gdLst>
                  <a:gd name="T0" fmla="*/ 0 w 40"/>
                  <a:gd name="T1" fmla="*/ 1 h 75"/>
                  <a:gd name="T2" fmla="*/ 0 w 40"/>
                  <a:gd name="T3" fmla="*/ 0 h 75"/>
                  <a:gd name="T4" fmla="*/ 1 w 40"/>
                  <a:gd name="T5" fmla="*/ 1 h 75"/>
                  <a:gd name="T6" fmla="*/ 1 w 40"/>
                  <a:gd name="T7" fmla="*/ 1 h 75"/>
                  <a:gd name="T8" fmla="*/ 0 w 40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5"/>
                  <a:gd name="T17" fmla="*/ 40 w 40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5">
                    <a:moveTo>
                      <a:pt x="0" y="54"/>
                    </a:moveTo>
                    <a:lnTo>
                      <a:pt x="0" y="0"/>
                    </a:lnTo>
                    <a:lnTo>
                      <a:pt x="40" y="21"/>
                    </a:lnTo>
                    <a:lnTo>
                      <a:pt x="40" y="7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4" name="Freeform 8521"/>
              <p:cNvSpPr>
                <a:spLocks/>
              </p:cNvSpPr>
              <p:nvPr/>
            </p:nvSpPr>
            <p:spPr bwMode="auto">
              <a:xfrm>
                <a:off x="3669" y="1127"/>
                <a:ext cx="4" cy="32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0 h 65"/>
                  <a:gd name="T4" fmla="*/ 0 w 9"/>
                  <a:gd name="T5" fmla="*/ 0 h 65"/>
                  <a:gd name="T6" fmla="*/ 0 w 9"/>
                  <a:gd name="T7" fmla="*/ 0 h 65"/>
                  <a:gd name="T8" fmla="*/ 0 w 9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5"/>
                  <a:gd name="T17" fmla="*/ 9 w 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5">
                    <a:moveTo>
                      <a:pt x="0" y="0"/>
                    </a:moveTo>
                    <a:lnTo>
                      <a:pt x="9" y="6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" name="Freeform 8522"/>
              <p:cNvSpPr>
                <a:spLocks/>
              </p:cNvSpPr>
              <p:nvPr/>
            </p:nvSpPr>
            <p:spPr bwMode="auto">
              <a:xfrm>
                <a:off x="3669" y="1156"/>
                <a:ext cx="24" cy="17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1 h 32"/>
                  <a:gd name="T8" fmla="*/ 0 w 4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2"/>
                  <a:gd name="T17" fmla="*/ 49 w 4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2">
                    <a:moveTo>
                      <a:pt x="9" y="0"/>
                    </a:moveTo>
                    <a:lnTo>
                      <a:pt x="49" y="21"/>
                    </a:lnTo>
                    <a:lnTo>
                      <a:pt x="49" y="32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" name="Freeform 8523"/>
              <p:cNvSpPr>
                <a:spLocks/>
              </p:cNvSpPr>
              <p:nvPr/>
            </p:nvSpPr>
            <p:spPr bwMode="auto">
              <a:xfrm>
                <a:off x="3673" y="1129"/>
                <a:ext cx="20" cy="38"/>
              </a:xfrm>
              <a:custGeom>
                <a:avLst/>
                <a:gdLst>
                  <a:gd name="T0" fmla="*/ 0 w 40"/>
                  <a:gd name="T1" fmla="*/ 1 h 75"/>
                  <a:gd name="T2" fmla="*/ 0 w 40"/>
                  <a:gd name="T3" fmla="*/ 0 h 75"/>
                  <a:gd name="T4" fmla="*/ 1 w 40"/>
                  <a:gd name="T5" fmla="*/ 1 h 75"/>
                  <a:gd name="T6" fmla="*/ 1 w 40"/>
                  <a:gd name="T7" fmla="*/ 1 h 75"/>
                  <a:gd name="T8" fmla="*/ 0 w 40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5"/>
                  <a:gd name="T17" fmla="*/ 40 w 40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5">
                    <a:moveTo>
                      <a:pt x="0" y="54"/>
                    </a:moveTo>
                    <a:lnTo>
                      <a:pt x="0" y="0"/>
                    </a:lnTo>
                    <a:lnTo>
                      <a:pt x="40" y="21"/>
                    </a:lnTo>
                    <a:lnTo>
                      <a:pt x="40" y="7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" name="Freeform 8524"/>
              <p:cNvSpPr>
                <a:spLocks/>
              </p:cNvSpPr>
              <p:nvPr/>
            </p:nvSpPr>
            <p:spPr bwMode="auto">
              <a:xfrm>
                <a:off x="3560" y="987"/>
                <a:ext cx="48" cy="36"/>
              </a:xfrm>
              <a:custGeom>
                <a:avLst/>
                <a:gdLst>
                  <a:gd name="T0" fmla="*/ 0 w 97"/>
                  <a:gd name="T1" fmla="*/ 0 h 72"/>
                  <a:gd name="T2" fmla="*/ 0 w 97"/>
                  <a:gd name="T3" fmla="*/ 1 h 72"/>
                  <a:gd name="T4" fmla="*/ 0 w 97"/>
                  <a:gd name="T5" fmla="*/ 1 h 72"/>
                  <a:gd name="T6" fmla="*/ 0 w 97"/>
                  <a:gd name="T7" fmla="*/ 1 h 72"/>
                  <a:gd name="T8" fmla="*/ 0 w 9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72"/>
                  <a:gd name="T17" fmla="*/ 97 w 9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72">
                    <a:moveTo>
                      <a:pt x="61" y="0"/>
                    </a:moveTo>
                    <a:lnTo>
                      <a:pt x="97" y="20"/>
                    </a:lnTo>
                    <a:lnTo>
                      <a:pt x="38" y="72"/>
                    </a:lnTo>
                    <a:lnTo>
                      <a:pt x="0" y="5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8" name="Freeform 8525"/>
              <p:cNvSpPr>
                <a:spLocks/>
              </p:cNvSpPr>
              <p:nvPr/>
            </p:nvSpPr>
            <p:spPr bwMode="auto">
              <a:xfrm>
                <a:off x="3617" y="1020"/>
                <a:ext cx="48" cy="36"/>
              </a:xfrm>
              <a:custGeom>
                <a:avLst/>
                <a:gdLst>
                  <a:gd name="T0" fmla="*/ 1 w 96"/>
                  <a:gd name="T1" fmla="*/ 0 h 72"/>
                  <a:gd name="T2" fmla="*/ 1 w 96"/>
                  <a:gd name="T3" fmla="*/ 1 h 72"/>
                  <a:gd name="T4" fmla="*/ 1 w 96"/>
                  <a:gd name="T5" fmla="*/ 1 h 72"/>
                  <a:gd name="T6" fmla="*/ 0 w 96"/>
                  <a:gd name="T7" fmla="*/ 1 h 72"/>
                  <a:gd name="T8" fmla="*/ 1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60" y="0"/>
                    </a:moveTo>
                    <a:lnTo>
                      <a:pt x="96" y="20"/>
                    </a:lnTo>
                    <a:lnTo>
                      <a:pt x="36" y="72"/>
                    </a:lnTo>
                    <a:lnTo>
                      <a:pt x="0" y="5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9" name="Freeform 8526"/>
              <p:cNvSpPr>
                <a:spLocks/>
              </p:cNvSpPr>
              <p:nvPr/>
            </p:nvSpPr>
            <p:spPr bwMode="auto">
              <a:xfrm>
                <a:off x="3685" y="1059"/>
                <a:ext cx="48" cy="36"/>
              </a:xfrm>
              <a:custGeom>
                <a:avLst/>
                <a:gdLst>
                  <a:gd name="T0" fmla="*/ 0 w 98"/>
                  <a:gd name="T1" fmla="*/ 0 h 72"/>
                  <a:gd name="T2" fmla="*/ 0 w 98"/>
                  <a:gd name="T3" fmla="*/ 1 h 72"/>
                  <a:gd name="T4" fmla="*/ 0 w 98"/>
                  <a:gd name="T5" fmla="*/ 1 h 72"/>
                  <a:gd name="T6" fmla="*/ 0 w 98"/>
                  <a:gd name="T7" fmla="*/ 1 h 72"/>
                  <a:gd name="T8" fmla="*/ 0 w 98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2"/>
                  <a:gd name="T17" fmla="*/ 98 w 9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2">
                    <a:moveTo>
                      <a:pt x="60" y="0"/>
                    </a:moveTo>
                    <a:lnTo>
                      <a:pt x="98" y="22"/>
                    </a:lnTo>
                    <a:lnTo>
                      <a:pt x="38" y="72"/>
                    </a:lnTo>
                    <a:lnTo>
                      <a:pt x="0" y="5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0" name="Freeform 8527"/>
              <p:cNvSpPr>
                <a:spLocks/>
              </p:cNvSpPr>
              <p:nvPr/>
            </p:nvSpPr>
            <p:spPr bwMode="auto">
              <a:xfrm>
                <a:off x="3694" y="985"/>
                <a:ext cx="53" cy="22"/>
              </a:xfrm>
              <a:custGeom>
                <a:avLst/>
                <a:gdLst>
                  <a:gd name="T0" fmla="*/ 0 w 107"/>
                  <a:gd name="T1" fmla="*/ 0 h 43"/>
                  <a:gd name="T2" fmla="*/ 0 w 107"/>
                  <a:gd name="T3" fmla="*/ 1 h 43"/>
                  <a:gd name="T4" fmla="*/ 0 w 107"/>
                  <a:gd name="T5" fmla="*/ 1 h 43"/>
                  <a:gd name="T6" fmla="*/ 0 w 107"/>
                  <a:gd name="T7" fmla="*/ 1 h 43"/>
                  <a:gd name="T8" fmla="*/ 0 w 10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43"/>
                  <a:gd name="T17" fmla="*/ 107 w 10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43">
                    <a:moveTo>
                      <a:pt x="69" y="0"/>
                    </a:moveTo>
                    <a:lnTo>
                      <a:pt x="107" y="21"/>
                    </a:lnTo>
                    <a:lnTo>
                      <a:pt x="36" y="43"/>
                    </a:lnTo>
                    <a:lnTo>
                      <a:pt x="0" y="2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1" name="Freeform 8528"/>
              <p:cNvSpPr>
                <a:spLocks/>
              </p:cNvSpPr>
              <p:nvPr/>
            </p:nvSpPr>
            <p:spPr bwMode="auto">
              <a:xfrm>
                <a:off x="3634" y="952"/>
                <a:ext cx="54" cy="21"/>
              </a:xfrm>
              <a:custGeom>
                <a:avLst/>
                <a:gdLst>
                  <a:gd name="T0" fmla="*/ 1 w 108"/>
                  <a:gd name="T1" fmla="*/ 0 h 41"/>
                  <a:gd name="T2" fmla="*/ 1 w 108"/>
                  <a:gd name="T3" fmla="*/ 1 h 41"/>
                  <a:gd name="T4" fmla="*/ 1 w 108"/>
                  <a:gd name="T5" fmla="*/ 1 h 41"/>
                  <a:gd name="T6" fmla="*/ 0 w 108"/>
                  <a:gd name="T7" fmla="*/ 1 h 41"/>
                  <a:gd name="T8" fmla="*/ 1 w 108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41"/>
                  <a:gd name="T17" fmla="*/ 108 w 1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41">
                    <a:moveTo>
                      <a:pt x="70" y="0"/>
                    </a:moveTo>
                    <a:lnTo>
                      <a:pt x="108" y="22"/>
                    </a:lnTo>
                    <a:lnTo>
                      <a:pt x="37" y="41"/>
                    </a:lnTo>
                    <a:lnTo>
                      <a:pt x="0" y="2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2" name="Freeform 8529"/>
              <p:cNvSpPr>
                <a:spLocks/>
              </p:cNvSpPr>
              <p:nvPr/>
            </p:nvSpPr>
            <p:spPr bwMode="auto">
              <a:xfrm>
                <a:off x="3759" y="1023"/>
                <a:ext cx="53" cy="22"/>
              </a:xfrm>
              <a:custGeom>
                <a:avLst/>
                <a:gdLst>
                  <a:gd name="T0" fmla="*/ 1 w 106"/>
                  <a:gd name="T1" fmla="*/ 0 h 43"/>
                  <a:gd name="T2" fmla="*/ 1 w 106"/>
                  <a:gd name="T3" fmla="*/ 1 h 43"/>
                  <a:gd name="T4" fmla="*/ 1 w 106"/>
                  <a:gd name="T5" fmla="*/ 1 h 43"/>
                  <a:gd name="T6" fmla="*/ 0 w 106"/>
                  <a:gd name="T7" fmla="*/ 1 h 43"/>
                  <a:gd name="T8" fmla="*/ 1 w 10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3"/>
                  <a:gd name="T17" fmla="*/ 106 w 10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3">
                    <a:moveTo>
                      <a:pt x="68" y="0"/>
                    </a:moveTo>
                    <a:lnTo>
                      <a:pt x="106" y="22"/>
                    </a:lnTo>
                    <a:lnTo>
                      <a:pt x="38" y="43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" name="Line 8530"/>
              <p:cNvSpPr>
                <a:spLocks noChangeShapeType="1"/>
              </p:cNvSpPr>
              <p:nvPr/>
            </p:nvSpPr>
            <p:spPr bwMode="auto">
              <a:xfrm flipV="1">
                <a:off x="3582" y="1160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" name="Freeform 8531"/>
              <p:cNvSpPr>
                <a:spLocks/>
              </p:cNvSpPr>
              <p:nvPr/>
            </p:nvSpPr>
            <p:spPr bwMode="auto">
              <a:xfrm>
                <a:off x="3582" y="1165"/>
                <a:ext cx="3" cy="3"/>
              </a:xfrm>
              <a:custGeom>
                <a:avLst/>
                <a:gdLst>
                  <a:gd name="T0" fmla="*/ 1 w 6"/>
                  <a:gd name="T1" fmla="*/ 1 h 5"/>
                  <a:gd name="T2" fmla="*/ 0 w 6"/>
                  <a:gd name="T3" fmla="*/ 1 h 5"/>
                  <a:gd name="T4" fmla="*/ 0 w 6"/>
                  <a:gd name="T5" fmla="*/ 1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1 w 6"/>
                  <a:gd name="T13" fmla="*/ 0 h 5"/>
                  <a:gd name="T14" fmla="*/ 1 w 6"/>
                  <a:gd name="T15" fmla="*/ 1 h 5"/>
                  <a:gd name="T16" fmla="*/ 1 w 6"/>
                  <a:gd name="T17" fmla="*/ 1 h 5"/>
                  <a:gd name="T18" fmla="*/ 1 w 6"/>
                  <a:gd name="T19" fmla="*/ 1 h 5"/>
                  <a:gd name="T20" fmla="*/ 1 w 6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" name="Freeform 8532"/>
              <p:cNvSpPr>
                <a:spLocks/>
              </p:cNvSpPr>
              <p:nvPr/>
            </p:nvSpPr>
            <p:spPr bwMode="auto">
              <a:xfrm>
                <a:off x="3583" y="1165"/>
                <a:ext cx="2" cy="3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1 h 5"/>
                  <a:gd name="T4" fmla="*/ 1 w 4"/>
                  <a:gd name="T5" fmla="*/ 0 h 5"/>
                  <a:gd name="T6" fmla="*/ 1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0 w 4"/>
                  <a:gd name="T13" fmla="*/ 1 h 5"/>
                  <a:gd name="T14" fmla="*/ 1 w 4"/>
                  <a:gd name="T15" fmla="*/ 1 h 5"/>
                  <a:gd name="T16" fmla="*/ 1 w 4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6" name="Freeform 8533"/>
              <p:cNvSpPr>
                <a:spLocks/>
              </p:cNvSpPr>
              <p:nvPr/>
            </p:nvSpPr>
            <p:spPr bwMode="auto">
              <a:xfrm>
                <a:off x="3557" y="1141"/>
                <a:ext cx="16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7" name="Freeform 8534"/>
              <p:cNvSpPr>
                <a:spLocks/>
              </p:cNvSpPr>
              <p:nvPr/>
            </p:nvSpPr>
            <p:spPr bwMode="auto">
              <a:xfrm>
                <a:off x="3619" y="1137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4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" name="Freeform 8535"/>
              <p:cNvSpPr>
                <a:spLocks/>
              </p:cNvSpPr>
              <p:nvPr/>
            </p:nvSpPr>
            <p:spPr bwMode="auto">
              <a:xfrm>
                <a:off x="3621" y="1137"/>
                <a:ext cx="5" cy="8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0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1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1 w 10"/>
                  <a:gd name="T21" fmla="*/ 1 h 14"/>
                  <a:gd name="T22" fmla="*/ 1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9" y="9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9" name="Freeform 8536"/>
              <p:cNvSpPr>
                <a:spLocks/>
              </p:cNvSpPr>
              <p:nvPr/>
            </p:nvSpPr>
            <p:spPr bwMode="auto">
              <a:xfrm>
                <a:off x="3623" y="1139"/>
                <a:ext cx="2" cy="4"/>
              </a:xfrm>
              <a:custGeom>
                <a:avLst/>
                <a:gdLst>
                  <a:gd name="T0" fmla="*/ 0 w 6"/>
                  <a:gd name="T1" fmla="*/ 1 h 8"/>
                  <a:gd name="T2" fmla="*/ 0 w 6"/>
                  <a:gd name="T3" fmla="*/ 1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1 h 8"/>
                  <a:gd name="T10" fmla="*/ 0 w 6"/>
                  <a:gd name="T11" fmla="*/ 1 h 8"/>
                  <a:gd name="T12" fmla="*/ 0 w 6"/>
                  <a:gd name="T13" fmla="*/ 1 h 8"/>
                  <a:gd name="T14" fmla="*/ 0 w 6"/>
                  <a:gd name="T15" fmla="*/ 1 h 8"/>
                  <a:gd name="T16" fmla="*/ 0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4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0" name="Freeform 8537"/>
              <p:cNvSpPr>
                <a:spLocks/>
              </p:cNvSpPr>
              <p:nvPr/>
            </p:nvSpPr>
            <p:spPr bwMode="auto">
              <a:xfrm>
                <a:off x="3613" y="1140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w 15"/>
                  <a:gd name="T35" fmla="*/ 1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6"/>
                  <a:gd name="T56" fmla="*/ 15 w 15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6">
                    <a:moveTo>
                      <a:pt x="6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1" name="Freeform 8538"/>
              <p:cNvSpPr>
                <a:spLocks/>
              </p:cNvSpPr>
              <p:nvPr/>
            </p:nvSpPr>
            <p:spPr bwMode="auto">
              <a:xfrm>
                <a:off x="3615" y="1141"/>
                <a:ext cx="5" cy="7"/>
              </a:xfrm>
              <a:custGeom>
                <a:avLst/>
                <a:gdLst>
                  <a:gd name="T0" fmla="*/ 0 w 11"/>
                  <a:gd name="T1" fmla="*/ 1 h 14"/>
                  <a:gd name="T2" fmla="*/ 0 w 11"/>
                  <a:gd name="T3" fmla="*/ 1 h 14"/>
                  <a:gd name="T4" fmla="*/ 0 w 11"/>
                  <a:gd name="T5" fmla="*/ 1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0 w 11"/>
                  <a:gd name="T25" fmla="*/ 1 h 14"/>
                  <a:gd name="T26" fmla="*/ 0 w 11"/>
                  <a:gd name="T27" fmla="*/ 1 h 14"/>
                  <a:gd name="T28" fmla="*/ 0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2" name="Freeform 8539"/>
              <p:cNvSpPr>
                <a:spLocks/>
              </p:cNvSpPr>
              <p:nvPr/>
            </p:nvSpPr>
            <p:spPr bwMode="auto">
              <a:xfrm>
                <a:off x="3616" y="1143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5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3" name="Freeform 8540"/>
              <p:cNvSpPr>
                <a:spLocks/>
              </p:cNvSpPr>
              <p:nvPr/>
            </p:nvSpPr>
            <p:spPr bwMode="auto">
              <a:xfrm>
                <a:off x="3622" y="1138"/>
                <a:ext cx="7" cy="8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4" name="Freeform 8541"/>
              <p:cNvSpPr>
                <a:spLocks/>
              </p:cNvSpPr>
              <p:nvPr/>
            </p:nvSpPr>
            <p:spPr bwMode="auto">
              <a:xfrm>
                <a:off x="3624" y="1139"/>
                <a:ext cx="5" cy="7"/>
              </a:xfrm>
              <a:custGeom>
                <a:avLst/>
                <a:gdLst>
                  <a:gd name="T0" fmla="*/ 0 w 11"/>
                  <a:gd name="T1" fmla="*/ 1 h 13"/>
                  <a:gd name="T2" fmla="*/ 0 w 11"/>
                  <a:gd name="T3" fmla="*/ 1 h 13"/>
                  <a:gd name="T4" fmla="*/ 0 w 11"/>
                  <a:gd name="T5" fmla="*/ 1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1 h 13"/>
                  <a:gd name="T14" fmla="*/ 0 w 11"/>
                  <a:gd name="T15" fmla="*/ 1 h 13"/>
                  <a:gd name="T16" fmla="*/ 0 w 11"/>
                  <a:gd name="T17" fmla="*/ 1 h 13"/>
                  <a:gd name="T18" fmla="*/ 0 w 11"/>
                  <a:gd name="T19" fmla="*/ 1 h 13"/>
                  <a:gd name="T20" fmla="*/ 0 w 11"/>
                  <a:gd name="T21" fmla="*/ 1 h 13"/>
                  <a:gd name="T22" fmla="*/ 0 w 11"/>
                  <a:gd name="T23" fmla="*/ 1 h 13"/>
                  <a:gd name="T24" fmla="*/ 0 w 11"/>
                  <a:gd name="T25" fmla="*/ 1 h 13"/>
                  <a:gd name="T26" fmla="*/ 0 w 11"/>
                  <a:gd name="T27" fmla="*/ 1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3"/>
                  <a:gd name="T44" fmla="*/ 11 w 1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3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5" name="Freeform 8542"/>
              <p:cNvSpPr>
                <a:spLocks/>
              </p:cNvSpPr>
              <p:nvPr/>
            </p:nvSpPr>
            <p:spPr bwMode="auto">
              <a:xfrm>
                <a:off x="3625" y="1141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6" name="Freeform 8543"/>
              <p:cNvSpPr>
                <a:spLocks/>
              </p:cNvSpPr>
              <p:nvPr/>
            </p:nvSpPr>
            <p:spPr bwMode="auto">
              <a:xfrm>
                <a:off x="3615" y="1142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1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1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6"/>
                  <a:gd name="T50" fmla="*/ 14 w 14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6">
                    <a:moveTo>
                      <a:pt x="5" y="14"/>
                    </a:move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7" name="Freeform 8544"/>
              <p:cNvSpPr>
                <a:spLocks/>
              </p:cNvSpPr>
              <p:nvPr/>
            </p:nvSpPr>
            <p:spPr bwMode="auto">
              <a:xfrm>
                <a:off x="3617" y="1143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1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4"/>
                  <a:gd name="T44" fmla="*/ 11 w 11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4">
                    <a:moveTo>
                      <a:pt x="9" y="9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8" name="Freeform 8545"/>
              <p:cNvSpPr>
                <a:spLocks/>
              </p:cNvSpPr>
              <p:nvPr/>
            </p:nvSpPr>
            <p:spPr bwMode="auto">
              <a:xfrm>
                <a:off x="3619" y="1145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9" name="Freeform 8546"/>
              <p:cNvSpPr>
                <a:spLocks/>
              </p:cNvSpPr>
              <p:nvPr/>
            </p:nvSpPr>
            <p:spPr bwMode="auto">
              <a:xfrm>
                <a:off x="3557" y="1105"/>
                <a:ext cx="78" cy="45"/>
              </a:xfrm>
              <a:custGeom>
                <a:avLst/>
                <a:gdLst>
                  <a:gd name="T0" fmla="*/ 1 w 156"/>
                  <a:gd name="T1" fmla="*/ 1 h 90"/>
                  <a:gd name="T2" fmla="*/ 1 w 156"/>
                  <a:gd name="T3" fmla="*/ 0 h 90"/>
                  <a:gd name="T4" fmla="*/ 0 w 156"/>
                  <a:gd name="T5" fmla="*/ 1 h 90"/>
                  <a:gd name="T6" fmla="*/ 1 w 156"/>
                  <a:gd name="T7" fmla="*/ 1 h 90"/>
                  <a:gd name="T8" fmla="*/ 1 w 156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90"/>
                  <a:gd name="T17" fmla="*/ 156 w 156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90">
                    <a:moveTo>
                      <a:pt x="156" y="18"/>
                    </a:moveTo>
                    <a:lnTo>
                      <a:pt x="124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6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0" name="Freeform 8547"/>
              <p:cNvSpPr>
                <a:spLocks/>
              </p:cNvSpPr>
              <p:nvPr/>
            </p:nvSpPr>
            <p:spPr bwMode="auto">
              <a:xfrm>
                <a:off x="3573" y="1114"/>
                <a:ext cx="62" cy="55"/>
              </a:xfrm>
              <a:custGeom>
                <a:avLst/>
                <a:gdLst>
                  <a:gd name="T0" fmla="*/ 1 w 124"/>
                  <a:gd name="T1" fmla="*/ 0 h 110"/>
                  <a:gd name="T2" fmla="*/ 0 w 124"/>
                  <a:gd name="T3" fmla="*/ 1 h 110"/>
                  <a:gd name="T4" fmla="*/ 0 w 124"/>
                  <a:gd name="T5" fmla="*/ 1 h 110"/>
                  <a:gd name="T6" fmla="*/ 1 w 124"/>
                  <a:gd name="T7" fmla="*/ 1 h 110"/>
                  <a:gd name="T8" fmla="*/ 1 w 124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10"/>
                  <a:gd name="T17" fmla="*/ 124 w 124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10">
                    <a:moveTo>
                      <a:pt x="124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4" y="38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1" name="Line 8548"/>
              <p:cNvSpPr>
                <a:spLocks noChangeShapeType="1"/>
              </p:cNvSpPr>
              <p:nvPr/>
            </p:nvSpPr>
            <p:spPr bwMode="auto">
              <a:xfrm flipV="1">
                <a:off x="3496" y="1110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2" name="Freeform 8549"/>
              <p:cNvSpPr>
                <a:spLocks/>
              </p:cNvSpPr>
              <p:nvPr/>
            </p:nvSpPr>
            <p:spPr bwMode="auto">
              <a:xfrm>
                <a:off x="3495" y="1115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 h 7"/>
                  <a:gd name="T14" fmla="*/ 0 w 7"/>
                  <a:gd name="T15" fmla="*/ 1 h 7"/>
                  <a:gd name="T16" fmla="*/ 0 w 7"/>
                  <a:gd name="T17" fmla="*/ 1 h 7"/>
                  <a:gd name="T18" fmla="*/ 0 w 7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3" name="Freeform 8550"/>
              <p:cNvSpPr>
                <a:spLocks/>
              </p:cNvSpPr>
              <p:nvPr/>
            </p:nvSpPr>
            <p:spPr bwMode="auto">
              <a:xfrm>
                <a:off x="3496" y="1116"/>
                <a:ext cx="2" cy="3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1 h 5"/>
                  <a:gd name="T10" fmla="*/ 0 w 6"/>
                  <a:gd name="T11" fmla="*/ 1 h 5"/>
                  <a:gd name="T12" fmla="*/ 0 w 6"/>
                  <a:gd name="T13" fmla="*/ 1 h 5"/>
                  <a:gd name="T14" fmla="*/ 0 w 6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4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4" name="Freeform 8551"/>
              <p:cNvSpPr>
                <a:spLocks/>
              </p:cNvSpPr>
              <p:nvPr/>
            </p:nvSpPr>
            <p:spPr bwMode="auto">
              <a:xfrm>
                <a:off x="3470" y="1091"/>
                <a:ext cx="16" cy="28"/>
              </a:xfrm>
              <a:custGeom>
                <a:avLst/>
                <a:gdLst>
                  <a:gd name="T0" fmla="*/ 0 w 33"/>
                  <a:gd name="T1" fmla="*/ 0 h 58"/>
                  <a:gd name="T2" fmla="*/ 0 w 33"/>
                  <a:gd name="T3" fmla="*/ 0 h 58"/>
                  <a:gd name="T4" fmla="*/ 0 w 33"/>
                  <a:gd name="T5" fmla="*/ 0 h 58"/>
                  <a:gd name="T6" fmla="*/ 0 w 33"/>
                  <a:gd name="T7" fmla="*/ 0 h 58"/>
                  <a:gd name="T8" fmla="*/ 0 w 3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8"/>
                  <a:gd name="T17" fmla="*/ 33 w 3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8">
                    <a:moveTo>
                      <a:pt x="33" y="2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3" y="58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5" name="Freeform 8552"/>
              <p:cNvSpPr>
                <a:spLocks/>
              </p:cNvSpPr>
              <p:nvPr/>
            </p:nvSpPr>
            <p:spPr bwMode="auto">
              <a:xfrm>
                <a:off x="3533" y="1086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1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6"/>
                  <a:gd name="T53" fmla="*/ 15 w 1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6">
                    <a:moveTo>
                      <a:pt x="6" y="16"/>
                    </a:move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6" name="Freeform 8553"/>
              <p:cNvSpPr>
                <a:spLocks/>
              </p:cNvSpPr>
              <p:nvPr/>
            </p:nvSpPr>
            <p:spPr bwMode="auto">
              <a:xfrm>
                <a:off x="3534" y="1087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1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7" name="Freeform 8554"/>
              <p:cNvSpPr>
                <a:spLocks/>
              </p:cNvSpPr>
              <p:nvPr/>
            </p:nvSpPr>
            <p:spPr bwMode="auto">
              <a:xfrm>
                <a:off x="3535" y="1089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8" name="Freeform 8555"/>
              <p:cNvSpPr>
                <a:spLocks/>
              </p:cNvSpPr>
              <p:nvPr/>
            </p:nvSpPr>
            <p:spPr bwMode="auto">
              <a:xfrm>
                <a:off x="3526" y="1090"/>
                <a:ext cx="8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5" y="17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9" name="Freeform 8556"/>
              <p:cNvSpPr>
                <a:spLocks/>
              </p:cNvSpPr>
              <p:nvPr/>
            </p:nvSpPr>
            <p:spPr bwMode="auto">
              <a:xfrm>
                <a:off x="3528" y="1091"/>
                <a:ext cx="6" cy="7"/>
              </a:xfrm>
              <a:custGeom>
                <a:avLst/>
                <a:gdLst>
                  <a:gd name="T0" fmla="*/ 1 w 11"/>
                  <a:gd name="T1" fmla="*/ 0 h 15"/>
                  <a:gd name="T2" fmla="*/ 1 w 11"/>
                  <a:gd name="T3" fmla="*/ 0 h 15"/>
                  <a:gd name="T4" fmla="*/ 1 w 11"/>
                  <a:gd name="T5" fmla="*/ 0 h 15"/>
                  <a:gd name="T6" fmla="*/ 1 w 11"/>
                  <a:gd name="T7" fmla="*/ 0 h 15"/>
                  <a:gd name="T8" fmla="*/ 1 w 11"/>
                  <a:gd name="T9" fmla="*/ 0 h 15"/>
                  <a:gd name="T10" fmla="*/ 1 w 11"/>
                  <a:gd name="T11" fmla="*/ 0 h 15"/>
                  <a:gd name="T12" fmla="*/ 1 w 11"/>
                  <a:gd name="T13" fmla="*/ 0 h 15"/>
                  <a:gd name="T14" fmla="*/ 1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1 w 11"/>
                  <a:gd name="T21" fmla="*/ 0 h 15"/>
                  <a:gd name="T22" fmla="*/ 1 w 11"/>
                  <a:gd name="T23" fmla="*/ 0 h 15"/>
                  <a:gd name="T24" fmla="*/ 1 w 11"/>
                  <a:gd name="T25" fmla="*/ 0 h 15"/>
                  <a:gd name="T26" fmla="*/ 1 w 11"/>
                  <a:gd name="T27" fmla="*/ 0 h 15"/>
                  <a:gd name="T28" fmla="*/ 1 w 1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5"/>
                  <a:gd name="T47" fmla="*/ 11 w 1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5">
                    <a:moveTo>
                      <a:pt x="9" y="9"/>
                    </a:moveTo>
                    <a:lnTo>
                      <a:pt x="11" y="6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0" name="Freeform 8557"/>
              <p:cNvSpPr>
                <a:spLocks/>
              </p:cNvSpPr>
              <p:nvPr/>
            </p:nvSpPr>
            <p:spPr bwMode="auto">
              <a:xfrm>
                <a:off x="3529" y="1092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1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1" name="Freeform 8558"/>
              <p:cNvSpPr>
                <a:spLocks/>
              </p:cNvSpPr>
              <p:nvPr/>
            </p:nvSpPr>
            <p:spPr bwMode="auto">
              <a:xfrm>
                <a:off x="3535" y="1088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6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2" name="Freeform 8559"/>
              <p:cNvSpPr>
                <a:spLocks/>
              </p:cNvSpPr>
              <p:nvPr/>
            </p:nvSpPr>
            <p:spPr bwMode="auto">
              <a:xfrm>
                <a:off x="3537" y="1089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1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3" name="Freeform 8560"/>
              <p:cNvSpPr>
                <a:spLocks/>
              </p:cNvSpPr>
              <p:nvPr/>
            </p:nvSpPr>
            <p:spPr bwMode="auto">
              <a:xfrm>
                <a:off x="3538" y="1091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6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4" name="Freeform 8561"/>
              <p:cNvSpPr>
                <a:spLocks/>
              </p:cNvSpPr>
              <p:nvPr/>
            </p:nvSpPr>
            <p:spPr bwMode="auto">
              <a:xfrm>
                <a:off x="3529" y="1092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6"/>
                    </a:move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5" name="Freeform 8562"/>
              <p:cNvSpPr>
                <a:spLocks/>
              </p:cNvSpPr>
              <p:nvPr/>
            </p:nvSpPr>
            <p:spPr bwMode="auto">
              <a:xfrm>
                <a:off x="3531" y="1092"/>
                <a:ext cx="5" cy="8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0 h 14"/>
                  <a:gd name="T8" fmla="*/ 1 w 10"/>
                  <a:gd name="T9" fmla="*/ 0 h 14"/>
                  <a:gd name="T10" fmla="*/ 1 w 10"/>
                  <a:gd name="T11" fmla="*/ 1 h 14"/>
                  <a:gd name="T12" fmla="*/ 1 w 10"/>
                  <a:gd name="T13" fmla="*/ 1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1 w 10"/>
                  <a:gd name="T21" fmla="*/ 1 h 14"/>
                  <a:gd name="T22" fmla="*/ 1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9" y="9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6" name="Freeform 8563"/>
              <p:cNvSpPr>
                <a:spLocks/>
              </p:cNvSpPr>
              <p:nvPr/>
            </p:nvSpPr>
            <p:spPr bwMode="auto">
              <a:xfrm>
                <a:off x="3532" y="1094"/>
                <a:ext cx="2" cy="4"/>
              </a:xfrm>
              <a:custGeom>
                <a:avLst/>
                <a:gdLst>
                  <a:gd name="T0" fmla="*/ 0 w 6"/>
                  <a:gd name="T1" fmla="*/ 1 h 8"/>
                  <a:gd name="T2" fmla="*/ 0 w 6"/>
                  <a:gd name="T3" fmla="*/ 1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1 h 8"/>
                  <a:gd name="T10" fmla="*/ 0 w 6"/>
                  <a:gd name="T11" fmla="*/ 1 h 8"/>
                  <a:gd name="T12" fmla="*/ 0 w 6"/>
                  <a:gd name="T13" fmla="*/ 1 h 8"/>
                  <a:gd name="T14" fmla="*/ 0 w 6"/>
                  <a:gd name="T15" fmla="*/ 1 h 8"/>
                  <a:gd name="T16" fmla="*/ 0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7" name="Freeform 8564"/>
              <p:cNvSpPr>
                <a:spLocks/>
              </p:cNvSpPr>
              <p:nvPr/>
            </p:nvSpPr>
            <p:spPr bwMode="auto">
              <a:xfrm>
                <a:off x="3470" y="1055"/>
                <a:ext cx="79" cy="46"/>
              </a:xfrm>
              <a:custGeom>
                <a:avLst/>
                <a:gdLst>
                  <a:gd name="T0" fmla="*/ 1 w 159"/>
                  <a:gd name="T1" fmla="*/ 1 h 92"/>
                  <a:gd name="T2" fmla="*/ 0 w 159"/>
                  <a:gd name="T3" fmla="*/ 0 h 92"/>
                  <a:gd name="T4" fmla="*/ 0 w 159"/>
                  <a:gd name="T5" fmla="*/ 1 h 92"/>
                  <a:gd name="T6" fmla="*/ 0 w 159"/>
                  <a:gd name="T7" fmla="*/ 1 h 92"/>
                  <a:gd name="T8" fmla="*/ 1 w 159"/>
                  <a:gd name="T9" fmla="*/ 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92"/>
                  <a:gd name="T17" fmla="*/ 159 w 1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92">
                    <a:moveTo>
                      <a:pt x="159" y="20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3" y="92"/>
                    </a:lnTo>
                    <a:lnTo>
                      <a:pt x="159" y="2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8" name="Freeform 8565"/>
              <p:cNvSpPr>
                <a:spLocks/>
              </p:cNvSpPr>
              <p:nvPr/>
            </p:nvSpPr>
            <p:spPr bwMode="auto">
              <a:xfrm>
                <a:off x="3486" y="1065"/>
                <a:ext cx="63" cy="54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0 h 110"/>
                  <a:gd name="T4" fmla="*/ 0 w 126"/>
                  <a:gd name="T5" fmla="*/ 0 h 110"/>
                  <a:gd name="T6" fmla="*/ 1 w 126"/>
                  <a:gd name="T7" fmla="*/ 0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9" name="Line 8566"/>
              <p:cNvSpPr>
                <a:spLocks noChangeShapeType="1"/>
              </p:cNvSpPr>
              <p:nvPr/>
            </p:nvSpPr>
            <p:spPr bwMode="auto">
              <a:xfrm flipV="1">
                <a:off x="3634" y="1196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0" name="Freeform 8567"/>
              <p:cNvSpPr>
                <a:spLocks/>
              </p:cNvSpPr>
              <p:nvPr/>
            </p:nvSpPr>
            <p:spPr bwMode="auto">
              <a:xfrm>
                <a:off x="3633" y="1201"/>
                <a:ext cx="4" cy="4"/>
              </a:xfrm>
              <a:custGeom>
                <a:avLst/>
                <a:gdLst>
                  <a:gd name="T0" fmla="*/ 1 w 7"/>
                  <a:gd name="T1" fmla="*/ 1 h 7"/>
                  <a:gd name="T2" fmla="*/ 1 w 7"/>
                  <a:gd name="T3" fmla="*/ 1 h 7"/>
                  <a:gd name="T4" fmla="*/ 0 w 7"/>
                  <a:gd name="T5" fmla="*/ 1 h 7"/>
                  <a:gd name="T6" fmla="*/ 1 w 7"/>
                  <a:gd name="T7" fmla="*/ 1 h 7"/>
                  <a:gd name="T8" fmla="*/ 1 w 7"/>
                  <a:gd name="T9" fmla="*/ 0 h 7"/>
                  <a:gd name="T10" fmla="*/ 1 w 7"/>
                  <a:gd name="T11" fmla="*/ 0 h 7"/>
                  <a:gd name="T12" fmla="*/ 1 w 7"/>
                  <a:gd name="T13" fmla="*/ 0 h 7"/>
                  <a:gd name="T14" fmla="*/ 1 w 7"/>
                  <a:gd name="T15" fmla="*/ 1 h 7"/>
                  <a:gd name="T16" fmla="*/ 1 w 7"/>
                  <a:gd name="T17" fmla="*/ 1 h 7"/>
                  <a:gd name="T18" fmla="*/ 1 w 7"/>
                  <a:gd name="T19" fmla="*/ 1 h 7"/>
                  <a:gd name="T20" fmla="*/ 1 w 7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3" y="7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1" name="Freeform 8568"/>
              <p:cNvSpPr>
                <a:spLocks/>
              </p:cNvSpPr>
              <p:nvPr/>
            </p:nvSpPr>
            <p:spPr bwMode="auto">
              <a:xfrm>
                <a:off x="3634" y="1201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1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2" name="Freeform 8569"/>
              <p:cNvSpPr>
                <a:spLocks/>
              </p:cNvSpPr>
              <p:nvPr/>
            </p:nvSpPr>
            <p:spPr bwMode="auto">
              <a:xfrm>
                <a:off x="3622" y="1200"/>
                <a:ext cx="7" cy="9"/>
              </a:xfrm>
              <a:custGeom>
                <a:avLst/>
                <a:gdLst>
                  <a:gd name="T0" fmla="*/ 0 w 15"/>
                  <a:gd name="T1" fmla="*/ 1 h 18"/>
                  <a:gd name="T2" fmla="*/ 0 w 15"/>
                  <a:gd name="T3" fmla="*/ 1 h 18"/>
                  <a:gd name="T4" fmla="*/ 0 w 15"/>
                  <a:gd name="T5" fmla="*/ 1 h 18"/>
                  <a:gd name="T6" fmla="*/ 0 w 15"/>
                  <a:gd name="T7" fmla="*/ 1 h 18"/>
                  <a:gd name="T8" fmla="*/ 0 w 15"/>
                  <a:gd name="T9" fmla="*/ 1 h 18"/>
                  <a:gd name="T10" fmla="*/ 0 w 15"/>
                  <a:gd name="T11" fmla="*/ 1 h 18"/>
                  <a:gd name="T12" fmla="*/ 0 w 15"/>
                  <a:gd name="T13" fmla="*/ 1 h 18"/>
                  <a:gd name="T14" fmla="*/ 0 w 15"/>
                  <a:gd name="T15" fmla="*/ 1 h 18"/>
                  <a:gd name="T16" fmla="*/ 0 w 15"/>
                  <a:gd name="T17" fmla="*/ 0 h 18"/>
                  <a:gd name="T18" fmla="*/ 0 w 15"/>
                  <a:gd name="T19" fmla="*/ 1 h 18"/>
                  <a:gd name="T20" fmla="*/ 0 w 15"/>
                  <a:gd name="T21" fmla="*/ 1 h 18"/>
                  <a:gd name="T22" fmla="*/ 0 w 15"/>
                  <a:gd name="T23" fmla="*/ 1 h 18"/>
                  <a:gd name="T24" fmla="*/ 0 w 15"/>
                  <a:gd name="T25" fmla="*/ 1 h 18"/>
                  <a:gd name="T26" fmla="*/ 0 w 15"/>
                  <a:gd name="T27" fmla="*/ 1 h 18"/>
                  <a:gd name="T28" fmla="*/ 0 w 15"/>
                  <a:gd name="T29" fmla="*/ 1 h 18"/>
                  <a:gd name="T30" fmla="*/ 0 w 15"/>
                  <a:gd name="T31" fmla="*/ 1 h 18"/>
                  <a:gd name="T32" fmla="*/ 0 w 15"/>
                  <a:gd name="T33" fmla="*/ 1 h 18"/>
                  <a:gd name="T34" fmla="*/ 0 w 15"/>
                  <a:gd name="T35" fmla="*/ 1 h 18"/>
                  <a:gd name="T36" fmla="*/ 0 w 15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8"/>
                  <a:gd name="T59" fmla="*/ 15 w 15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8">
                    <a:moveTo>
                      <a:pt x="6" y="18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3" name="Freeform 8570"/>
              <p:cNvSpPr>
                <a:spLocks/>
              </p:cNvSpPr>
              <p:nvPr/>
            </p:nvSpPr>
            <p:spPr bwMode="auto">
              <a:xfrm>
                <a:off x="3624" y="1202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4" name="Freeform 8571"/>
              <p:cNvSpPr>
                <a:spLocks/>
              </p:cNvSpPr>
              <p:nvPr/>
            </p:nvSpPr>
            <p:spPr bwMode="auto">
              <a:xfrm>
                <a:off x="3624" y="1204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5" name="Freeform 8572"/>
              <p:cNvSpPr>
                <a:spLocks/>
              </p:cNvSpPr>
              <p:nvPr/>
            </p:nvSpPr>
            <p:spPr bwMode="auto">
              <a:xfrm>
                <a:off x="3615" y="1205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0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0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1 w 14"/>
                  <a:gd name="T35" fmla="*/ 1 h 16"/>
                  <a:gd name="T36" fmla="*/ 1 w 14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6"/>
                  <a:gd name="T59" fmla="*/ 14 w 1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6">
                    <a:moveTo>
                      <a:pt x="5" y="16"/>
                    </a:move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6" name="Freeform 8573"/>
              <p:cNvSpPr>
                <a:spLocks/>
              </p:cNvSpPr>
              <p:nvPr/>
            </p:nvSpPr>
            <p:spPr bwMode="auto">
              <a:xfrm>
                <a:off x="3616" y="1206"/>
                <a:ext cx="6" cy="7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1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0 h 14"/>
                  <a:gd name="T14" fmla="*/ 1 w 10"/>
                  <a:gd name="T15" fmla="*/ 1 h 14"/>
                  <a:gd name="T16" fmla="*/ 1 w 10"/>
                  <a:gd name="T17" fmla="*/ 1 h 14"/>
                  <a:gd name="T18" fmla="*/ 0 w 10"/>
                  <a:gd name="T19" fmla="*/ 1 h 14"/>
                  <a:gd name="T20" fmla="*/ 0 w 10"/>
                  <a:gd name="T21" fmla="*/ 1 h 14"/>
                  <a:gd name="T22" fmla="*/ 0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1 w 10"/>
                  <a:gd name="T31" fmla="*/ 1 h 14"/>
                  <a:gd name="T32" fmla="*/ 1 w 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4"/>
                  <a:gd name="T53" fmla="*/ 10 w 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4">
                    <a:moveTo>
                      <a:pt x="10" y="9"/>
                    </a:moveTo>
                    <a:lnTo>
                      <a:pt x="10" y="7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7" name="Freeform 8574"/>
              <p:cNvSpPr>
                <a:spLocks/>
              </p:cNvSpPr>
              <p:nvPr/>
            </p:nvSpPr>
            <p:spPr bwMode="auto">
              <a:xfrm>
                <a:off x="3618" y="1208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1 w 6"/>
                  <a:gd name="T15" fmla="*/ 0 h 7"/>
                  <a:gd name="T16" fmla="*/ 1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4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8" name="Freeform 8575"/>
              <p:cNvSpPr>
                <a:spLocks/>
              </p:cNvSpPr>
              <p:nvPr/>
            </p:nvSpPr>
            <p:spPr bwMode="auto">
              <a:xfrm>
                <a:off x="3624" y="1202"/>
                <a:ext cx="8" cy="9"/>
              </a:xfrm>
              <a:custGeom>
                <a:avLst/>
                <a:gdLst>
                  <a:gd name="T0" fmla="*/ 1 w 14"/>
                  <a:gd name="T1" fmla="*/ 1 h 18"/>
                  <a:gd name="T2" fmla="*/ 1 w 14"/>
                  <a:gd name="T3" fmla="*/ 1 h 18"/>
                  <a:gd name="T4" fmla="*/ 0 w 14"/>
                  <a:gd name="T5" fmla="*/ 1 h 18"/>
                  <a:gd name="T6" fmla="*/ 0 w 14"/>
                  <a:gd name="T7" fmla="*/ 1 h 18"/>
                  <a:gd name="T8" fmla="*/ 0 w 14"/>
                  <a:gd name="T9" fmla="*/ 1 h 18"/>
                  <a:gd name="T10" fmla="*/ 1 w 14"/>
                  <a:gd name="T11" fmla="*/ 1 h 18"/>
                  <a:gd name="T12" fmla="*/ 1 w 14"/>
                  <a:gd name="T13" fmla="*/ 1 h 18"/>
                  <a:gd name="T14" fmla="*/ 1 w 14"/>
                  <a:gd name="T15" fmla="*/ 1 h 18"/>
                  <a:gd name="T16" fmla="*/ 1 w 14"/>
                  <a:gd name="T17" fmla="*/ 0 h 18"/>
                  <a:gd name="T18" fmla="*/ 1 w 14"/>
                  <a:gd name="T19" fmla="*/ 1 h 18"/>
                  <a:gd name="T20" fmla="*/ 1 w 14"/>
                  <a:gd name="T21" fmla="*/ 1 h 18"/>
                  <a:gd name="T22" fmla="*/ 1 w 14"/>
                  <a:gd name="T23" fmla="*/ 1 h 18"/>
                  <a:gd name="T24" fmla="*/ 1 w 14"/>
                  <a:gd name="T25" fmla="*/ 1 h 18"/>
                  <a:gd name="T26" fmla="*/ 1 w 14"/>
                  <a:gd name="T27" fmla="*/ 1 h 18"/>
                  <a:gd name="T28" fmla="*/ 1 w 14"/>
                  <a:gd name="T29" fmla="*/ 1 h 18"/>
                  <a:gd name="T30" fmla="*/ 1 w 14"/>
                  <a:gd name="T31" fmla="*/ 1 h 18"/>
                  <a:gd name="T32" fmla="*/ 1 w 14"/>
                  <a:gd name="T33" fmla="*/ 1 h 18"/>
                  <a:gd name="T34" fmla="*/ 1 w 14"/>
                  <a:gd name="T35" fmla="*/ 1 h 18"/>
                  <a:gd name="T36" fmla="*/ 1 w 14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8"/>
                  <a:gd name="T59" fmla="*/ 14 w 14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8">
                    <a:moveTo>
                      <a:pt x="5" y="18"/>
                    </a:moveTo>
                    <a:lnTo>
                      <a:pt x="2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9" name="Freeform 8576"/>
              <p:cNvSpPr>
                <a:spLocks/>
              </p:cNvSpPr>
              <p:nvPr/>
            </p:nvSpPr>
            <p:spPr bwMode="auto">
              <a:xfrm>
                <a:off x="3626" y="1204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0 h 14"/>
                  <a:gd name="T14" fmla="*/ 1 w 11"/>
                  <a:gd name="T15" fmla="*/ 1 h 14"/>
                  <a:gd name="T16" fmla="*/ 1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1 w 11"/>
                  <a:gd name="T31" fmla="*/ 1 h 14"/>
                  <a:gd name="T32" fmla="*/ 1 w 1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4"/>
                  <a:gd name="T53" fmla="*/ 11 w 1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4">
                    <a:moveTo>
                      <a:pt x="9" y="9"/>
                    </a:move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0" name="Freeform 8577"/>
              <p:cNvSpPr>
                <a:spLocks/>
              </p:cNvSpPr>
              <p:nvPr/>
            </p:nvSpPr>
            <p:spPr bwMode="auto">
              <a:xfrm>
                <a:off x="3628" y="1206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1" name="Freeform 8578"/>
              <p:cNvSpPr>
                <a:spLocks/>
              </p:cNvSpPr>
              <p:nvPr/>
            </p:nvSpPr>
            <p:spPr bwMode="auto">
              <a:xfrm>
                <a:off x="3617" y="120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6" y="17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2" name="Freeform 8579"/>
              <p:cNvSpPr>
                <a:spLocks/>
              </p:cNvSpPr>
              <p:nvPr/>
            </p:nvSpPr>
            <p:spPr bwMode="auto">
              <a:xfrm>
                <a:off x="3620" y="1208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3" name="Freeform 8580"/>
              <p:cNvSpPr>
                <a:spLocks/>
              </p:cNvSpPr>
              <p:nvPr/>
            </p:nvSpPr>
            <p:spPr bwMode="auto">
              <a:xfrm>
                <a:off x="3621" y="1209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4" name="Freeform 8581"/>
              <p:cNvSpPr>
                <a:spLocks/>
              </p:cNvSpPr>
              <p:nvPr/>
            </p:nvSpPr>
            <p:spPr bwMode="auto">
              <a:xfrm>
                <a:off x="3591" y="1221"/>
                <a:ext cx="8" cy="9"/>
              </a:xfrm>
              <a:custGeom>
                <a:avLst/>
                <a:gdLst>
                  <a:gd name="T0" fmla="*/ 1 w 16"/>
                  <a:gd name="T1" fmla="*/ 1 h 18"/>
                  <a:gd name="T2" fmla="*/ 1 w 16"/>
                  <a:gd name="T3" fmla="*/ 1 h 18"/>
                  <a:gd name="T4" fmla="*/ 1 w 16"/>
                  <a:gd name="T5" fmla="*/ 1 h 18"/>
                  <a:gd name="T6" fmla="*/ 0 w 16"/>
                  <a:gd name="T7" fmla="*/ 1 h 18"/>
                  <a:gd name="T8" fmla="*/ 1 w 16"/>
                  <a:gd name="T9" fmla="*/ 1 h 18"/>
                  <a:gd name="T10" fmla="*/ 1 w 16"/>
                  <a:gd name="T11" fmla="*/ 1 h 18"/>
                  <a:gd name="T12" fmla="*/ 1 w 16"/>
                  <a:gd name="T13" fmla="*/ 1 h 18"/>
                  <a:gd name="T14" fmla="*/ 1 w 16"/>
                  <a:gd name="T15" fmla="*/ 1 h 18"/>
                  <a:gd name="T16" fmla="*/ 1 w 16"/>
                  <a:gd name="T17" fmla="*/ 0 h 18"/>
                  <a:gd name="T18" fmla="*/ 1 w 16"/>
                  <a:gd name="T19" fmla="*/ 1 h 18"/>
                  <a:gd name="T20" fmla="*/ 1 w 16"/>
                  <a:gd name="T21" fmla="*/ 1 h 18"/>
                  <a:gd name="T22" fmla="*/ 1 w 16"/>
                  <a:gd name="T23" fmla="*/ 1 h 18"/>
                  <a:gd name="T24" fmla="*/ 1 w 16"/>
                  <a:gd name="T25" fmla="*/ 1 h 18"/>
                  <a:gd name="T26" fmla="*/ 1 w 16"/>
                  <a:gd name="T27" fmla="*/ 1 h 18"/>
                  <a:gd name="T28" fmla="*/ 1 w 16"/>
                  <a:gd name="T29" fmla="*/ 1 h 18"/>
                  <a:gd name="T30" fmla="*/ 1 w 16"/>
                  <a:gd name="T31" fmla="*/ 1 h 18"/>
                  <a:gd name="T32" fmla="*/ 1 w 16"/>
                  <a:gd name="T33" fmla="*/ 1 h 18"/>
                  <a:gd name="T34" fmla="*/ 1 w 16"/>
                  <a:gd name="T35" fmla="*/ 1 h 18"/>
                  <a:gd name="T36" fmla="*/ 1 w 16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8"/>
                  <a:gd name="T59" fmla="*/ 16 w 16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8">
                    <a:moveTo>
                      <a:pt x="6" y="18"/>
                    </a:moveTo>
                    <a:lnTo>
                      <a:pt x="2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5" name="Freeform 8582"/>
              <p:cNvSpPr>
                <a:spLocks/>
              </p:cNvSpPr>
              <p:nvPr/>
            </p:nvSpPr>
            <p:spPr bwMode="auto">
              <a:xfrm>
                <a:off x="3594" y="1223"/>
                <a:ext cx="5" cy="7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1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0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0 w 10"/>
                  <a:gd name="T21" fmla="*/ 1 h 14"/>
                  <a:gd name="T22" fmla="*/ 0 w 10"/>
                  <a:gd name="T23" fmla="*/ 1 h 14"/>
                  <a:gd name="T24" fmla="*/ 0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1 w 10"/>
                  <a:gd name="T31" fmla="*/ 1 h 14"/>
                  <a:gd name="T32" fmla="*/ 1 w 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4"/>
                  <a:gd name="T53" fmla="*/ 10 w 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4">
                    <a:moveTo>
                      <a:pt x="9" y="9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6" name="Freeform 8583"/>
              <p:cNvSpPr>
                <a:spLocks/>
              </p:cNvSpPr>
              <p:nvPr/>
            </p:nvSpPr>
            <p:spPr bwMode="auto">
              <a:xfrm>
                <a:off x="3595" y="1225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0 h 8"/>
                  <a:gd name="T10" fmla="*/ 0 w 6"/>
                  <a:gd name="T11" fmla="*/ 0 h 8"/>
                  <a:gd name="T12" fmla="*/ 0 w 6"/>
                  <a:gd name="T13" fmla="*/ 0 h 8"/>
                  <a:gd name="T14" fmla="*/ 0 w 6"/>
                  <a:gd name="T15" fmla="*/ 0 h 8"/>
                  <a:gd name="T16" fmla="*/ 0 w 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7" name="Freeform 8584"/>
              <p:cNvSpPr>
                <a:spLocks/>
              </p:cNvSpPr>
              <p:nvPr/>
            </p:nvSpPr>
            <p:spPr bwMode="auto">
              <a:xfrm>
                <a:off x="3606" y="1175"/>
                <a:ext cx="18" cy="31"/>
              </a:xfrm>
              <a:custGeom>
                <a:avLst/>
                <a:gdLst>
                  <a:gd name="T0" fmla="*/ 1 w 34"/>
                  <a:gd name="T1" fmla="*/ 1 h 62"/>
                  <a:gd name="T2" fmla="*/ 0 w 34"/>
                  <a:gd name="T3" fmla="*/ 0 h 62"/>
                  <a:gd name="T4" fmla="*/ 0 w 34"/>
                  <a:gd name="T5" fmla="*/ 1 h 62"/>
                  <a:gd name="T6" fmla="*/ 1 w 34"/>
                  <a:gd name="T7" fmla="*/ 1 h 62"/>
                  <a:gd name="T8" fmla="*/ 1 w 34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2"/>
                  <a:gd name="T17" fmla="*/ 34 w 3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2">
                    <a:moveTo>
                      <a:pt x="34" y="2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34" y="62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8" name="Freeform 8585"/>
              <p:cNvSpPr>
                <a:spLocks/>
              </p:cNvSpPr>
              <p:nvPr/>
            </p:nvSpPr>
            <p:spPr bwMode="auto">
              <a:xfrm>
                <a:off x="3674" y="1171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1 w 14"/>
                  <a:gd name="T35" fmla="*/ 0 h 17"/>
                  <a:gd name="T36" fmla="*/ 1 w 14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7"/>
                  <a:gd name="T59" fmla="*/ 14 w 14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7">
                    <a:moveTo>
                      <a:pt x="5" y="17"/>
                    </a:move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9" name="Freeform 8586"/>
              <p:cNvSpPr>
                <a:spLocks/>
              </p:cNvSpPr>
              <p:nvPr/>
            </p:nvSpPr>
            <p:spPr bwMode="auto">
              <a:xfrm>
                <a:off x="3676" y="1172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0" name="Freeform 8587"/>
              <p:cNvSpPr>
                <a:spLocks/>
              </p:cNvSpPr>
              <p:nvPr/>
            </p:nvSpPr>
            <p:spPr bwMode="auto">
              <a:xfrm>
                <a:off x="3678" y="1173"/>
                <a:ext cx="2" cy="4"/>
              </a:xfrm>
              <a:custGeom>
                <a:avLst/>
                <a:gdLst>
                  <a:gd name="T0" fmla="*/ 0 w 5"/>
                  <a:gd name="T1" fmla="*/ 1 h 7"/>
                  <a:gd name="T2" fmla="*/ 0 w 5"/>
                  <a:gd name="T3" fmla="*/ 1 h 7"/>
                  <a:gd name="T4" fmla="*/ 0 w 5"/>
                  <a:gd name="T5" fmla="*/ 0 h 7"/>
                  <a:gd name="T6" fmla="*/ 0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0 w 5"/>
                  <a:gd name="T15" fmla="*/ 1 h 7"/>
                  <a:gd name="T16" fmla="*/ 0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5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1" name="Freeform 8588"/>
              <p:cNvSpPr>
                <a:spLocks/>
              </p:cNvSpPr>
              <p:nvPr/>
            </p:nvSpPr>
            <p:spPr bwMode="auto">
              <a:xfrm>
                <a:off x="3667" y="1174"/>
                <a:ext cx="8" cy="8"/>
              </a:xfrm>
              <a:custGeom>
                <a:avLst/>
                <a:gdLst>
                  <a:gd name="T0" fmla="*/ 0 w 17"/>
                  <a:gd name="T1" fmla="*/ 1 h 16"/>
                  <a:gd name="T2" fmla="*/ 0 w 17"/>
                  <a:gd name="T3" fmla="*/ 1 h 16"/>
                  <a:gd name="T4" fmla="*/ 0 w 17"/>
                  <a:gd name="T5" fmla="*/ 1 h 16"/>
                  <a:gd name="T6" fmla="*/ 0 w 17"/>
                  <a:gd name="T7" fmla="*/ 1 h 16"/>
                  <a:gd name="T8" fmla="*/ 0 w 17"/>
                  <a:gd name="T9" fmla="*/ 1 h 16"/>
                  <a:gd name="T10" fmla="*/ 0 w 17"/>
                  <a:gd name="T11" fmla="*/ 1 h 16"/>
                  <a:gd name="T12" fmla="*/ 0 w 17"/>
                  <a:gd name="T13" fmla="*/ 1 h 16"/>
                  <a:gd name="T14" fmla="*/ 0 w 17"/>
                  <a:gd name="T15" fmla="*/ 0 h 16"/>
                  <a:gd name="T16" fmla="*/ 0 w 17"/>
                  <a:gd name="T17" fmla="*/ 0 h 16"/>
                  <a:gd name="T18" fmla="*/ 0 w 17"/>
                  <a:gd name="T19" fmla="*/ 0 h 16"/>
                  <a:gd name="T20" fmla="*/ 0 w 17"/>
                  <a:gd name="T21" fmla="*/ 1 h 16"/>
                  <a:gd name="T22" fmla="*/ 0 w 17"/>
                  <a:gd name="T23" fmla="*/ 1 h 16"/>
                  <a:gd name="T24" fmla="*/ 0 w 17"/>
                  <a:gd name="T25" fmla="*/ 1 h 16"/>
                  <a:gd name="T26" fmla="*/ 0 w 17"/>
                  <a:gd name="T27" fmla="*/ 1 h 16"/>
                  <a:gd name="T28" fmla="*/ 0 w 17"/>
                  <a:gd name="T29" fmla="*/ 1 h 16"/>
                  <a:gd name="T30" fmla="*/ 0 w 17"/>
                  <a:gd name="T31" fmla="*/ 1 h 16"/>
                  <a:gd name="T32" fmla="*/ 0 w 17"/>
                  <a:gd name="T33" fmla="*/ 1 h 16"/>
                  <a:gd name="T34" fmla="*/ 0 w 17"/>
                  <a:gd name="T35" fmla="*/ 1 h 16"/>
                  <a:gd name="T36" fmla="*/ 0 w 17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6"/>
                  <a:gd name="T59" fmla="*/ 17 w 1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6">
                    <a:moveTo>
                      <a:pt x="6" y="16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9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2" name="Freeform 8589"/>
              <p:cNvSpPr>
                <a:spLocks/>
              </p:cNvSpPr>
              <p:nvPr/>
            </p:nvSpPr>
            <p:spPr bwMode="auto">
              <a:xfrm>
                <a:off x="3669" y="1175"/>
                <a:ext cx="6" cy="7"/>
              </a:xfrm>
              <a:custGeom>
                <a:avLst/>
                <a:gdLst>
                  <a:gd name="T0" fmla="*/ 1 w 11"/>
                  <a:gd name="T1" fmla="*/ 0 h 15"/>
                  <a:gd name="T2" fmla="*/ 1 w 11"/>
                  <a:gd name="T3" fmla="*/ 0 h 15"/>
                  <a:gd name="T4" fmla="*/ 1 w 11"/>
                  <a:gd name="T5" fmla="*/ 0 h 15"/>
                  <a:gd name="T6" fmla="*/ 1 w 11"/>
                  <a:gd name="T7" fmla="*/ 0 h 15"/>
                  <a:gd name="T8" fmla="*/ 1 w 11"/>
                  <a:gd name="T9" fmla="*/ 0 h 15"/>
                  <a:gd name="T10" fmla="*/ 1 w 11"/>
                  <a:gd name="T11" fmla="*/ 0 h 15"/>
                  <a:gd name="T12" fmla="*/ 1 w 11"/>
                  <a:gd name="T13" fmla="*/ 0 h 15"/>
                  <a:gd name="T14" fmla="*/ 1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1 w 11"/>
                  <a:gd name="T27" fmla="*/ 0 h 15"/>
                  <a:gd name="T28" fmla="*/ 1 w 11"/>
                  <a:gd name="T29" fmla="*/ 0 h 15"/>
                  <a:gd name="T30" fmla="*/ 1 w 11"/>
                  <a:gd name="T31" fmla="*/ 0 h 15"/>
                  <a:gd name="T32" fmla="*/ 1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11"/>
                    </a:moveTo>
                    <a:lnTo>
                      <a:pt x="11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3" name="Freeform 8590"/>
              <p:cNvSpPr>
                <a:spLocks/>
              </p:cNvSpPr>
              <p:nvPr/>
            </p:nvSpPr>
            <p:spPr bwMode="auto">
              <a:xfrm>
                <a:off x="3670" y="1177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4" name="Freeform 8591"/>
              <p:cNvSpPr>
                <a:spLocks/>
              </p:cNvSpPr>
              <p:nvPr/>
            </p:nvSpPr>
            <p:spPr bwMode="auto">
              <a:xfrm>
                <a:off x="3677" y="1173"/>
                <a:ext cx="8" cy="8"/>
              </a:xfrm>
              <a:custGeom>
                <a:avLst/>
                <a:gdLst>
                  <a:gd name="T0" fmla="*/ 1 w 16"/>
                  <a:gd name="T1" fmla="*/ 1 h 16"/>
                  <a:gd name="T2" fmla="*/ 1 w 16"/>
                  <a:gd name="T3" fmla="*/ 1 h 16"/>
                  <a:gd name="T4" fmla="*/ 1 w 16"/>
                  <a:gd name="T5" fmla="*/ 1 h 16"/>
                  <a:gd name="T6" fmla="*/ 0 w 16"/>
                  <a:gd name="T7" fmla="*/ 1 h 16"/>
                  <a:gd name="T8" fmla="*/ 1 w 16"/>
                  <a:gd name="T9" fmla="*/ 1 h 16"/>
                  <a:gd name="T10" fmla="*/ 1 w 16"/>
                  <a:gd name="T11" fmla="*/ 1 h 16"/>
                  <a:gd name="T12" fmla="*/ 1 w 16"/>
                  <a:gd name="T13" fmla="*/ 1 h 16"/>
                  <a:gd name="T14" fmla="*/ 1 w 16"/>
                  <a:gd name="T15" fmla="*/ 0 h 16"/>
                  <a:gd name="T16" fmla="*/ 1 w 16"/>
                  <a:gd name="T17" fmla="*/ 0 h 16"/>
                  <a:gd name="T18" fmla="*/ 1 w 16"/>
                  <a:gd name="T19" fmla="*/ 0 h 16"/>
                  <a:gd name="T20" fmla="*/ 1 w 16"/>
                  <a:gd name="T21" fmla="*/ 1 h 16"/>
                  <a:gd name="T22" fmla="*/ 1 w 16"/>
                  <a:gd name="T23" fmla="*/ 1 h 16"/>
                  <a:gd name="T24" fmla="*/ 1 w 16"/>
                  <a:gd name="T25" fmla="*/ 1 h 16"/>
                  <a:gd name="T26" fmla="*/ 1 w 16"/>
                  <a:gd name="T27" fmla="*/ 1 h 16"/>
                  <a:gd name="T28" fmla="*/ 1 w 16"/>
                  <a:gd name="T29" fmla="*/ 1 h 16"/>
                  <a:gd name="T30" fmla="*/ 1 w 16"/>
                  <a:gd name="T31" fmla="*/ 1 h 16"/>
                  <a:gd name="T32" fmla="*/ 1 w 16"/>
                  <a:gd name="T33" fmla="*/ 1 h 16"/>
                  <a:gd name="T34" fmla="*/ 1 w 16"/>
                  <a:gd name="T35" fmla="*/ 1 h 16"/>
                  <a:gd name="T36" fmla="*/ 1 w 16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6"/>
                  <a:gd name="T59" fmla="*/ 16 w 16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6">
                    <a:moveTo>
                      <a:pt x="6" y="16"/>
                    </a:move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5" name="Freeform 8592"/>
              <p:cNvSpPr>
                <a:spLocks/>
              </p:cNvSpPr>
              <p:nvPr/>
            </p:nvSpPr>
            <p:spPr bwMode="auto">
              <a:xfrm>
                <a:off x="3678" y="1173"/>
                <a:ext cx="7" cy="8"/>
              </a:xfrm>
              <a:custGeom>
                <a:avLst/>
                <a:gdLst>
                  <a:gd name="T0" fmla="*/ 1 w 12"/>
                  <a:gd name="T1" fmla="*/ 1 h 14"/>
                  <a:gd name="T2" fmla="*/ 1 w 12"/>
                  <a:gd name="T3" fmla="*/ 1 h 14"/>
                  <a:gd name="T4" fmla="*/ 1 w 12"/>
                  <a:gd name="T5" fmla="*/ 1 h 14"/>
                  <a:gd name="T6" fmla="*/ 1 w 12"/>
                  <a:gd name="T7" fmla="*/ 1 h 14"/>
                  <a:gd name="T8" fmla="*/ 1 w 12"/>
                  <a:gd name="T9" fmla="*/ 0 h 14"/>
                  <a:gd name="T10" fmla="*/ 1 w 12"/>
                  <a:gd name="T11" fmla="*/ 0 h 14"/>
                  <a:gd name="T12" fmla="*/ 1 w 12"/>
                  <a:gd name="T13" fmla="*/ 0 h 14"/>
                  <a:gd name="T14" fmla="*/ 1 w 12"/>
                  <a:gd name="T15" fmla="*/ 1 h 14"/>
                  <a:gd name="T16" fmla="*/ 1 w 12"/>
                  <a:gd name="T17" fmla="*/ 1 h 14"/>
                  <a:gd name="T18" fmla="*/ 1 w 12"/>
                  <a:gd name="T19" fmla="*/ 1 h 14"/>
                  <a:gd name="T20" fmla="*/ 0 w 12"/>
                  <a:gd name="T21" fmla="*/ 1 h 14"/>
                  <a:gd name="T22" fmla="*/ 1 w 12"/>
                  <a:gd name="T23" fmla="*/ 1 h 14"/>
                  <a:gd name="T24" fmla="*/ 1 w 12"/>
                  <a:gd name="T25" fmla="*/ 1 h 14"/>
                  <a:gd name="T26" fmla="*/ 1 w 12"/>
                  <a:gd name="T27" fmla="*/ 1 h 14"/>
                  <a:gd name="T28" fmla="*/ 1 w 12"/>
                  <a:gd name="T29" fmla="*/ 1 h 14"/>
                  <a:gd name="T30" fmla="*/ 1 w 12"/>
                  <a:gd name="T31" fmla="*/ 1 h 14"/>
                  <a:gd name="T32" fmla="*/ 1 w 12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4"/>
                  <a:gd name="T53" fmla="*/ 12 w 1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4">
                    <a:moveTo>
                      <a:pt x="11" y="9"/>
                    </a:moveTo>
                    <a:lnTo>
                      <a:pt x="12" y="7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6" name="Freeform 8593"/>
              <p:cNvSpPr>
                <a:spLocks/>
              </p:cNvSpPr>
              <p:nvPr/>
            </p:nvSpPr>
            <p:spPr bwMode="auto">
              <a:xfrm>
                <a:off x="3680" y="1175"/>
                <a:ext cx="3" cy="4"/>
              </a:xfrm>
              <a:custGeom>
                <a:avLst/>
                <a:gdLst>
                  <a:gd name="T0" fmla="*/ 1 w 6"/>
                  <a:gd name="T1" fmla="*/ 1 h 8"/>
                  <a:gd name="T2" fmla="*/ 1 w 6"/>
                  <a:gd name="T3" fmla="*/ 1 h 8"/>
                  <a:gd name="T4" fmla="*/ 1 w 6"/>
                  <a:gd name="T5" fmla="*/ 0 h 8"/>
                  <a:gd name="T6" fmla="*/ 1 w 6"/>
                  <a:gd name="T7" fmla="*/ 0 h 8"/>
                  <a:gd name="T8" fmla="*/ 1 w 6"/>
                  <a:gd name="T9" fmla="*/ 1 h 8"/>
                  <a:gd name="T10" fmla="*/ 0 w 6"/>
                  <a:gd name="T11" fmla="*/ 1 h 8"/>
                  <a:gd name="T12" fmla="*/ 1 w 6"/>
                  <a:gd name="T13" fmla="*/ 1 h 8"/>
                  <a:gd name="T14" fmla="*/ 1 w 6"/>
                  <a:gd name="T15" fmla="*/ 1 h 8"/>
                  <a:gd name="T16" fmla="*/ 1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7" name="Freeform 8594"/>
              <p:cNvSpPr>
                <a:spLocks/>
              </p:cNvSpPr>
              <p:nvPr/>
            </p:nvSpPr>
            <p:spPr bwMode="auto">
              <a:xfrm>
                <a:off x="3670" y="1176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0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0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1 w 14"/>
                  <a:gd name="T35" fmla="*/ 1 h 16"/>
                  <a:gd name="T36" fmla="*/ 1 w 14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6"/>
                  <a:gd name="T59" fmla="*/ 14 w 1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6">
                    <a:moveTo>
                      <a:pt x="5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8" name="Freeform 8595"/>
              <p:cNvSpPr>
                <a:spLocks/>
              </p:cNvSpPr>
              <p:nvPr/>
            </p:nvSpPr>
            <p:spPr bwMode="auto">
              <a:xfrm>
                <a:off x="3672" y="1177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1 w 11"/>
                  <a:gd name="T15" fmla="*/ 1 h 14"/>
                  <a:gd name="T16" fmla="*/ 1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1 w 11"/>
                  <a:gd name="T31" fmla="*/ 1 h 14"/>
                  <a:gd name="T32" fmla="*/ 1 w 1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4"/>
                  <a:gd name="T53" fmla="*/ 11 w 1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4">
                    <a:moveTo>
                      <a:pt x="9" y="11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9" name="Freeform 8596"/>
              <p:cNvSpPr>
                <a:spLocks/>
              </p:cNvSpPr>
              <p:nvPr/>
            </p:nvSpPr>
            <p:spPr bwMode="auto">
              <a:xfrm>
                <a:off x="3674" y="1179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5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0" name="Freeform 8597"/>
              <p:cNvSpPr>
                <a:spLocks/>
              </p:cNvSpPr>
              <p:nvPr/>
            </p:nvSpPr>
            <p:spPr bwMode="auto">
              <a:xfrm>
                <a:off x="3606" y="1137"/>
                <a:ext cx="85" cy="48"/>
              </a:xfrm>
              <a:custGeom>
                <a:avLst/>
                <a:gdLst>
                  <a:gd name="T0" fmla="*/ 2 w 169"/>
                  <a:gd name="T1" fmla="*/ 0 h 97"/>
                  <a:gd name="T2" fmla="*/ 2 w 169"/>
                  <a:gd name="T3" fmla="*/ 0 h 97"/>
                  <a:gd name="T4" fmla="*/ 0 w 169"/>
                  <a:gd name="T5" fmla="*/ 0 h 97"/>
                  <a:gd name="T6" fmla="*/ 1 w 169"/>
                  <a:gd name="T7" fmla="*/ 0 h 97"/>
                  <a:gd name="T8" fmla="*/ 2 w 169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97"/>
                  <a:gd name="T17" fmla="*/ 169 w 169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97">
                    <a:moveTo>
                      <a:pt x="169" y="20"/>
                    </a:moveTo>
                    <a:lnTo>
                      <a:pt x="135" y="0"/>
                    </a:lnTo>
                    <a:lnTo>
                      <a:pt x="0" y="77"/>
                    </a:lnTo>
                    <a:lnTo>
                      <a:pt x="34" y="97"/>
                    </a:lnTo>
                    <a:lnTo>
                      <a:pt x="169" y="2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1" name="Freeform 8598"/>
              <p:cNvSpPr>
                <a:spLocks/>
              </p:cNvSpPr>
              <p:nvPr/>
            </p:nvSpPr>
            <p:spPr bwMode="auto">
              <a:xfrm>
                <a:off x="3624" y="1146"/>
                <a:ext cx="68" cy="60"/>
              </a:xfrm>
              <a:custGeom>
                <a:avLst/>
                <a:gdLst>
                  <a:gd name="T0" fmla="*/ 1 w 137"/>
                  <a:gd name="T1" fmla="*/ 0 h 119"/>
                  <a:gd name="T2" fmla="*/ 0 w 137"/>
                  <a:gd name="T3" fmla="*/ 1 h 119"/>
                  <a:gd name="T4" fmla="*/ 0 w 137"/>
                  <a:gd name="T5" fmla="*/ 1 h 119"/>
                  <a:gd name="T6" fmla="*/ 1 w 137"/>
                  <a:gd name="T7" fmla="*/ 1 h 119"/>
                  <a:gd name="T8" fmla="*/ 1 w 137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19"/>
                  <a:gd name="T17" fmla="*/ 137 w 137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19">
                    <a:moveTo>
                      <a:pt x="137" y="0"/>
                    </a:moveTo>
                    <a:lnTo>
                      <a:pt x="0" y="77"/>
                    </a:lnTo>
                    <a:lnTo>
                      <a:pt x="0" y="119"/>
                    </a:lnTo>
                    <a:lnTo>
                      <a:pt x="137" y="3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2" name="Freeform 8599"/>
              <p:cNvSpPr>
                <a:spLocks/>
              </p:cNvSpPr>
              <p:nvPr/>
            </p:nvSpPr>
            <p:spPr bwMode="auto">
              <a:xfrm>
                <a:off x="3579" y="1209"/>
                <a:ext cx="9" cy="8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1 h 14"/>
                  <a:gd name="T4" fmla="*/ 0 w 20"/>
                  <a:gd name="T5" fmla="*/ 1 h 14"/>
                  <a:gd name="T6" fmla="*/ 0 w 20"/>
                  <a:gd name="T7" fmla="*/ 1 h 14"/>
                  <a:gd name="T8" fmla="*/ 0 w 2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4"/>
                  <a:gd name="T17" fmla="*/ 20 w 2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4">
                    <a:moveTo>
                      <a:pt x="1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2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3" name="Freeform 8600"/>
              <p:cNvSpPr>
                <a:spLocks/>
              </p:cNvSpPr>
              <p:nvPr/>
            </p:nvSpPr>
            <p:spPr bwMode="auto">
              <a:xfrm>
                <a:off x="3578" y="1213"/>
                <a:ext cx="2" cy="10"/>
              </a:xfrm>
              <a:custGeom>
                <a:avLst/>
                <a:gdLst>
                  <a:gd name="T0" fmla="*/ 0 w 6"/>
                  <a:gd name="T1" fmla="*/ 1 h 20"/>
                  <a:gd name="T2" fmla="*/ 0 w 6"/>
                  <a:gd name="T3" fmla="*/ 1 h 20"/>
                  <a:gd name="T4" fmla="*/ 0 w 6"/>
                  <a:gd name="T5" fmla="*/ 1 h 20"/>
                  <a:gd name="T6" fmla="*/ 0 w 6"/>
                  <a:gd name="T7" fmla="*/ 0 h 20"/>
                  <a:gd name="T8" fmla="*/ 0 w 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"/>
                  <a:gd name="T17" fmla="*/ 6 w 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">
                    <a:moveTo>
                      <a:pt x="0" y="14"/>
                    </a:moveTo>
                    <a:lnTo>
                      <a:pt x="6" y="20"/>
                    </a:lnTo>
                    <a:lnTo>
                      <a:pt x="6" y="7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4" name="Freeform 8601"/>
              <p:cNvSpPr>
                <a:spLocks/>
              </p:cNvSpPr>
              <p:nvPr/>
            </p:nvSpPr>
            <p:spPr bwMode="auto">
              <a:xfrm>
                <a:off x="3575" y="1220"/>
                <a:ext cx="14" cy="9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w 29"/>
                  <a:gd name="T11" fmla="*/ 0 h 19"/>
                  <a:gd name="T12" fmla="*/ 0 w 2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9"/>
                  <a:gd name="T23" fmla="*/ 29 w 2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9">
                    <a:moveTo>
                      <a:pt x="0" y="4"/>
                    </a:moveTo>
                    <a:lnTo>
                      <a:pt x="12" y="13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5" name="Freeform 8602"/>
              <p:cNvSpPr>
                <a:spLocks/>
              </p:cNvSpPr>
              <p:nvPr/>
            </p:nvSpPr>
            <p:spPr bwMode="auto">
              <a:xfrm>
                <a:off x="3602" y="1215"/>
                <a:ext cx="12" cy="7"/>
              </a:xfrm>
              <a:custGeom>
                <a:avLst/>
                <a:gdLst>
                  <a:gd name="T0" fmla="*/ 1 w 23"/>
                  <a:gd name="T1" fmla="*/ 0 h 14"/>
                  <a:gd name="T2" fmla="*/ 0 w 23"/>
                  <a:gd name="T3" fmla="*/ 1 h 14"/>
                  <a:gd name="T4" fmla="*/ 1 w 23"/>
                  <a:gd name="T5" fmla="*/ 1 h 14"/>
                  <a:gd name="T6" fmla="*/ 1 w 23"/>
                  <a:gd name="T7" fmla="*/ 1 h 14"/>
                  <a:gd name="T8" fmla="*/ 1 w 2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18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23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6" name="Freeform 8603"/>
              <p:cNvSpPr>
                <a:spLocks/>
              </p:cNvSpPr>
              <p:nvPr/>
            </p:nvSpPr>
            <p:spPr bwMode="auto">
              <a:xfrm>
                <a:off x="3606" y="1217"/>
                <a:ext cx="8" cy="7"/>
              </a:xfrm>
              <a:custGeom>
                <a:avLst/>
                <a:gdLst>
                  <a:gd name="T0" fmla="*/ 1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1 w 16"/>
                  <a:gd name="T7" fmla="*/ 0 h 15"/>
                  <a:gd name="T8" fmla="*/ 1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6" y="4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3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7" name="Freeform 8604"/>
              <p:cNvSpPr>
                <a:spLocks/>
              </p:cNvSpPr>
              <p:nvPr/>
            </p:nvSpPr>
            <p:spPr bwMode="auto">
              <a:xfrm>
                <a:off x="3602" y="1220"/>
                <a:ext cx="4" cy="4"/>
              </a:xfrm>
              <a:custGeom>
                <a:avLst/>
                <a:gdLst>
                  <a:gd name="T0" fmla="*/ 0 w 7"/>
                  <a:gd name="T1" fmla="*/ 1 h 8"/>
                  <a:gd name="T2" fmla="*/ 1 w 7"/>
                  <a:gd name="T3" fmla="*/ 1 h 8"/>
                  <a:gd name="T4" fmla="*/ 1 w 7"/>
                  <a:gd name="T5" fmla="*/ 1 h 8"/>
                  <a:gd name="T6" fmla="*/ 0 w 7"/>
                  <a:gd name="T7" fmla="*/ 0 h 8"/>
                  <a:gd name="T8" fmla="*/ 0 w 7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0" y="4"/>
                    </a:moveTo>
                    <a:lnTo>
                      <a:pt x="7" y="8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8" name="Freeform 8605"/>
              <p:cNvSpPr>
                <a:spLocks/>
              </p:cNvSpPr>
              <p:nvPr/>
            </p:nvSpPr>
            <p:spPr bwMode="auto">
              <a:xfrm>
                <a:off x="3594" y="1186"/>
                <a:ext cx="24" cy="14"/>
              </a:xfrm>
              <a:custGeom>
                <a:avLst/>
                <a:gdLst>
                  <a:gd name="T0" fmla="*/ 1 w 48"/>
                  <a:gd name="T1" fmla="*/ 0 h 29"/>
                  <a:gd name="T2" fmla="*/ 0 w 48"/>
                  <a:gd name="T3" fmla="*/ 0 h 29"/>
                  <a:gd name="T4" fmla="*/ 1 w 48"/>
                  <a:gd name="T5" fmla="*/ 0 h 29"/>
                  <a:gd name="T6" fmla="*/ 1 w 48"/>
                  <a:gd name="T7" fmla="*/ 0 h 29"/>
                  <a:gd name="T8" fmla="*/ 1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16" y="0"/>
                    </a:moveTo>
                    <a:lnTo>
                      <a:pt x="0" y="11"/>
                    </a:lnTo>
                    <a:lnTo>
                      <a:pt x="32" y="29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9" name="Freeform 8606"/>
              <p:cNvSpPr>
                <a:spLocks/>
              </p:cNvSpPr>
              <p:nvPr/>
            </p:nvSpPr>
            <p:spPr bwMode="auto">
              <a:xfrm>
                <a:off x="3610" y="1195"/>
                <a:ext cx="8" cy="23"/>
              </a:xfrm>
              <a:custGeom>
                <a:avLst/>
                <a:gdLst>
                  <a:gd name="T0" fmla="*/ 1 w 16"/>
                  <a:gd name="T1" fmla="*/ 0 h 47"/>
                  <a:gd name="T2" fmla="*/ 0 w 16"/>
                  <a:gd name="T3" fmla="*/ 0 h 47"/>
                  <a:gd name="T4" fmla="*/ 0 w 16"/>
                  <a:gd name="T5" fmla="*/ 0 h 47"/>
                  <a:gd name="T6" fmla="*/ 1 w 16"/>
                  <a:gd name="T7" fmla="*/ 0 h 47"/>
                  <a:gd name="T8" fmla="*/ 1 w 1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16" y="36"/>
                    </a:moveTo>
                    <a:lnTo>
                      <a:pt x="0" y="47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0" name="Freeform 8607"/>
              <p:cNvSpPr>
                <a:spLocks/>
              </p:cNvSpPr>
              <p:nvPr/>
            </p:nvSpPr>
            <p:spPr bwMode="auto">
              <a:xfrm>
                <a:off x="3594" y="1191"/>
                <a:ext cx="16" cy="27"/>
              </a:xfrm>
              <a:custGeom>
                <a:avLst/>
                <a:gdLst>
                  <a:gd name="T0" fmla="*/ 0 w 32"/>
                  <a:gd name="T1" fmla="*/ 1 h 54"/>
                  <a:gd name="T2" fmla="*/ 1 w 32"/>
                  <a:gd name="T3" fmla="*/ 1 h 54"/>
                  <a:gd name="T4" fmla="*/ 1 w 32"/>
                  <a:gd name="T5" fmla="*/ 1 h 54"/>
                  <a:gd name="T6" fmla="*/ 0 w 32"/>
                  <a:gd name="T7" fmla="*/ 0 h 54"/>
                  <a:gd name="T8" fmla="*/ 0 w 32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4"/>
                  <a:gd name="T17" fmla="*/ 32 w 3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4">
                    <a:moveTo>
                      <a:pt x="0" y="36"/>
                    </a:moveTo>
                    <a:lnTo>
                      <a:pt x="32" y="54"/>
                    </a:lnTo>
                    <a:lnTo>
                      <a:pt x="32" y="18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1" name="Freeform 8608"/>
              <p:cNvSpPr>
                <a:spLocks/>
              </p:cNvSpPr>
              <p:nvPr/>
            </p:nvSpPr>
            <p:spPr bwMode="auto">
              <a:xfrm>
                <a:off x="3590" y="1196"/>
                <a:ext cx="18" cy="12"/>
              </a:xfrm>
              <a:custGeom>
                <a:avLst/>
                <a:gdLst>
                  <a:gd name="T0" fmla="*/ 1 w 36"/>
                  <a:gd name="T1" fmla="*/ 0 h 23"/>
                  <a:gd name="T2" fmla="*/ 0 w 36"/>
                  <a:gd name="T3" fmla="*/ 1 h 23"/>
                  <a:gd name="T4" fmla="*/ 1 w 36"/>
                  <a:gd name="T5" fmla="*/ 1 h 23"/>
                  <a:gd name="T6" fmla="*/ 1 w 36"/>
                  <a:gd name="T7" fmla="*/ 1 h 23"/>
                  <a:gd name="T8" fmla="*/ 1 w 36"/>
                  <a:gd name="T9" fmla="*/ 1 h 23"/>
                  <a:gd name="T10" fmla="*/ 1 w 36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3"/>
                  <a:gd name="T20" fmla="*/ 36 w 3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3">
                    <a:moveTo>
                      <a:pt x="11" y="0"/>
                    </a:moveTo>
                    <a:lnTo>
                      <a:pt x="0" y="7"/>
                    </a:lnTo>
                    <a:lnTo>
                      <a:pt x="6" y="18"/>
                    </a:lnTo>
                    <a:lnTo>
                      <a:pt x="24" y="23"/>
                    </a:lnTo>
                    <a:lnTo>
                      <a:pt x="36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2" name="Freeform 8609"/>
              <p:cNvSpPr>
                <a:spLocks/>
              </p:cNvSpPr>
              <p:nvPr/>
            </p:nvSpPr>
            <p:spPr bwMode="auto">
              <a:xfrm>
                <a:off x="3599" y="1203"/>
                <a:ext cx="9" cy="20"/>
              </a:xfrm>
              <a:custGeom>
                <a:avLst/>
                <a:gdLst>
                  <a:gd name="T0" fmla="*/ 1 w 18"/>
                  <a:gd name="T1" fmla="*/ 1 h 40"/>
                  <a:gd name="T2" fmla="*/ 1 w 18"/>
                  <a:gd name="T3" fmla="*/ 1 h 40"/>
                  <a:gd name="T4" fmla="*/ 0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0"/>
                  <a:gd name="T20" fmla="*/ 18 w 1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0">
                    <a:moveTo>
                      <a:pt x="18" y="29"/>
                    </a:moveTo>
                    <a:lnTo>
                      <a:pt x="2" y="40"/>
                    </a:lnTo>
                    <a:lnTo>
                      <a:pt x="0" y="18"/>
                    </a:lnTo>
                    <a:lnTo>
                      <a:pt x="6" y="9"/>
                    </a:lnTo>
                    <a:lnTo>
                      <a:pt x="18" y="0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3" name="Freeform 8610"/>
              <p:cNvSpPr>
                <a:spLocks/>
              </p:cNvSpPr>
              <p:nvPr/>
            </p:nvSpPr>
            <p:spPr bwMode="auto">
              <a:xfrm>
                <a:off x="3588" y="1212"/>
                <a:ext cx="12" cy="15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1"/>
                  <a:gd name="T26" fmla="*/ 25 w 25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1">
                    <a:moveTo>
                      <a:pt x="25" y="22"/>
                    </a:moveTo>
                    <a:lnTo>
                      <a:pt x="22" y="16"/>
                    </a:lnTo>
                    <a:lnTo>
                      <a:pt x="11" y="20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23" y="0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4" name="Freeform 8611"/>
              <p:cNvSpPr>
                <a:spLocks/>
              </p:cNvSpPr>
              <p:nvPr/>
            </p:nvSpPr>
            <p:spPr bwMode="auto">
              <a:xfrm>
                <a:off x="3579" y="1214"/>
                <a:ext cx="10" cy="13"/>
              </a:xfrm>
              <a:custGeom>
                <a:avLst/>
                <a:gdLst>
                  <a:gd name="T0" fmla="*/ 0 w 20"/>
                  <a:gd name="T1" fmla="*/ 0 h 27"/>
                  <a:gd name="T2" fmla="*/ 1 w 20"/>
                  <a:gd name="T3" fmla="*/ 0 h 27"/>
                  <a:gd name="T4" fmla="*/ 1 w 20"/>
                  <a:gd name="T5" fmla="*/ 0 h 27"/>
                  <a:gd name="T6" fmla="*/ 1 w 20"/>
                  <a:gd name="T7" fmla="*/ 0 h 27"/>
                  <a:gd name="T8" fmla="*/ 1 w 20"/>
                  <a:gd name="T9" fmla="*/ 0 h 27"/>
                  <a:gd name="T10" fmla="*/ 0 w 20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7"/>
                  <a:gd name="T20" fmla="*/ 20 w 2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7">
                    <a:moveTo>
                      <a:pt x="0" y="18"/>
                    </a:moveTo>
                    <a:lnTo>
                      <a:pt x="16" y="27"/>
                    </a:lnTo>
                    <a:lnTo>
                      <a:pt x="20" y="9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5" name="Freeform 8612"/>
              <p:cNvSpPr>
                <a:spLocks/>
              </p:cNvSpPr>
              <p:nvPr/>
            </p:nvSpPr>
            <p:spPr bwMode="auto">
              <a:xfrm>
                <a:off x="3590" y="1217"/>
                <a:ext cx="10" cy="6"/>
              </a:xfrm>
              <a:custGeom>
                <a:avLst/>
                <a:gdLst>
                  <a:gd name="T0" fmla="*/ 1 w 20"/>
                  <a:gd name="T1" fmla="*/ 0 h 13"/>
                  <a:gd name="T2" fmla="*/ 0 w 20"/>
                  <a:gd name="T3" fmla="*/ 0 h 13"/>
                  <a:gd name="T4" fmla="*/ 1 w 20"/>
                  <a:gd name="T5" fmla="*/ 0 h 13"/>
                  <a:gd name="T6" fmla="*/ 1 w 20"/>
                  <a:gd name="T7" fmla="*/ 0 h 13"/>
                  <a:gd name="T8" fmla="*/ 1 w 2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3"/>
                  <a:gd name="T17" fmla="*/ 20 w 2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3">
                    <a:moveTo>
                      <a:pt x="17" y="0"/>
                    </a:moveTo>
                    <a:lnTo>
                      <a:pt x="0" y="11"/>
                    </a:lnTo>
                    <a:lnTo>
                      <a:pt x="6" y="13"/>
                    </a:lnTo>
                    <a:lnTo>
                      <a:pt x="2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6" name="Freeform 8613"/>
              <p:cNvSpPr>
                <a:spLocks/>
              </p:cNvSpPr>
              <p:nvPr/>
            </p:nvSpPr>
            <p:spPr bwMode="auto">
              <a:xfrm>
                <a:off x="3592" y="1218"/>
                <a:ext cx="9" cy="9"/>
              </a:xfrm>
              <a:custGeom>
                <a:avLst/>
                <a:gdLst>
                  <a:gd name="T0" fmla="*/ 1 w 18"/>
                  <a:gd name="T1" fmla="*/ 1 h 18"/>
                  <a:gd name="T2" fmla="*/ 1 w 18"/>
                  <a:gd name="T3" fmla="*/ 1 h 18"/>
                  <a:gd name="T4" fmla="*/ 1 w 18"/>
                  <a:gd name="T5" fmla="*/ 1 h 18"/>
                  <a:gd name="T6" fmla="*/ 1 w 18"/>
                  <a:gd name="T7" fmla="*/ 1 h 18"/>
                  <a:gd name="T8" fmla="*/ 1 w 18"/>
                  <a:gd name="T9" fmla="*/ 1 h 18"/>
                  <a:gd name="T10" fmla="*/ 0 w 18"/>
                  <a:gd name="T11" fmla="*/ 1 h 18"/>
                  <a:gd name="T12" fmla="*/ 1 w 18"/>
                  <a:gd name="T13" fmla="*/ 1 h 18"/>
                  <a:gd name="T14" fmla="*/ 1 w 18"/>
                  <a:gd name="T15" fmla="*/ 0 h 18"/>
                  <a:gd name="T16" fmla="*/ 1 w 18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9"/>
                    </a:moveTo>
                    <a:lnTo>
                      <a:pt x="16" y="11"/>
                    </a:lnTo>
                    <a:lnTo>
                      <a:pt x="13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16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3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7" name="Freeform 8614"/>
              <p:cNvSpPr>
                <a:spLocks/>
              </p:cNvSpPr>
              <p:nvPr/>
            </p:nvSpPr>
            <p:spPr bwMode="auto">
              <a:xfrm>
                <a:off x="3588" y="122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0 h 11"/>
                  <a:gd name="T4" fmla="*/ 1 w 9"/>
                  <a:gd name="T5" fmla="*/ 0 h 11"/>
                  <a:gd name="T6" fmla="*/ 1 w 9"/>
                  <a:gd name="T7" fmla="*/ 0 h 11"/>
                  <a:gd name="T8" fmla="*/ 0 w 9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0" y="9"/>
                    </a:moveTo>
                    <a:lnTo>
                      <a:pt x="7" y="11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8" name="Freeform 8615"/>
              <p:cNvSpPr>
                <a:spLocks/>
              </p:cNvSpPr>
              <p:nvPr/>
            </p:nvSpPr>
            <p:spPr bwMode="auto">
              <a:xfrm>
                <a:off x="3601" y="1205"/>
                <a:ext cx="6" cy="8"/>
              </a:xfrm>
              <a:custGeom>
                <a:avLst/>
                <a:gdLst>
                  <a:gd name="T0" fmla="*/ 0 w 13"/>
                  <a:gd name="T1" fmla="*/ 1 h 16"/>
                  <a:gd name="T2" fmla="*/ 0 w 13"/>
                  <a:gd name="T3" fmla="*/ 1 h 16"/>
                  <a:gd name="T4" fmla="*/ 0 w 13"/>
                  <a:gd name="T5" fmla="*/ 1 h 16"/>
                  <a:gd name="T6" fmla="*/ 0 w 13"/>
                  <a:gd name="T7" fmla="*/ 0 h 16"/>
                  <a:gd name="T8" fmla="*/ 0 w 13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13" y="9"/>
                    </a:moveTo>
                    <a:lnTo>
                      <a:pt x="0" y="16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6E8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9" name="Freeform 8616"/>
              <p:cNvSpPr>
                <a:spLocks/>
              </p:cNvSpPr>
              <p:nvPr/>
            </p:nvSpPr>
            <p:spPr bwMode="auto">
              <a:xfrm>
                <a:off x="3583" y="1211"/>
                <a:ext cx="16" cy="7"/>
              </a:xfrm>
              <a:custGeom>
                <a:avLst/>
                <a:gdLst>
                  <a:gd name="T0" fmla="*/ 0 w 32"/>
                  <a:gd name="T1" fmla="*/ 0 h 15"/>
                  <a:gd name="T2" fmla="*/ 1 w 32"/>
                  <a:gd name="T3" fmla="*/ 0 h 15"/>
                  <a:gd name="T4" fmla="*/ 1 w 32"/>
                  <a:gd name="T5" fmla="*/ 0 h 15"/>
                  <a:gd name="T6" fmla="*/ 1 w 32"/>
                  <a:gd name="T7" fmla="*/ 0 h 15"/>
                  <a:gd name="T8" fmla="*/ 0 w 3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1"/>
                    </a:moveTo>
                    <a:lnTo>
                      <a:pt x="13" y="15"/>
                    </a:lnTo>
                    <a:lnTo>
                      <a:pt x="32" y="2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0" name="Freeform 8617"/>
              <p:cNvSpPr>
                <a:spLocks/>
              </p:cNvSpPr>
              <p:nvPr/>
            </p:nvSpPr>
            <p:spPr bwMode="auto">
              <a:xfrm>
                <a:off x="3580" y="1206"/>
                <a:ext cx="10" cy="11"/>
              </a:xfrm>
              <a:custGeom>
                <a:avLst/>
                <a:gdLst>
                  <a:gd name="T0" fmla="*/ 1 w 19"/>
                  <a:gd name="T1" fmla="*/ 1 h 21"/>
                  <a:gd name="T2" fmla="*/ 1 w 19"/>
                  <a:gd name="T3" fmla="*/ 0 h 21"/>
                  <a:gd name="T4" fmla="*/ 0 w 19"/>
                  <a:gd name="T5" fmla="*/ 1 h 21"/>
                  <a:gd name="T6" fmla="*/ 1 w 19"/>
                  <a:gd name="T7" fmla="*/ 1 h 21"/>
                  <a:gd name="T8" fmla="*/ 1 w 19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19" y="10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1" name="Freeform 8618"/>
              <p:cNvSpPr>
                <a:spLocks/>
              </p:cNvSpPr>
              <p:nvPr/>
            </p:nvSpPr>
            <p:spPr bwMode="auto">
              <a:xfrm>
                <a:off x="3588" y="1200"/>
                <a:ext cx="5" cy="11"/>
              </a:xfrm>
              <a:custGeom>
                <a:avLst/>
                <a:gdLst>
                  <a:gd name="T0" fmla="*/ 1 w 9"/>
                  <a:gd name="T1" fmla="*/ 0 h 23"/>
                  <a:gd name="T2" fmla="*/ 1 w 9"/>
                  <a:gd name="T3" fmla="*/ 0 h 23"/>
                  <a:gd name="T4" fmla="*/ 0 w 9"/>
                  <a:gd name="T5" fmla="*/ 0 h 23"/>
                  <a:gd name="T6" fmla="*/ 1 w 9"/>
                  <a:gd name="T7" fmla="*/ 0 h 23"/>
                  <a:gd name="T8" fmla="*/ 1 w 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3"/>
                  <a:gd name="T17" fmla="*/ 9 w 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3">
                    <a:moveTo>
                      <a:pt x="9" y="11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2" name="Freeform 8619"/>
              <p:cNvSpPr>
                <a:spLocks/>
              </p:cNvSpPr>
              <p:nvPr/>
            </p:nvSpPr>
            <p:spPr bwMode="auto">
              <a:xfrm>
                <a:off x="3590" y="1205"/>
                <a:ext cx="12" cy="7"/>
              </a:xfrm>
              <a:custGeom>
                <a:avLst/>
                <a:gdLst>
                  <a:gd name="T0" fmla="*/ 0 w 24"/>
                  <a:gd name="T1" fmla="*/ 1 h 14"/>
                  <a:gd name="T2" fmla="*/ 1 w 24"/>
                  <a:gd name="T3" fmla="*/ 1 h 14"/>
                  <a:gd name="T4" fmla="*/ 1 w 24"/>
                  <a:gd name="T5" fmla="*/ 1 h 14"/>
                  <a:gd name="T6" fmla="*/ 1 w 24"/>
                  <a:gd name="T7" fmla="*/ 0 h 14"/>
                  <a:gd name="T8" fmla="*/ 0 w 24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4"/>
                  <a:gd name="T17" fmla="*/ 24 w 2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4">
                    <a:moveTo>
                      <a:pt x="0" y="12"/>
                    </a:moveTo>
                    <a:lnTo>
                      <a:pt x="18" y="14"/>
                    </a:lnTo>
                    <a:lnTo>
                      <a:pt x="24" y="5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3" name="Freeform 8620"/>
              <p:cNvSpPr>
                <a:spLocks/>
              </p:cNvSpPr>
              <p:nvPr/>
            </p:nvSpPr>
            <p:spPr bwMode="auto">
              <a:xfrm>
                <a:off x="3575" y="1219"/>
                <a:ext cx="15" cy="9"/>
              </a:xfrm>
              <a:custGeom>
                <a:avLst/>
                <a:gdLst>
                  <a:gd name="T0" fmla="*/ 1 w 30"/>
                  <a:gd name="T1" fmla="*/ 0 h 18"/>
                  <a:gd name="T2" fmla="*/ 0 w 30"/>
                  <a:gd name="T3" fmla="*/ 1 h 18"/>
                  <a:gd name="T4" fmla="*/ 1 w 30"/>
                  <a:gd name="T5" fmla="*/ 1 h 18"/>
                  <a:gd name="T6" fmla="*/ 1 w 30"/>
                  <a:gd name="T7" fmla="*/ 1 h 18"/>
                  <a:gd name="T8" fmla="*/ 1 w 30"/>
                  <a:gd name="T9" fmla="*/ 1 h 18"/>
                  <a:gd name="T10" fmla="*/ 1 w 30"/>
                  <a:gd name="T11" fmla="*/ 1 h 18"/>
                  <a:gd name="T12" fmla="*/ 1 w 3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"/>
                  <a:gd name="T23" fmla="*/ 30 w 3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">
                    <a:moveTo>
                      <a:pt x="3" y="0"/>
                    </a:moveTo>
                    <a:lnTo>
                      <a:pt x="0" y="1"/>
                    </a:lnTo>
                    <a:lnTo>
                      <a:pt x="12" y="10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4" name="Freeform 8621"/>
              <p:cNvSpPr>
                <a:spLocks/>
              </p:cNvSpPr>
              <p:nvPr/>
            </p:nvSpPr>
            <p:spPr bwMode="auto">
              <a:xfrm>
                <a:off x="3589" y="1227"/>
                <a:ext cx="1" cy="2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5" name="Freeform 8622"/>
              <p:cNvSpPr>
                <a:spLocks/>
              </p:cNvSpPr>
              <p:nvPr/>
            </p:nvSpPr>
            <p:spPr bwMode="auto">
              <a:xfrm>
                <a:off x="3579" y="1214"/>
                <a:ext cx="1" cy="3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0 w 4"/>
                  <a:gd name="T5" fmla="*/ 1 h 5"/>
                  <a:gd name="T6" fmla="*/ 0 w 4"/>
                  <a:gd name="T7" fmla="*/ 0 h 5"/>
                  <a:gd name="T8" fmla="*/ 0 w 4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2"/>
                    </a:moveTo>
                    <a:lnTo>
                      <a:pt x="2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1" name="Rectangle 8623"/>
            <p:cNvSpPr>
              <a:spLocks noChangeArrowheads="1"/>
            </p:cNvSpPr>
            <p:nvPr/>
          </p:nvSpPr>
          <p:spPr bwMode="auto">
            <a:xfrm>
              <a:off x="3046" y="2704"/>
              <a:ext cx="4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Региональный</a:t>
              </a:r>
            </a:p>
            <a:p>
              <a:pPr algn="ctr" defTabSz="357188" eaLnBrk="0" hangingPunct="0"/>
              <a:r>
                <a:rPr lang="ru-RU" sz="1000" b="1"/>
                <a:t>склад</a:t>
              </a:r>
              <a:endParaRPr lang="de-DE" sz="1000" b="1"/>
            </a:p>
          </p:txBody>
        </p:sp>
        <p:grpSp>
          <p:nvGrpSpPr>
            <p:cNvPr id="15362" name="Group 8624"/>
            <p:cNvGrpSpPr>
              <a:grpSpLocks/>
            </p:cNvGrpSpPr>
            <p:nvPr/>
          </p:nvGrpSpPr>
          <p:grpSpPr bwMode="auto">
            <a:xfrm>
              <a:off x="4195" y="2296"/>
              <a:ext cx="451" cy="295"/>
              <a:chOff x="3470" y="935"/>
              <a:chExt cx="451" cy="295"/>
            </a:xfrm>
          </p:grpSpPr>
          <p:sp>
            <p:nvSpPr>
              <p:cNvPr id="15364" name="Line 8625"/>
              <p:cNvSpPr>
                <a:spLocks noChangeShapeType="1"/>
              </p:cNvSpPr>
              <p:nvPr/>
            </p:nvSpPr>
            <p:spPr bwMode="auto">
              <a:xfrm flipV="1">
                <a:off x="3867" y="1060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5" name="Freeform 8626"/>
              <p:cNvSpPr>
                <a:spLocks/>
              </p:cNvSpPr>
              <p:nvPr/>
            </p:nvSpPr>
            <p:spPr bwMode="auto">
              <a:xfrm>
                <a:off x="3867" y="1065"/>
                <a:ext cx="2" cy="3"/>
              </a:xfrm>
              <a:custGeom>
                <a:avLst/>
                <a:gdLst>
                  <a:gd name="T0" fmla="*/ 0 w 5"/>
                  <a:gd name="T1" fmla="*/ 1 h 5"/>
                  <a:gd name="T2" fmla="*/ 0 w 5"/>
                  <a:gd name="T3" fmla="*/ 1 h 5"/>
                  <a:gd name="T4" fmla="*/ 0 w 5"/>
                  <a:gd name="T5" fmla="*/ 1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1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2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6" name="Freeform 8627"/>
              <p:cNvSpPr>
                <a:spLocks/>
              </p:cNvSpPr>
              <p:nvPr/>
            </p:nvSpPr>
            <p:spPr bwMode="auto">
              <a:xfrm>
                <a:off x="3867" y="1065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1 w 3"/>
                  <a:gd name="T7" fmla="*/ 0 h 5"/>
                  <a:gd name="T8" fmla="*/ 0 w 3"/>
                  <a:gd name="T9" fmla="*/ 1 h 5"/>
                  <a:gd name="T10" fmla="*/ 0 w 3"/>
                  <a:gd name="T11" fmla="*/ 1 h 5"/>
                  <a:gd name="T12" fmla="*/ 0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7" name="Freeform 8628"/>
              <p:cNvSpPr>
                <a:spLocks/>
              </p:cNvSpPr>
              <p:nvPr/>
            </p:nvSpPr>
            <p:spPr bwMode="auto">
              <a:xfrm>
                <a:off x="3841" y="1041"/>
                <a:ext cx="17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8" name="Freeform 8629"/>
              <p:cNvSpPr>
                <a:spLocks/>
              </p:cNvSpPr>
              <p:nvPr/>
            </p:nvSpPr>
            <p:spPr bwMode="auto">
              <a:xfrm>
                <a:off x="3904" y="1037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3" y="15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5" y="16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Freeform 8630"/>
              <p:cNvSpPr>
                <a:spLocks/>
              </p:cNvSpPr>
              <p:nvPr/>
            </p:nvSpPr>
            <p:spPr bwMode="auto">
              <a:xfrm>
                <a:off x="3906" y="1038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4"/>
                  <a:gd name="T44" fmla="*/ 11 w 11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Freeform 8631"/>
              <p:cNvSpPr>
                <a:spLocks/>
              </p:cNvSpPr>
              <p:nvPr/>
            </p:nvSpPr>
            <p:spPr bwMode="auto">
              <a:xfrm>
                <a:off x="3907" y="1039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Freeform 8632"/>
              <p:cNvSpPr>
                <a:spLocks/>
              </p:cNvSpPr>
              <p:nvPr/>
            </p:nvSpPr>
            <p:spPr bwMode="auto">
              <a:xfrm>
                <a:off x="3898" y="1040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4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5" y="17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Freeform 8633"/>
              <p:cNvSpPr>
                <a:spLocks/>
              </p:cNvSpPr>
              <p:nvPr/>
            </p:nvSpPr>
            <p:spPr bwMode="auto">
              <a:xfrm>
                <a:off x="3900" y="1041"/>
                <a:ext cx="5" cy="7"/>
              </a:xfrm>
              <a:custGeom>
                <a:avLst/>
                <a:gdLst>
                  <a:gd name="T0" fmla="*/ 1 w 10"/>
                  <a:gd name="T1" fmla="*/ 0 h 15"/>
                  <a:gd name="T2" fmla="*/ 1 w 10"/>
                  <a:gd name="T3" fmla="*/ 0 h 15"/>
                  <a:gd name="T4" fmla="*/ 1 w 10"/>
                  <a:gd name="T5" fmla="*/ 0 h 15"/>
                  <a:gd name="T6" fmla="*/ 1 w 10"/>
                  <a:gd name="T7" fmla="*/ 0 h 15"/>
                  <a:gd name="T8" fmla="*/ 1 w 10"/>
                  <a:gd name="T9" fmla="*/ 0 h 15"/>
                  <a:gd name="T10" fmla="*/ 1 w 10"/>
                  <a:gd name="T11" fmla="*/ 0 h 15"/>
                  <a:gd name="T12" fmla="*/ 1 w 10"/>
                  <a:gd name="T13" fmla="*/ 0 h 15"/>
                  <a:gd name="T14" fmla="*/ 0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1 w 10"/>
                  <a:gd name="T21" fmla="*/ 0 h 15"/>
                  <a:gd name="T22" fmla="*/ 1 w 10"/>
                  <a:gd name="T23" fmla="*/ 0 h 15"/>
                  <a:gd name="T24" fmla="*/ 1 w 10"/>
                  <a:gd name="T25" fmla="*/ 0 h 15"/>
                  <a:gd name="T26" fmla="*/ 1 w 10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15"/>
                  <a:gd name="T44" fmla="*/ 10 w 10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15">
                    <a:moveTo>
                      <a:pt x="9" y="9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Freeform 8634"/>
              <p:cNvSpPr>
                <a:spLocks/>
              </p:cNvSpPr>
              <p:nvPr/>
            </p:nvSpPr>
            <p:spPr bwMode="auto">
              <a:xfrm>
                <a:off x="3901" y="1043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8635"/>
              <p:cNvSpPr>
                <a:spLocks/>
              </p:cNvSpPr>
              <p:nvPr/>
            </p:nvSpPr>
            <p:spPr bwMode="auto">
              <a:xfrm>
                <a:off x="3907" y="1038"/>
                <a:ext cx="7" cy="8"/>
              </a:xfrm>
              <a:custGeom>
                <a:avLst/>
                <a:gdLst>
                  <a:gd name="T0" fmla="*/ 1 w 14"/>
                  <a:gd name="T1" fmla="*/ 1 h 14"/>
                  <a:gd name="T2" fmla="*/ 1 w 14"/>
                  <a:gd name="T3" fmla="*/ 1 h 14"/>
                  <a:gd name="T4" fmla="*/ 0 w 14"/>
                  <a:gd name="T5" fmla="*/ 1 h 14"/>
                  <a:gd name="T6" fmla="*/ 0 w 14"/>
                  <a:gd name="T7" fmla="*/ 1 h 14"/>
                  <a:gd name="T8" fmla="*/ 1 w 14"/>
                  <a:gd name="T9" fmla="*/ 1 h 14"/>
                  <a:gd name="T10" fmla="*/ 1 w 14"/>
                  <a:gd name="T11" fmla="*/ 1 h 14"/>
                  <a:gd name="T12" fmla="*/ 1 w 14"/>
                  <a:gd name="T13" fmla="*/ 0 h 14"/>
                  <a:gd name="T14" fmla="*/ 1 w 14"/>
                  <a:gd name="T15" fmla="*/ 0 h 14"/>
                  <a:gd name="T16" fmla="*/ 1 w 14"/>
                  <a:gd name="T17" fmla="*/ 0 h 14"/>
                  <a:gd name="T18" fmla="*/ 1 w 14"/>
                  <a:gd name="T19" fmla="*/ 1 h 14"/>
                  <a:gd name="T20" fmla="*/ 1 w 14"/>
                  <a:gd name="T21" fmla="*/ 1 h 14"/>
                  <a:gd name="T22" fmla="*/ 1 w 14"/>
                  <a:gd name="T23" fmla="*/ 1 h 14"/>
                  <a:gd name="T24" fmla="*/ 1 w 14"/>
                  <a:gd name="T25" fmla="*/ 1 h 14"/>
                  <a:gd name="T26" fmla="*/ 1 w 14"/>
                  <a:gd name="T27" fmla="*/ 1 h 14"/>
                  <a:gd name="T28" fmla="*/ 1 w 14"/>
                  <a:gd name="T29" fmla="*/ 1 h 14"/>
                  <a:gd name="T30" fmla="*/ 1 w 14"/>
                  <a:gd name="T31" fmla="*/ 1 h 14"/>
                  <a:gd name="T32" fmla="*/ 1 w 14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4"/>
                  <a:gd name="T53" fmla="*/ 14 w 14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4">
                    <a:moveTo>
                      <a:pt x="5" y="14"/>
                    </a:move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8636"/>
              <p:cNvSpPr>
                <a:spLocks/>
              </p:cNvSpPr>
              <p:nvPr/>
            </p:nvSpPr>
            <p:spPr bwMode="auto">
              <a:xfrm>
                <a:off x="3909" y="1039"/>
                <a:ext cx="5" cy="7"/>
              </a:xfrm>
              <a:custGeom>
                <a:avLst/>
                <a:gdLst>
                  <a:gd name="T0" fmla="*/ 1 w 10"/>
                  <a:gd name="T1" fmla="*/ 1 h 12"/>
                  <a:gd name="T2" fmla="*/ 1 w 10"/>
                  <a:gd name="T3" fmla="*/ 1 h 12"/>
                  <a:gd name="T4" fmla="*/ 1 w 10"/>
                  <a:gd name="T5" fmla="*/ 1 h 12"/>
                  <a:gd name="T6" fmla="*/ 1 w 10"/>
                  <a:gd name="T7" fmla="*/ 0 h 12"/>
                  <a:gd name="T8" fmla="*/ 1 w 10"/>
                  <a:gd name="T9" fmla="*/ 0 h 12"/>
                  <a:gd name="T10" fmla="*/ 1 w 10"/>
                  <a:gd name="T11" fmla="*/ 0 h 12"/>
                  <a:gd name="T12" fmla="*/ 1 w 10"/>
                  <a:gd name="T13" fmla="*/ 1 h 12"/>
                  <a:gd name="T14" fmla="*/ 1 w 10"/>
                  <a:gd name="T15" fmla="*/ 1 h 12"/>
                  <a:gd name="T16" fmla="*/ 0 w 10"/>
                  <a:gd name="T17" fmla="*/ 1 h 12"/>
                  <a:gd name="T18" fmla="*/ 0 w 10"/>
                  <a:gd name="T19" fmla="*/ 1 h 12"/>
                  <a:gd name="T20" fmla="*/ 1 w 10"/>
                  <a:gd name="T21" fmla="*/ 1 h 12"/>
                  <a:gd name="T22" fmla="*/ 1 w 10"/>
                  <a:gd name="T23" fmla="*/ 1 h 12"/>
                  <a:gd name="T24" fmla="*/ 1 w 10"/>
                  <a:gd name="T25" fmla="*/ 1 h 12"/>
                  <a:gd name="T26" fmla="*/ 1 w 10"/>
                  <a:gd name="T27" fmla="*/ 1 h 12"/>
                  <a:gd name="T28" fmla="*/ 1 w 10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2"/>
                  <a:gd name="T47" fmla="*/ 10 w 10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2">
                    <a:moveTo>
                      <a:pt x="9" y="9"/>
                    </a:move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Freeform 8637"/>
              <p:cNvSpPr>
                <a:spLocks/>
              </p:cNvSpPr>
              <p:nvPr/>
            </p:nvSpPr>
            <p:spPr bwMode="auto">
              <a:xfrm>
                <a:off x="3910" y="1041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8638"/>
              <p:cNvSpPr>
                <a:spLocks/>
              </p:cNvSpPr>
              <p:nvPr/>
            </p:nvSpPr>
            <p:spPr bwMode="auto">
              <a:xfrm>
                <a:off x="3901" y="1042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8639"/>
              <p:cNvSpPr>
                <a:spLocks/>
              </p:cNvSpPr>
              <p:nvPr/>
            </p:nvSpPr>
            <p:spPr bwMode="auto">
              <a:xfrm>
                <a:off x="3903" y="1043"/>
                <a:ext cx="5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9" y="9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8640"/>
              <p:cNvSpPr>
                <a:spLocks/>
              </p:cNvSpPr>
              <p:nvPr/>
            </p:nvSpPr>
            <p:spPr bwMode="auto">
              <a:xfrm>
                <a:off x="3903" y="1045"/>
                <a:ext cx="3" cy="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1 w 5"/>
                  <a:gd name="T5" fmla="*/ 0 h 8"/>
                  <a:gd name="T6" fmla="*/ 1 w 5"/>
                  <a:gd name="T7" fmla="*/ 0 h 8"/>
                  <a:gd name="T8" fmla="*/ 1 w 5"/>
                  <a:gd name="T9" fmla="*/ 0 h 8"/>
                  <a:gd name="T10" fmla="*/ 0 w 5"/>
                  <a:gd name="T11" fmla="*/ 0 h 8"/>
                  <a:gd name="T12" fmla="*/ 1 w 5"/>
                  <a:gd name="T13" fmla="*/ 0 h 8"/>
                  <a:gd name="T14" fmla="*/ 1 w 5"/>
                  <a:gd name="T15" fmla="*/ 0 h 8"/>
                  <a:gd name="T16" fmla="*/ 1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8641"/>
              <p:cNvSpPr>
                <a:spLocks/>
              </p:cNvSpPr>
              <p:nvPr/>
            </p:nvSpPr>
            <p:spPr bwMode="auto">
              <a:xfrm>
                <a:off x="3841" y="1005"/>
                <a:ext cx="80" cy="45"/>
              </a:xfrm>
              <a:custGeom>
                <a:avLst/>
                <a:gdLst>
                  <a:gd name="T0" fmla="*/ 2 w 158"/>
                  <a:gd name="T1" fmla="*/ 1 h 90"/>
                  <a:gd name="T2" fmla="*/ 1 w 158"/>
                  <a:gd name="T3" fmla="*/ 0 h 90"/>
                  <a:gd name="T4" fmla="*/ 0 w 158"/>
                  <a:gd name="T5" fmla="*/ 1 h 90"/>
                  <a:gd name="T6" fmla="*/ 1 w 158"/>
                  <a:gd name="T7" fmla="*/ 1 h 90"/>
                  <a:gd name="T8" fmla="*/ 2 w 158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90"/>
                  <a:gd name="T17" fmla="*/ 158 w 158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90">
                    <a:moveTo>
                      <a:pt x="158" y="18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8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8642"/>
              <p:cNvSpPr>
                <a:spLocks/>
              </p:cNvSpPr>
              <p:nvPr/>
            </p:nvSpPr>
            <p:spPr bwMode="auto">
              <a:xfrm>
                <a:off x="3858" y="1014"/>
                <a:ext cx="63" cy="55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1 h 110"/>
                  <a:gd name="T4" fmla="*/ 0 w 126"/>
                  <a:gd name="T5" fmla="*/ 1 h 110"/>
                  <a:gd name="T6" fmla="*/ 1 w 126"/>
                  <a:gd name="T7" fmla="*/ 1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Line 8643"/>
              <p:cNvSpPr>
                <a:spLocks noChangeShapeType="1"/>
              </p:cNvSpPr>
              <p:nvPr/>
            </p:nvSpPr>
            <p:spPr bwMode="auto">
              <a:xfrm flipV="1">
                <a:off x="3812" y="1028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8644"/>
              <p:cNvSpPr>
                <a:spLocks/>
              </p:cNvSpPr>
              <p:nvPr/>
            </p:nvSpPr>
            <p:spPr bwMode="auto">
              <a:xfrm>
                <a:off x="3811" y="1033"/>
                <a:ext cx="3" cy="3"/>
              </a:xfrm>
              <a:custGeom>
                <a:avLst/>
                <a:gdLst>
                  <a:gd name="T0" fmla="*/ 0 w 8"/>
                  <a:gd name="T1" fmla="*/ 1 h 5"/>
                  <a:gd name="T2" fmla="*/ 0 w 8"/>
                  <a:gd name="T3" fmla="*/ 1 h 5"/>
                  <a:gd name="T4" fmla="*/ 0 w 8"/>
                  <a:gd name="T5" fmla="*/ 1 h 5"/>
                  <a:gd name="T6" fmla="*/ 0 w 8"/>
                  <a:gd name="T7" fmla="*/ 1 h 5"/>
                  <a:gd name="T8" fmla="*/ 0 w 8"/>
                  <a:gd name="T9" fmla="*/ 0 h 5"/>
                  <a:gd name="T10" fmla="*/ 0 w 8"/>
                  <a:gd name="T11" fmla="*/ 0 h 5"/>
                  <a:gd name="T12" fmla="*/ 0 w 8"/>
                  <a:gd name="T13" fmla="*/ 1 h 5"/>
                  <a:gd name="T14" fmla="*/ 0 w 8"/>
                  <a:gd name="T15" fmla="*/ 1 h 5"/>
                  <a:gd name="T16" fmla="*/ 0 w 8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Freeform 8645"/>
              <p:cNvSpPr>
                <a:spLocks/>
              </p:cNvSpPr>
              <p:nvPr/>
            </p:nvSpPr>
            <p:spPr bwMode="auto">
              <a:xfrm>
                <a:off x="3812" y="1033"/>
                <a:ext cx="2" cy="3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1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1 h 5"/>
                  <a:gd name="T10" fmla="*/ 0 w 6"/>
                  <a:gd name="T11" fmla="*/ 1 h 5"/>
                  <a:gd name="T12" fmla="*/ 0 w 6"/>
                  <a:gd name="T13" fmla="*/ 1 h 5"/>
                  <a:gd name="T14" fmla="*/ 0 w 6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4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8646"/>
              <p:cNvSpPr>
                <a:spLocks/>
              </p:cNvSpPr>
              <p:nvPr/>
            </p:nvSpPr>
            <p:spPr bwMode="auto">
              <a:xfrm>
                <a:off x="3786" y="1009"/>
                <a:ext cx="16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8647"/>
              <p:cNvSpPr>
                <a:spLocks/>
              </p:cNvSpPr>
              <p:nvPr/>
            </p:nvSpPr>
            <p:spPr bwMode="auto">
              <a:xfrm>
                <a:off x="3849" y="1004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5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8648"/>
              <p:cNvSpPr>
                <a:spLocks/>
              </p:cNvSpPr>
              <p:nvPr/>
            </p:nvSpPr>
            <p:spPr bwMode="auto">
              <a:xfrm>
                <a:off x="3850" y="1005"/>
                <a:ext cx="6" cy="7"/>
              </a:xfrm>
              <a:custGeom>
                <a:avLst/>
                <a:gdLst>
                  <a:gd name="T0" fmla="*/ 1 w 10"/>
                  <a:gd name="T1" fmla="*/ 0 h 15"/>
                  <a:gd name="T2" fmla="*/ 1 w 10"/>
                  <a:gd name="T3" fmla="*/ 0 h 15"/>
                  <a:gd name="T4" fmla="*/ 1 w 10"/>
                  <a:gd name="T5" fmla="*/ 0 h 15"/>
                  <a:gd name="T6" fmla="*/ 1 w 10"/>
                  <a:gd name="T7" fmla="*/ 0 h 15"/>
                  <a:gd name="T8" fmla="*/ 1 w 10"/>
                  <a:gd name="T9" fmla="*/ 0 h 15"/>
                  <a:gd name="T10" fmla="*/ 1 w 10"/>
                  <a:gd name="T11" fmla="*/ 0 h 15"/>
                  <a:gd name="T12" fmla="*/ 1 w 10"/>
                  <a:gd name="T13" fmla="*/ 0 h 15"/>
                  <a:gd name="T14" fmla="*/ 1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1 w 10"/>
                  <a:gd name="T21" fmla="*/ 0 h 15"/>
                  <a:gd name="T22" fmla="*/ 1 w 10"/>
                  <a:gd name="T23" fmla="*/ 0 h 15"/>
                  <a:gd name="T24" fmla="*/ 1 w 10"/>
                  <a:gd name="T25" fmla="*/ 0 h 15"/>
                  <a:gd name="T26" fmla="*/ 1 w 10"/>
                  <a:gd name="T27" fmla="*/ 0 h 15"/>
                  <a:gd name="T28" fmla="*/ 1 w 10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5"/>
                  <a:gd name="T47" fmla="*/ 10 w 1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5">
                    <a:moveTo>
                      <a:pt x="9" y="9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8649"/>
              <p:cNvSpPr>
                <a:spLocks/>
              </p:cNvSpPr>
              <p:nvPr/>
            </p:nvSpPr>
            <p:spPr bwMode="auto">
              <a:xfrm>
                <a:off x="3851" y="1007"/>
                <a:ext cx="3" cy="4"/>
              </a:xfrm>
              <a:custGeom>
                <a:avLst/>
                <a:gdLst>
                  <a:gd name="T0" fmla="*/ 1 w 6"/>
                  <a:gd name="T1" fmla="*/ 1 h 7"/>
                  <a:gd name="T2" fmla="*/ 1 w 6"/>
                  <a:gd name="T3" fmla="*/ 1 h 7"/>
                  <a:gd name="T4" fmla="*/ 1 w 6"/>
                  <a:gd name="T5" fmla="*/ 0 h 7"/>
                  <a:gd name="T6" fmla="*/ 1 w 6"/>
                  <a:gd name="T7" fmla="*/ 0 h 7"/>
                  <a:gd name="T8" fmla="*/ 1 w 6"/>
                  <a:gd name="T9" fmla="*/ 1 h 7"/>
                  <a:gd name="T10" fmla="*/ 0 w 6"/>
                  <a:gd name="T11" fmla="*/ 1 h 7"/>
                  <a:gd name="T12" fmla="*/ 1 w 6"/>
                  <a:gd name="T13" fmla="*/ 1 h 7"/>
                  <a:gd name="T14" fmla="*/ 1 w 6"/>
                  <a:gd name="T15" fmla="*/ 1 h 7"/>
                  <a:gd name="T16" fmla="*/ 1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8650"/>
              <p:cNvSpPr>
                <a:spLocks/>
              </p:cNvSpPr>
              <p:nvPr/>
            </p:nvSpPr>
            <p:spPr bwMode="auto">
              <a:xfrm>
                <a:off x="3842" y="1008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6"/>
                  <a:gd name="T53" fmla="*/ 15 w 1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6">
                    <a:moveTo>
                      <a:pt x="6" y="14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8651"/>
              <p:cNvSpPr>
                <a:spLocks/>
              </p:cNvSpPr>
              <p:nvPr/>
            </p:nvSpPr>
            <p:spPr bwMode="auto">
              <a:xfrm>
                <a:off x="3844" y="1009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5"/>
                  <a:gd name="T47" fmla="*/ 11 w 1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5">
                    <a:moveTo>
                      <a:pt x="9" y="9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8652"/>
              <p:cNvSpPr>
                <a:spLocks/>
              </p:cNvSpPr>
              <p:nvPr/>
            </p:nvSpPr>
            <p:spPr bwMode="auto">
              <a:xfrm>
                <a:off x="3845" y="1011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8653"/>
              <p:cNvSpPr>
                <a:spLocks/>
              </p:cNvSpPr>
              <p:nvPr/>
            </p:nvSpPr>
            <p:spPr bwMode="auto">
              <a:xfrm>
                <a:off x="3851" y="1006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8654"/>
              <p:cNvSpPr>
                <a:spLocks/>
              </p:cNvSpPr>
              <p:nvPr/>
            </p:nvSpPr>
            <p:spPr bwMode="auto">
              <a:xfrm>
                <a:off x="3853" y="1007"/>
                <a:ext cx="5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9" y="9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8655"/>
              <p:cNvSpPr>
                <a:spLocks/>
              </p:cNvSpPr>
              <p:nvPr/>
            </p:nvSpPr>
            <p:spPr bwMode="auto">
              <a:xfrm>
                <a:off x="3854" y="1009"/>
                <a:ext cx="3" cy="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1 w 5"/>
                  <a:gd name="T5" fmla="*/ 0 h 8"/>
                  <a:gd name="T6" fmla="*/ 1 w 5"/>
                  <a:gd name="T7" fmla="*/ 0 h 8"/>
                  <a:gd name="T8" fmla="*/ 1 w 5"/>
                  <a:gd name="T9" fmla="*/ 0 h 8"/>
                  <a:gd name="T10" fmla="*/ 0 w 5"/>
                  <a:gd name="T11" fmla="*/ 0 h 8"/>
                  <a:gd name="T12" fmla="*/ 1 w 5"/>
                  <a:gd name="T13" fmla="*/ 0 h 8"/>
                  <a:gd name="T14" fmla="*/ 1 w 5"/>
                  <a:gd name="T15" fmla="*/ 0 h 8"/>
                  <a:gd name="T16" fmla="*/ 1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8656"/>
              <p:cNvSpPr>
                <a:spLocks/>
              </p:cNvSpPr>
              <p:nvPr/>
            </p:nvSpPr>
            <p:spPr bwMode="auto">
              <a:xfrm>
                <a:off x="3845" y="1010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5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6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Freeform 8657"/>
              <p:cNvSpPr>
                <a:spLocks/>
              </p:cNvSpPr>
              <p:nvPr/>
            </p:nvSpPr>
            <p:spPr bwMode="auto">
              <a:xfrm>
                <a:off x="3847" y="1011"/>
                <a:ext cx="5" cy="7"/>
              </a:xfrm>
              <a:custGeom>
                <a:avLst/>
                <a:gdLst>
                  <a:gd name="T0" fmla="*/ 0 w 11"/>
                  <a:gd name="T1" fmla="*/ 1 h 14"/>
                  <a:gd name="T2" fmla="*/ 0 w 11"/>
                  <a:gd name="T3" fmla="*/ 1 h 14"/>
                  <a:gd name="T4" fmla="*/ 0 w 11"/>
                  <a:gd name="T5" fmla="*/ 1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0 w 11"/>
                  <a:gd name="T25" fmla="*/ 1 h 14"/>
                  <a:gd name="T26" fmla="*/ 0 w 11"/>
                  <a:gd name="T27" fmla="*/ 1 h 14"/>
                  <a:gd name="T28" fmla="*/ 0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Freeform 8658"/>
              <p:cNvSpPr>
                <a:spLocks/>
              </p:cNvSpPr>
              <p:nvPr/>
            </p:nvSpPr>
            <p:spPr bwMode="auto">
              <a:xfrm>
                <a:off x="3848" y="1012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1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1 h 7"/>
                  <a:gd name="T10" fmla="*/ 0 w 6"/>
                  <a:gd name="T11" fmla="*/ 1 h 7"/>
                  <a:gd name="T12" fmla="*/ 0 w 6"/>
                  <a:gd name="T13" fmla="*/ 1 h 7"/>
                  <a:gd name="T14" fmla="*/ 0 w 6"/>
                  <a:gd name="T15" fmla="*/ 1 h 7"/>
                  <a:gd name="T16" fmla="*/ 0 w 6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8659"/>
              <p:cNvSpPr>
                <a:spLocks/>
              </p:cNvSpPr>
              <p:nvPr/>
            </p:nvSpPr>
            <p:spPr bwMode="auto">
              <a:xfrm>
                <a:off x="3786" y="973"/>
                <a:ext cx="79" cy="45"/>
              </a:xfrm>
              <a:custGeom>
                <a:avLst/>
                <a:gdLst>
                  <a:gd name="T0" fmla="*/ 1 w 158"/>
                  <a:gd name="T1" fmla="*/ 1 h 90"/>
                  <a:gd name="T2" fmla="*/ 1 w 158"/>
                  <a:gd name="T3" fmla="*/ 0 h 90"/>
                  <a:gd name="T4" fmla="*/ 0 w 158"/>
                  <a:gd name="T5" fmla="*/ 1 h 90"/>
                  <a:gd name="T6" fmla="*/ 1 w 158"/>
                  <a:gd name="T7" fmla="*/ 1 h 90"/>
                  <a:gd name="T8" fmla="*/ 1 w 158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90"/>
                  <a:gd name="T17" fmla="*/ 158 w 158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90">
                    <a:moveTo>
                      <a:pt x="158" y="18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8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Freeform 8660"/>
              <p:cNvSpPr>
                <a:spLocks/>
              </p:cNvSpPr>
              <p:nvPr/>
            </p:nvSpPr>
            <p:spPr bwMode="auto">
              <a:xfrm>
                <a:off x="3802" y="982"/>
                <a:ext cx="63" cy="55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1 h 110"/>
                  <a:gd name="T4" fmla="*/ 0 w 126"/>
                  <a:gd name="T5" fmla="*/ 1 h 110"/>
                  <a:gd name="T6" fmla="*/ 1 w 126"/>
                  <a:gd name="T7" fmla="*/ 1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Freeform 8661"/>
              <p:cNvSpPr>
                <a:spLocks/>
              </p:cNvSpPr>
              <p:nvPr/>
            </p:nvSpPr>
            <p:spPr bwMode="auto">
              <a:xfrm>
                <a:off x="3517" y="1022"/>
                <a:ext cx="190" cy="165"/>
              </a:xfrm>
              <a:custGeom>
                <a:avLst/>
                <a:gdLst>
                  <a:gd name="T0" fmla="*/ 0 w 379"/>
                  <a:gd name="T1" fmla="*/ 1 h 330"/>
                  <a:gd name="T2" fmla="*/ 0 w 379"/>
                  <a:gd name="T3" fmla="*/ 0 h 330"/>
                  <a:gd name="T4" fmla="*/ 3 w 379"/>
                  <a:gd name="T5" fmla="*/ 1 h 330"/>
                  <a:gd name="T6" fmla="*/ 3 w 379"/>
                  <a:gd name="T7" fmla="*/ 3 h 330"/>
                  <a:gd name="T8" fmla="*/ 0 w 379"/>
                  <a:gd name="T9" fmla="*/ 1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30"/>
                  <a:gd name="T17" fmla="*/ 379 w 379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30">
                    <a:moveTo>
                      <a:pt x="0" y="110"/>
                    </a:moveTo>
                    <a:lnTo>
                      <a:pt x="0" y="0"/>
                    </a:lnTo>
                    <a:lnTo>
                      <a:pt x="379" y="220"/>
                    </a:lnTo>
                    <a:lnTo>
                      <a:pt x="379" y="3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8662"/>
              <p:cNvSpPr>
                <a:spLocks/>
              </p:cNvSpPr>
              <p:nvPr/>
            </p:nvSpPr>
            <p:spPr bwMode="auto">
              <a:xfrm>
                <a:off x="3593" y="935"/>
                <a:ext cx="266" cy="131"/>
              </a:xfrm>
              <a:custGeom>
                <a:avLst/>
                <a:gdLst>
                  <a:gd name="T0" fmla="*/ 1 w 533"/>
                  <a:gd name="T1" fmla="*/ 0 h 263"/>
                  <a:gd name="T2" fmla="*/ 4 w 533"/>
                  <a:gd name="T3" fmla="*/ 1 h 263"/>
                  <a:gd name="T4" fmla="*/ 2 w 533"/>
                  <a:gd name="T5" fmla="*/ 2 h 263"/>
                  <a:gd name="T6" fmla="*/ 0 w 533"/>
                  <a:gd name="T7" fmla="*/ 0 h 263"/>
                  <a:gd name="T8" fmla="*/ 1 w 533"/>
                  <a:gd name="T9" fmla="*/ 0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3"/>
                  <a:gd name="T16" fmla="*/ 0 h 263"/>
                  <a:gd name="T17" fmla="*/ 533 w 533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3" h="263">
                    <a:moveTo>
                      <a:pt x="153" y="0"/>
                    </a:moveTo>
                    <a:lnTo>
                      <a:pt x="533" y="218"/>
                    </a:lnTo>
                    <a:lnTo>
                      <a:pt x="380" y="263"/>
                    </a:lnTo>
                    <a:lnTo>
                      <a:pt x="0" y="4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" name="Freeform 8663"/>
              <p:cNvSpPr>
                <a:spLocks/>
              </p:cNvSpPr>
              <p:nvPr/>
            </p:nvSpPr>
            <p:spPr bwMode="auto">
              <a:xfrm>
                <a:off x="3517" y="957"/>
                <a:ext cx="266" cy="175"/>
              </a:xfrm>
              <a:custGeom>
                <a:avLst/>
                <a:gdLst>
                  <a:gd name="T0" fmla="*/ 2 w 531"/>
                  <a:gd name="T1" fmla="*/ 0 h 351"/>
                  <a:gd name="T2" fmla="*/ 0 w 531"/>
                  <a:gd name="T3" fmla="*/ 1 h 351"/>
                  <a:gd name="T4" fmla="*/ 3 w 531"/>
                  <a:gd name="T5" fmla="*/ 2 h 351"/>
                  <a:gd name="T6" fmla="*/ 5 w 531"/>
                  <a:gd name="T7" fmla="*/ 1 h 351"/>
                  <a:gd name="T8" fmla="*/ 2 w 531"/>
                  <a:gd name="T9" fmla="*/ 0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351"/>
                  <a:gd name="T17" fmla="*/ 531 w 531"/>
                  <a:gd name="T18" fmla="*/ 351 h 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351">
                    <a:moveTo>
                      <a:pt x="151" y="0"/>
                    </a:moveTo>
                    <a:lnTo>
                      <a:pt x="0" y="131"/>
                    </a:lnTo>
                    <a:lnTo>
                      <a:pt x="379" y="351"/>
                    </a:lnTo>
                    <a:lnTo>
                      <a:pt x="531" y="22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Freeform 8664"/>
              <p:cNvSpPr>
                <a:spLocks/>
              </p:cNvSpPr>
              <p:nvPr/>
            </p:nvSpPr>
            <p:spPr bwMode="auto">
              <a:xfrm>
                <a:off x="3525" y="1044"/>
                <a:ext cx="6" cy="32"/>
              </a:xfrm>
              <a:custGeom>
                <a:avLst/>
                <a:gdLst>
                  <a:gd name="T0" fmla="*/ 0 w 11"/>
                  <a:gd name="T1" fmla="*/ 0 h 64"/>
                  <a:gd name="T2" fmla="*/ 1 w 11"/>
                  <a:gd name="T3" fmla="*/ 1 h 64"/>
                  <a:gd name="T4" fmla="*/ 1 w 11"/>
                  <a:gd name="T5" fmla="*/ 1 h 64"/>
                  <a:gd name="T6" fmla="*/ 0 w 11"/>
                  <a:gd name="T7" fmla="*/ 1 h 64"/>
                  <a:gd name="T8" fmla="*/ 0 w 1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4"/>
                  <a:gd name="T17" fmla="*/ 11 w 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4">
                    <a:moveTo>
                      <a:pt x="0" y="0"/>
                    </a:moveTo>
                    <a:lnTo>
                      <a:pt x="11" y="7"/>
                    </a:lnTo>
                    <a:lnTo>
                      <a:pt x="11" y="59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8665"/>
              <p:cNvSpPr>
                <a:spLocks/>
              </p:cNvSpPr>
              <p:nvPr/>
            </p:nvSpPr>
            <p:spPr bwMode="auto">
              <a:xfrm>
                <a:off x="3525" y="1074"/>
                <a:ext cx="25" cy="17"/>
              </a:xfrm>
              <a:custGeom>
                <a:avLst/>
                <a:gdLst>
                  <a:gd name="T0" fmla="*/ 1 w 48"/>
                  <a:gd name="T1" fmla="*/ 0 h 34"/>
                  <a:gd name="T2" fmla="*/ 1 w 48"/>
                  <a:gd name="T3" fmla="*/ 1 h 34"/>
                  <a:gd name="T4" fmla="*/ 1 w 48"/>
                  <a:gd name="T5" fmla="*/ 1 h 34"/>
                  <a:gd name="T6" fmla="*/ 0 w 48"/>
                  <a:gd name="T7" fmla="*/ 1 h 34"/>
                  <a:gd name="T8" fmla="*/ 1 w 4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4"/>
                  <a:gd name="T17" fmla="*/ 48 w 4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4">
                    <a:moveTo>
                      <a:pt x="11" y="0"/>
                    </a:moveTo>
                    <a:lnTo>
                      <a:pt x="48" y="22"/>
                    </a:lnTo>
                    <a:lnTo>
                      <a:pt x="48" y="34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Freeform 8666"/>
              <p:cNvSpPr>
                <a:spLocks/>
              </p:cNvSpPr>
              <p:nvPr/>
            </p:nvSpPr>
            <p:spPr bwMode="auto">
              <a:xfrm>
                <a:off x="3531" y="1047"/>
                <a:ext cx="19" cy="37"/>
              </a:xfrm>
              <a:custGeom>
                <a:avLst/>
                <a:gdLst>
                  <a:gd name="T0" fmla="*/ 0 w 37"/>
                  <a:gd name="T1" fmla="*/ 1 h 74"/>
                  <a:gd name="T2" fmla="*/ 0 w 37"/>
                  <a:gd name="T3" fmla="*/ 0 h 74"/>
                  <a:gd name="T4" fmla="*/ 1 w 37"/>
                  <a:gd name="T5" fmla="*/ 1 h 74"/>
                  <a:gd name="T6" fmla="*/ 1 w 37"/>
                  <a:gd name="T7" fmla="*/ 1 h 74"/>
                  <a:gd name="T8" fmla="*/ 0 w 37"/>
                  <a:gd name="T9" fmla="*/ 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4"/>
                  <a:gd name="T17" fmla="*/ 37 w 3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4">
                    <a:moveTo>
                      <a:pt x="0" y="52"/>
                    </a:moveTo>
                    <a:lnTo>
                      <a:pt x="0" y="0"/>
                    </a:lnTo>
                    <a:lnTo>
                      <a:pt x="37" y="21"/>
                    </a:lnTo>
                    <a:lnTo>
                      <a:pt x="37" y="7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Freeform 8667"/>
              <p:cNvSpPr>
                <a:spLocks/>
              </p:cNvSpPr>
              <p:nvPr/>
            </p:nvSpPr>
            <p:spPr bwMode="auto">
              <a:xfrm>
                <a:off x="3707" y="1044"/>
                <a:ext cx="152" cy="143"/>
              </a:xfrm>
              <a:custGeom>
                <a:avLst/>
                <a:gdLst>
                  <a:gd name="T0" fmla="*/ 0 w 305"/>
                  <a:gd name="T1" fmla="*/ 2 h 286"/>
                  <a:gd name="T2" fmla="*/ 2 w 305"/>
                  <a:gd name="T3" fmla="*/ 1 h 286"/>
                  <a:gd name="T4" fmla="*/ 2 w 305"/>
                  <a:gd name="T5" fmla="*/ 0 h 286"/>
                  <a:gd name="T6" fmla="*/ 1 w 305"/>
                  <a:gd name="T7" fmla="*/ 1 h 286"/>
                  <a:gd name="T8" fmla="*/ 0 w 305"/>
                  <a:gd name="T9" fmla="*/ 1 h 286"/>
                  <a:gd name="T10" fmla="*/ 0 w 305"/>
                  <a:gd name="T11" fmla="*/ 2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5"/>
                  <a:gd name="T19" fmla="*/ 0 h 286"/>
                  <a:gd name="T20" fmla="*/ 305 w 305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5" h="286">
                    <a:moveTo>
                      <a:pt x="0" y="286"/>
                    </a:moveTo>
                    <a:lnTo>
                      <a:pt x="305" y="109"/>
                    </a:lnTo>
                    <a:lnTo>
                      <a:pt x="305" y="0"/>
                    </a:lnTo>
                    <a:lnTo>
                      <a:pt x="152" y="45"/>
                    </a:lnTo>
                    <a:lnTo>
                      <a:pt x="0" y="176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Freeform 8668"/>
              <p:cNvSpPr>
                <a:spLocks/>
              </p:cNvSpPr>
              <p:nvPr/>
            </p:nvSpPr>
            <p:spPr bwMode="auto">
              <a:xfrm>
                <a:off x="3569" y="1069"/>
                <a:ext cx="5" cy="32"/>
              </a:xfrm>
              <a:custGeom>
                <a:avLst/>
                <a:gdLst>
                  <a:gd name="T0" fmla="*/ 0 w 11"/>
                  <a:gd name="T1" fmla="*/ 0 h 65"/>
                  <a:gd name="T2" fmla="*/ 0 w 11"/>
                  <a:gd name="T3" fmla="*/ 0 h 65"/>
                  <a:gd name="T4" fmla="*/ 0 w 11"/>
                  <a:gd name="T5" fmla="*/ 0 h 65"/>
                  <a:gd name="T6" fmla="*/ 0 w 11"/>
                  <a:gd name="T7" fmla="*/ 0 h 65"/>
                  <a:gd name="T8" fmla="*/ 0 w 1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5"/>
                  <a:gd name="T17" fmla="*/ 11 w 1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5">
                    <a:moveTo>
                      <a:pt x="0" y="0"/>
                    </a:moveTo>
                    <a:lnTo>
                      <a:pt x="11" y="5"/>
                    </a:lnTo>
                    <a:lnTo>
                      <a:pt x="11" y="59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8" name="Freeform 8669"/>
              <p:cNvSpPr>
                <a:spLocks/>
              </p:cNvSpPr>
              <p:nvPr/>
            </p:nvSpPr>
            <p:spPr bwMode="auto">
              <a:xfrm>
                <a:off x="3569" y="1099"/>
                <a:ext cx="25" cy="16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3"/>
                  <a:gd name="T17" fmla="*/ 51 w 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3">
                    <a:moveTo>
                      <a:pt x="11" y="0"/>
                    </a:moveTo>
                    <a:lnTo>
                      <a:pt x="51" y="22"/>
                    </a:lnTo>
                    <a:lnTo>
                      <a:pt x="51" y="33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" name="Freeform 8670"/>
              <p:cNvSpPr>
                <a:spLocks/>
              </p:cNvSpPr>
              <p:nvPr/>
            </p:nvSpPr>
            <p:spPr bwMode="auto">
              <a:xfrm>
                <a:off x="3574" y="1072"/>
                <a:ext cx="20" cy="38"/>
              </a:xfrm>
              <a:custGeom>
                <a:avLst/>
                <a:gdLst>
                  <a:gd name="T0" fmla="*/ 0 w 40"/>
                  <a:gd name="T1" fmla="*/ 1 h 76"/>
                  <a:gd name="T2" fmla="*/ 0 w 40"/>
                  <a:gd name="T3" fmla="*/ 0 h 76"/>
                  <a:gd name="T4" fmla="*/ 1 w 40"/>
                  <a:gd name="T5" fmla="*/ 1 h 76"/>
                  <a:gd name="T6" fmla="*/ 1 w 40"/>
                  <a:gd name="T7" fmla="*/ 1 h 76"/>
                  <a:gd name="T8" fmla="*/ 0 w 40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6"/>
                  <a:gd name="T17" fmla="*/ 40 w 4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6">
                    <a:moveTo>
                      <a:pt x="0" y="54"/>
                    </a:moveTo>
                    <a:lnTo>
                      <a:pt x="0" y="0"/>
                    </a:lnTo>
                    <a:lnTo>
                      <a:pt x="40" y="22"/>
                    </a:lnTo>
                    <a:lnTo>
                      <a:pt x="40" y="7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Freeform 8671"/>
              <p:cNvSpPr>
                <a:spLocks/>
              </p:cNvSpPr>
              <p:nvPr/>
            </p:nvSpPr>
            <p:spPr bwMode="auto">
              <a:xfrm>
                <a:off x="3613" y="1094"/>
                <a:ext cx="4" cy="33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1 h 65"/>
                  <a:gd name="T4" fmla="*/ 0 w 9"/>
                  <a:gd name="T5" fmla="*/ 1 h 65"/>
                  <a:gd name="T6" fmla="*/ 0 w 9"/>
                  <a:gd name="T7" fmla="*/ 1 h 65"/>
                  <a:gd name="T8" fmla="*/ 0 w 9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5"/>
                  <a:gd name="T17" fmla="*/ 9 w 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5">
                    <a:moveTo>
                      <a:pt x="0" y="0"/>
                    </a:moveTo>
                    <a:lnTo>
                      <a:pt x="9" y="6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Freeform 8672"/>
              <p:cNvSpPr>
                <a:spLocks/>
              </p:cNvSpPr>
              <p:nvPr/>
            </p:nvSpPr>
            <p:spPr bwMode="auto">
              <a:xfrm>
                <a:off x="3613" y="1124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1 h 32"/>
                  <a:gd name="T8" fmla="*/ 0 w 4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2"/>
                  <a:gd name="T17" fmla="*/ 49 w 4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2">
                    <a:moveTo>
                      <a:pt x="9" y="0"/>
                    </a:moveTo>
                    <a:lnTo>
                      <a:pt x="49" y="21"/>
                    </a:lnTo>
                    <a:lnTo>
                      <a:pt x="49" y="32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Freeform 8673"/>
              <p:cNvSpPr>
                <a:spLocks/>
              </p:cNvSpPr>
              <p:nvPr/>
            </p:nvSpPr>
            <p:spPr bwMode="auto">
              <a:xfrm>
                <a:off x="3617" y="1097"/>
                <a:ext cx="20" cy="38"/>
              </a:xfrm>
              <a:custGeom>
                <a:avLst/>
                <a:gdLst>
                  <a:gd name="T0" fmla="*/ 0 w 40"/>
                  <a:gd name="T1" fmla="*/ 1 h 75"/>
                  <a:gd name="T2" fmla="*/ 0 w 40"/>
                  <a:gd name="T3" fmla="*/ 0 h 75"/>
                  <a:gd name="T4" fmla="*/ 1 w 40"/>
                  <a:gd name="T5" fmla="*/ 1 h 75"/>
                  <a:gd name="T6" fmla="*/ 1 w 40"/>
                  <a:gd name="T7" fmla="*/ 1 h 75"/>
                  <a:gd name="T8" fmla="*/ 0 w 40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5"/>
                  <a:gd name="T17" fmla="*/ 40 w 40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5">
                    <a:moveTo>
                      <a:pt x="0" y="54"/>
                    </a:moveTo>
                    <a:lnTo>
                      <a:pt x="0" y="0"/>
                    </a:lnTo>
                    <a:lnTo>
                      <a:pt x="40" y="21"/>
                    </a:lnTo>
                    <a:lnTo>
                      <a:pt x="40" y="7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Freeform 8674"/>
              <p:cNvSpPr>
                <a:spLocks/>
              </p:cNvSpPr>
              <p:nvPr/>
            </p:nvSpPr>
            <p:spPr bwMode="auto">
              <a:xfrm>
                <a:off x="3669" y="1127"/>
                <a:ext cx="4" cy="32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0 h 65"/>
                  <a:gd name="T4" fmla="*/ 0 w 9"/>
                  <a:gd name="T5" fmla="*/ 0 h 65"/>
                  <a:gd name="T6" fmla="*/ 0 w 9"/>
                  <a:gd name="T7" fmla="*/ 0 h 65"/>
                  <a:gd name="T8" fmla="*/ 0 w 9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5"/>
                  <a:gd name="T17" fmla="*/ 9 w 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5">
                    <a:moveTo>
                      <a:pt x="0" y="0"/>
                    </a:moveTo>
                    <a:lnTo>
                      <a:pt x="9" y="6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Freeform 8675"/>
              <p:cNvSpPr>
                <a:spLocks/>
              </p:cNvSpPr>
              <p:nvPr/>
            </p:nvSpPr>
            <p:spPr bwMode="auto">
              <a:xfrm>
                <a:off x="3669" y="1156"/>
                <a:ext cx="24" cy="17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1 h 32"/>
                  <a:gd name="T8" fmla="*/ 0 w 4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2"/>
                  <a:gd name="T17" fmla="*/ 49 w 4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2">
                    <a:moveTo>
                      <a:pt x="9" y="0"/>
                    </a:moveTo>
                    <a:lnTo>
                      <a:pt x="49" y="21"/>
                    </a:lnTo>
                    <a:lnTo>
                      <a:pt x="49" y="32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Freeform 8676"/>
              <p:cNvSpPr>
                <a:spLocks/>
              </p:cNvSpPr>
              <p:nvPr/>
            </p:nvSpPr>
            <p:spPr bwMode="auto">
              <a:xfrm>
                <a:off x="3673" y="1129"/>
                <a:ext cx="20" cy="38"/>
              </a:xfrm>
              <a:custGeom>
                <a:avLst/>
                <a:gdLst>
                  <a:gd name="T0" fmla="*/ 0 w 40"/>
                  <a:gd name="T1" fmla="*/ 1 h 75"/>
                  <a:gd name="T2" fmla="*/ 0 w 40"/>
                  <a:gd name="T3" fmla="*/ 0 h 75"/>
                  <a:gd name="T4" fmla="*/ 1 w 40"/>
                  <a:gd name="T5" fmla="*/ 1 h 75"/>
                  <a:gd name="T6" fmla="*/ 1 w 40"/>
                  <a:gd name="T7" fmla="*/ 1 h 75"/>
                  <a:gd name="T8" fmla="*/ 0 w 40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5"/>
                  <a:gd name="T17" fmla="*/ 40 w 40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5">
                    <a:moveTo>
                      <a:pt x="0" y="54"/>
                    </a:moveTo>
                    <a:lnTo>
                      <a:pt x="0" y="0"/>
                    </a:lnTo>
                    <a:lnTo>
                      <a:pt x="40" y="21"/>
                    </a:lnTo>
                    <a:lnTo>
                      <a:pt x="40" y="7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Freeform 8677"/>
              <p:cNvSpPr>
                <a:spLocks/>
              </p:cNvSpPr>
              <p:nvPr/>
            </p:nvSpPr>
            <p:spPr bwMode="auto">
              <a:xfrm>
                <a:off x="3560" y="987"/>
                <a:ext cx="48" cy="36"/>
              </a:xfrm>
              <a:custGeom>
                <a:avLst/>
                <a:gdLst>
                  <a:gd name="T0" fmla="*/ 0 w 97"/>
                  <a:gd name="T1" fmla="*/ 0 h 72"/>
                  <a:gd name="T2" fmla="*/ 0 w 97"/>
                  <a:gd name="T3" fmla="*/ 1 h 72"/>
                  <a:gd name="T4" fmla="*/ 0 w 97"/>
                  <a:gd name="T5" fmla="*/ 1 h 72"/>
                  <a:gd name="T6" fmla="*/ 0 w 97"/>
                  <a:gd name="T7" fmla="*/ 1 h 72"/>
                  <a:gd name="T8" fmla="*/ 0 w 9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72"/>
                  <a:gd name="T17" fmla="*/ 97 w 9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72">
                    <a:moveTo>
                      <a:pt x="61" y="0"/>
                    </a:moveTo>
                    <a:lnTo>
                      <a:pt x="97" y="20"/>
                    </a:lnTo>
                    <a:lnTo>
                      <a:pt x="38" y="72"/>
                    </a:lnTo>
                    <a:lnTo>
                      <a:pt x="0" y="5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Freeform 8678"/>
              <p:cNvSpPr>
                <a:spLocks/>
              </p:cNvSpPr>
              <p:nvPr/>
            </p:nvSpPr>
            <p:spPr bwMode="auto">
              <a:xfrm>
                <a:off x="3617" y="1020"/>
                <a:ext cx="48" cy="36"/>
              </a:xfrm>
              <a:custGeom>
                <a:avLst/>
                <a:gdLst>
                  <a:gd name="T0" fmla="*/ 1 w 96"/>
                  <a:gd name="T1" fmla="*/ 0 h 72"/>
                  <a:gd name="T2" fmla="*/ 1 w 96"/>
                  <a:gd name="T3" fmla="*/ 1 h 72"/>
                  <a:gd name="T4" fmla="*/ 1 w 96"/>
                  <a:gd name="T5" fmla="*/ 1 h 72"/>
                  <a:gd name="T6" fmla="*/ 0 w 96"/>
                  <a:gd name="T7" fmla="*/ 1 h 72"/>
                  <a:gd name="T8" fmla="*/ 1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60" y="0"/>
                    </a:moveTo>
                    <a:lnTo>
                      <a:pt x="96" y="20"/>
                    </a:lnTo>
                    <a:lnTo>
                      <a:pt x="36" y="72"/>
                    </a:lnTo>
                    <a:lnTo>
                      <a:pt x="0" y="5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Freeform 8679"/>
              <p:cNvSpPr>
                <a:spLocks/>
              </p:cNvSpPr>
              <p:nvPr/>
            </p:nvSpPr>
            <p:spPr bwMode="auto">
              <a:xfrm>
                <a:off x="3685" y="1059"/>
                <a:ext cx="48" cy="36"/>
              </a:xfrm>
              <a:custGeom>
                <a:avLst/>
                <a:gdLst>
                  <a:gd name="T0" fmla="*/ 0 w 98"/>
                  <a:gd name="T1" fmla="*/ 0 h 72"/>
                  <a:gd name="T2" fmla="*/ 0 w 98"/>
                  <a:gd name="T3" fmla="*/ 1 h 72"/>
                  <a:gd name="T4" fmla="*/ 0 w 98"/>
                  <a:gd name="T5" fmla="*/ 1 h 72"/>
                  <a:gd name="T6" fmla="*/ 0 w 98"/>
                  <a:gd name="T7" fmla="*/ 1 h 72"/>
                  <a:gd name="T8" fmla="*/ 0 w 98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2"/>
                  <a:gd name="T17" fmla="*/ 98 w 9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2">
                    <a:moveTo>
                      <a:pt x="60" y="0"/>
                    </a:moveTo>
                    <a:lnTo>
                      <a:pt x="98" y="22"/>
                    </a:lnTo>
                    <a:lnTo>
                      <a:pt x="38" y="72"/>
                    </a:lnTo>
                    <a:lnTo>
                      <a:pt x="0" y="5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Freeform 8680"/>
              <p:cNvSpPr>
                <a:spLocks/>
              </p:cNvSpPr>
              <p:nvPr/>
            </p:nvSpPr>
            <p:spPr bwMode="auto">
              <a:xfrm>
                <a:off x="3694" y="985"/>
                <a:ext cx="53" cy="22"/>
              </a:xfrm>
              <a:custGeom>
                <a:avLst/>
                <a:gdLst>
                  <a:gd name="T0" fmla="*/ 0 w 107"/>
                  <a:gd name="T1" fmla="*/ 0 h 43"/>
                  <a:gd name="T2" fmla="*/ 0 w 107"/>
                  <a:gd name="T3" fmla="*/ 1 h 43"/>
                  <a:gd name="T4" fmla="*/ 0 w 107"/>
                  <a:gd name="T5" fmla="*/ 1 h 43"/>
                  <a:gd name="T6" fmla="*/ 0 w 107"/>
                  <a:gd name="T7" fmla="*/ 1 h 43"/>
                  <a:gd name="T8" fmla="*/ 0 w 10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43"/>
                  <a:gd name="T17" fmla="*/ 107 w 10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43">
                    <a:moveTo>
                      <a:pt x="69" y="0"/>
                    </a:moveTo>
                    <a:lnTo>
                      <a:pt x="107" y="21"/>
                    </a:lnTo>
                    <a:lnTo>
                      <a:pt x="36" y="43"/>
                    </a:lnTo>
                    <a:lnTo>
                      <a:pt x="0" y="2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Freeform 8681"/>
              <p:cNvSpPr>
                <a:spLocks/>
              </p:cNvSpPr>
              <p:nvPr/>
            </p:nvSpPr>
            <p:spPr bwMode="auto">
              <a:xfrm>
                <a:off x="3634" y="952"/>
                <a:ext cx="54" cy="21"/>
              </a:xfrm>
              <a:custGeom>
                <a:avLst/>
                <a:gdLst>
                  <a:gd name="T0" fmla="*/ 1 w 108"/>
                  <a:gd name="T1" fmla="*/ 0 h 41"/>
                  <a:gd name="T2" fmla="*/ 1 w 108"/>
                  <a:gd name="T3" fmla="*/ 1 h 41"/>
                  <a:gd name="T4" fmla="*/ 1 w 108"/>
                  <a:gd name="T5" fmla="*/ 1 h 41"/>
                  <a:gd name="T6" fmla="*/ 0 w 108"/>
                  <a:gd name="T7" fmla="*/ 1 h 41"/>
                  <a:gd name="T8" fmla="*/ 1 w 108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41"/>
                  <a:gd name="T17" fmla="*/ 108 w 1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41">
                    <a:moveTo>
                      <a:pt x="70" y="0"/>
                    </a:moveTo>
                    <a:lnTo>
                      <a:pt x="108" y="22"/>
                    </a:lnTo>
                    <a:lnTo>
                      <a:pt x="37" y="41"/>
                    </a:lnTo>
                    <a:lnTo>
                      <a:pt x="0" y="2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Freeform 8682"/>
              <p:cNvSpPr>
                <a:spLocks/>
              </p:cNvSpPr>
              <p:nvPr/>
            </p:nvSpPr>
            <p:spPr bwMode="auto">
              <a:xfrm>
                <a:off x="3759" y="1023"/>
                <a:ext cx="53" cy="22"/>
              </a:xfrm>
              <a:custGeom>
                <a:avLst/>
                <a:gdLst>
                  <a:gd name="T0" fmla="*/ 1 w 106"/>
                  <a:gd name="T1" fmla="*/ 0 h 43"/>
                  <a:gd name="T2" fmla="*/ 1 w 106"/>
                  <a:gd name="T3" fmla="*/ 1 h 43"/>
                  <a:gd name="T4" fmla="*/ 1 w 106"/>
                  <a:gd name="T5" fmla="*/ 1 h 43"/>
                  <a:gd name="T6" fmla="*/ 0 w 106"/>
                  <a:gd name="T7" fmla="*/ 1 h 43"/>
                  <a:gd name="T8" fmla="*/ 1 w 10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3"/>
                  <a:gd name="T17" fmla="*/ 106 w 10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3">
                    <a:moveTo>
                      <a:pt x="68" y="0"/>
                    </a:moveTo>
                    <a:lnTo>
                      <a:pt x="106" y="22"/>
                    </a:lnTo>
                    <a:lnTo>
                      <a:pt x="38" y="43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Line 8683"/>
              <p:cNvSpPr>
                <a:spLocks noChangeShapeType="1"/>
              </p:cNvSpPr>
              <p:nvPr/>
            </p:nvSpPr>
            <p:spPr bwMode="auto">
              <a:xfrm flipV="1">
                <a:off x="3582" y="1160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Freeform 8684"/>
              <p:cNvSpPr>
                <a:spLocks/>
              </p:cNvSpPr>
              <p:nvPr/>
            </p:nvSpPr>
            <p:spPr bwMode="auto">
              <a:xfrm>
                <a:off x="3582" y="1165"/>
                <a:ext cx="3" cy="3"/>
              </a:xfrm>
              <a:custGeom>
                <a:avLst/>
                <a:gdLst>
                  <a:gd name="T0" fmla="*/ 1 w 6"/>
                  <a:gd name="T1" fmla="*/ 1 h 5"/>
                  <a:gd name="T2" fmla="*/ 0 w 6"/>
                  <a:gd name="T3" fmla="*/ 1 h 5"/>
                  <a:gd name="T4" fmla="*/ 0 w 6"/>
                  <a:gd name="T5" fmla="*/ 1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1 w 6"/>
                  <a:gd name="T13" fmla="*/ 0 h 5"/>
                  <a:gd name="T14" fmla="*/ 1 w 6"/>
                  <a:gd name="T15" fmla="*/ 1 h 5"/>
                  <a:gd name="T16" fmla="*/ 1 w 6"/>
                  <a:gd name="T17" fmla="*/ 1 h 5"/>
                  <a:gd name="T18" fmla="*/ 1 w 6"/>
                  <a:gd name="T19" fmla="*/ 1 h 5"/>
                  <a:gd name="T20" fmla="*/ 1 w 6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Freeform 8685"/>
              <p:cNvSpPr>
                <a:spLocks/>
              </p:cNvSpPr>
              <p:nvPr/>
            </p:nvSpPr>
            <p:spPr bwMode="auto">
              <a:xfrm>
                <a:off x="3583" y="1165"/>
                <a:ext cx="2" cy="3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1 h 5"/>
                  <a:gd name="T4" fmla="*/ 1 w 4"/>
                  <a:gd name="T5" fmla="*/ 0 h 5"/>
                  <a:gd name="T6" fmla="*/ 1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0 w 4"/>
                  <a:gd name="T13" fmla="*/ 1 h 5"/>
                  <a:gd name="T14" fmla="*/ 1 w 4"/>
                  <a:gd name="T15" fmla="*/ 1 h 5"/>
                  <a:gd name="T16" fmla="*/ 1 w 4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Freeform 8686"/>
              <p:cNvSpPr>
                <a:spLocks/>
              </p:cNvSpPr>
              <p:nvPr/>
            </p:nvSpPr>
            <p:spPr bwMode="auto">
              <a:xfrm>
                <a:off x="3557" y="1141"/>
                <a:ext cx="16" cy="28"/>
              </a:xfrm>
              <a:custGeom>
                <a:avLst/>
                <a:gdLst>
                  <a:gd name="T0" fmla="*/ 1 w 32"/>
                  <a:gd name="T1" fmla="*/ 1 h 56"/>
                  <a:gd name="T2" fmla="*/ 0 w 32"/>
                  <a:gd name="T3" fmla="*/ 0 h 56"/>
                  <a:gd name="T4" fmla="*/ 0 w 32"/>
                  <a:gd name="T5" fmla="*/ 1 h 56"/>
                  <a:gd name="T6" fmla="*/ 1 w 32"/>
                  <a:gd name="T7" fmla="*/ 1 h 56"/>
                  <a:gd name="T8" fmla="*/ 1 w 32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32" y="18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" y="5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Freeform 8687"/>
              <p:cNvSpPr>
                <a:spLocks/>
              </p:cNvSpPr>
              <p:nvPr/>
            </p:nvSpPr>
            <p:spPr bwMode="auto">
              <a:xfrm>
                <a:off x="3619" y="1137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4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Freeform 8688"/>
              <p:cNvSpPr>
                <a:spLocks/>
              </p:cNvSpPr>
              <p:nvPr/>
            </p:nvSpPr>
            <p:spPr bwMode="auto">
              <a:xfrm>
                <a:off x="3621" y="1137"/>
                <a:ext cx="5" cy="8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0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1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1 w 10"/>
                  <a:gd name="T21" fmla="*/ 1 h 14"/>
                  <a:gd name="T22" fmla="*/ 1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9" y="9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Freeform 8689"/>
              <p:cNvSpPr>
                <a:spLocks/>
              </p:cNvSpPr>
              <p:nvPr/>
            </p:nvSpPr>
            <p:spPr bwMode="auto">
              <a:xfrm>
                <a:off x="3623" y="1139"/>
                <a:ext cx="2" cy="4"/>
              </a:xfrm>
              <a:custGeom>
                <a:avLst/>
                <a:gdLst>
                  <a:gd name="T0" fmla="*/ 0 w 6"/>
                  <a:gd name="T1" fmla="*/ 1 h 8"/>
                  <a:gd name="T2" fmla="*/ 0 w 6"/>
                  <a:gd name="T3" fmla="*/ 1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1 h 8"/>
                  <a:gd name="T10" fmla="*/ 0 w 6"/>
                  <a:gd name="T11" fmla="*/ 1 h 8"/>
                  <a:gd name="T12" fmla="*/ 0 w 6"/>
                  <a:gd name="T13" fmla="*/ 1 h 8"/>
                  <a:gd name="T14" fmla="*/ 0 w 6"/>
                  <a:gd name="T15" fmla="*/ 1 h 8"/>
                  <a:gd name="T16" fmla="*/ 0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4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Freeform 8690"/>
              <p:cNvSpPr>
                <a:spLocks/>
              </p:cNvSpPr>
              <p:nvPr/>
            </p:nvSpPr>
            <p:spPr bwMode="auto">
              <a:xfrm>
                <a:off x="3613" y="1140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w 15"/>
                  <a:gd name="T35" fmla="*/ 1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6"/>
                  <a:gd name="T56" fmla="*/ 15 w 15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6">
                    <a:moveTo>
                      <a:pt x="6" y="15"/>
                    </a:moveTo>
                    <a:lnTo>
                      <a:pt x="2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Freeform 8691"/>
              <p:cNvSpPr>
                <a:spLocks/>
              </p:cNvSpPr>
              <p:nvPr/>
            </p:nvSpPr>
            <p:spPr bwMode="auto">
              <a:xfrm>
                <a:off x="3615" y="1141"/>
                <a:ext cx="5" cy="7"/>
              </a:xfrm>
              <a:custGeom>
                <a:avLst/>
                <a:gdLst>
                  <a:gd name="T0" fmla="*/ 0 w 11"/>
                  <a:gd name="T1" fmla="*/ 1 h 14"/>
                  <a:gd name="T2" fmla="*/ 0 w 11"/>
                  <a:gd name="T3" fmla="*/ 1 h 14"/>
                  <a:gd name="T4" fmla="*/ 0 w 11"/>
                  <a:gd name="T5" fmla="*/ 1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1 h 14"/>
                  <a:gd name="T14" fmla="*/ 0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0 w 11"/>
                  <a:gd name="T25" fmla="*/ 1 h 14"/>
                  <a:gd name="T26" fmla="*/ 0 w 11"/>
                  <a:gd name="T27" fmla="*/ 1 h 14"/>
                  <a:gd name="T28" fmla="*/ 0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Freeform 8692"/>
              <p:cNvSpPr>
                <a:spLocks/>
              </p:cNvSpPr>
              <p:nvPr/>
            </p:nvSpPr>
            <p:spPr bwMode="auto">
              <a:xfrm>
                <a:off x="3616" y="1143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5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Freeform 8693"/>
              <p:cNvSpPr>
                <a:spLocks/>
              </p:cNvSpPr>
              <p:nvPr/>
            </p:nvSpPr>
            <p:spPr bwMode="auto">
              <a:xfrm>
                <a:off x="3622" y="1138"/>
                <a:ext cx="7" cy="8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1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6" y="1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3" name="Freeform 8694"/>
              <p:cNvSpPr>
                <a:spLocks/>
              </p:cNvSpPr>
              <p:nvPr/>
            </p:nvSpPr>
            <p:spPr bwMode="auto">
              <a:xfrm>
                <a:off x="3624" y="1139"/>
                <a:ext cx="5" cy="7"/>
              </a:xfrm>
              <a:custGeom>
                <a:avLst/>
                <a:gdLst>
                  <a:gd name="T0" fmla="*/ 0 w 11"/>
                  <a:gd name="T1" fmla="*/ 1 h 13"/>
                  <a:gd name="T2" fmla="*/ 0 w 11"/>
                  <a:gd name="T3" fmla="*/ 1 h 13"/>
                  <a:gd name="T4" fmla="*/ 0 w 11"/>
                  <a:gd name="T5" fmla="*/ 1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1 h 13"/>
                  <a:gd name="T14" fmla="*/ 0 w 11"/>
                  <a:gd name="T15" fmla="*/ 1 h 13"/>
                  <a:gd name="T16" fmla="*/ 0 w 11"/>
                  <a:gd name="T17" fmla="*/ 1 h 13"/>
                  <a:gd name="T18" fmla="*/ 0 w 11"/>
                  <a:gd name="T19" fmla="*/ 1 h 13"/>
                  <a:gd name="T20" fmla="*/ 0 w 11"/>
                  <a:gd name="T21" fmla="*/ 1 h 13"/>
                  <a:gd name="T22" fmla="*/ 0 w 11"/>
                  <a:gd name="T23" fmla="*/ 1 h 13"/>
                  <a:gd name="T24" fmla="*/ 0 w 11"/>
                  <a:gd name="T25" fmla="*/ 1 h 13"/>
                  <a:gd name="T26" fmla="*/ 0 w 11"/>
                  <a:gd name="T27" fmla="*/ 1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3"/>
                  <a:gd name="T44" fmla="*/ 11 w 1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3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4" name="Freeform 8695"/>
              <p:cNvSpPr>
                <a:spLocks/>
              </p:cNvSpPr>
              <p:nvPr/>
            </p:nvSpPr>
            <p:spPr bwMode="auto">
              <a:xfrm>
                <a:off x="3625" y="1141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5" name="Freeform 8696"/>
              <p:cNvSpPr>
                <a:spLocks/>
              </p:cNvSpPr>
              <p:nvPr/>
            </p:nvSpPr>
            <p:spPr bwMode="auto">
              <a:xfrm>
                <a:off x="3615" y="1142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1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0 h 16"/>
                  <a:gd name="T14" fmla="*/ 1 w 14"/>
                  <a:gd name="T15" fmla="*/ 0 h 16"/>
                  <a:gd name="T16" fmla="*/ 1 w 14"/>
                  <a:gd name="T17" fmla="*/ 1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6"/>
                  <a:gd name="T50" fmla="*/ 14 w 14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6">
                    <a:moveTo>
                      <a:pt x="5" y="14"/>
                    </a:move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8697"/>
              <p:cNvSpPr>
                <a:spLocks/>
              </p:cNvSpPr>
              <p:nvPr/>
            </p:nvSpPr>
            <p:spPr bwMode="auto">
              <a:xfrm>
                <a:off x="3617" y="1143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1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4"/>
                  <a:gd name="T44" fmla="*/ 11 w 11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4">
                    <a:moveTo>
                      <a:pt x="9" y="9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Freeform 8698"/>
              <p:cNvSpPr>
                <a:spLocks/>
              </p:cNvSpPr>
              <p:nvPr/>
            </p:nvSpPr>
            <p:spPr bwMode="auto">
              <a:xfrm>
                <a:off x="3619" y="1145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8" name="Freeform 8699"/>
              <p:cNvSpPr>
                <a:spLocks/>
              </p:cNvSpPr>
              <p:nvPr/>
            </p:nvSpPr>
            <p:spPr bwMode="auto">
              <a:xfrm>
                <a:off x="3557" y="1105"/>
                <a:ext cx="78" cy="45"/>
              </a:xfrm>
              <a:custGeom>
                <a:avLst/>
                <a:gdLst>
                  <a:gd name="T0" fmla="*/ 1 w 156"/>
                  <a:gd name="T1" fmla="*/ 1 h 90"/>
                  <a:gd name="T2" fmla="*/ 1 w 156"/>
                  <a:gd name="T3" fmla="*/ 0 h 90"/>
                  <a:gd name="T4" fmla="*/ 0 w 156"/>
                  <a:gd name="T5" fmla="*/ 1 h 90"/>
                  <a:gd name="T6" fmla="*/ 1 w 156"/>
                  <a:gd name="T7" fmla="*/ 1 h 90"/>
                  <a:gd name="T8" fmla="*/ 1 w 156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90"/>
                  <a:gd name="T17" fmla="*/ 156 w 156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90">
                    <a:moveTo>
                      <a:pt x="156" y="18"/>
                    </a:moveTo>
                    <a:lnTo>
                      <a:pt x="124" y="0"/>
                    </a:lnTo>
                    <a:lnTo>
                      <a:pt x="0" y="72"/>
                    </a:lnTo>
                    <a:lnTo>
                      <a:pt x="32" y="90"/>
                    </a:lnTo>
                    <a:lnTo>
                      <a:pt x="156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9" name="Freeform 8700"/>
              <p:cNvSpPr>
                <a:spLocks/>
              </p:cNvSpPr>
              <p:nvPr/>
            </p:nvSpPr>
            <p:spPr bwMode="auto">
              <a:xfrm>
                <a:off x="3573" y="1114"/>
                <a:ext cx="62" cy="55"/>
              </a:xfrm>
              <a:custGeom>
                <a:avLst/>
                <a:gdLst>
                  <a:gd name="T0" fmla="*/ 1 w 124"/>
                  <a:gd name="T1" fmla="*/ 0 h 110"/>
                  <a:gd name="T2" fmla="*/ 0 w 124"/>
                  <a:gd name="T3" fmla="*/ 1 h 110"/>
                  <a:gd name="T4" fmla="*/ 0 w 124"/>
                  <a:gd name="T5" fmla="*/ 1 h 110"/>
                  <a:gd name="T6" fmla="*/ 1 w 124"/>
                  <a:gd name="T7" fmla="*/ 1 h 110"/>
                  <a:gd name="T8" fmla="*/ 1 w 124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10"/>
                  <a:gd name="T17" fmla="*/ 124 w 124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10">
                    <a:moveTo>
                      <a:pt x="124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4" y="38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0" name="Line 8701"/>
              <p:cNvSpPr>
                <a:spLocks noChangeShapeType="1"/>
              </p:cNvSpPr>
              <p:nvPr/>
            </p:nvSpPr>
            <p:spPr bwMode="auto">
              <a:xfrm flipV="1">
                <a:off x="3496" y="1110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1" name="Freeform 8702"/>
              <p:cNvSpPr>
                <a:spLocks/>
              </p:cNvSpPr>
              <p:nvPr/>
            </p:nvSpPr>
            <p:spPr bwMode="auto">
              <a:xfrm>
                <a:off x="3495" y="1115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 h 7"/>
                  <a:gd name="T14" fmla="*/ 0 w 7"/>
                  <a:gd name="T15" fmla="*/ 1 h 7"/>
                  <a:gd name="T16" fmla="*/ 0 w 7"/>
                  <a:gd name="T17" fmla="*/ 1 h 7"/>
                  <a:gd name="T18" fmla="*/ 0 w 7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2" name="Freeform 8703"/>
              <p:cNvSpPr>
                <a:spLocks/>
              </p:cNvSpPr>
              <p:nvPr/>
            </p:nvSpPr>
            <p:spPr bwMode="auto">
              <a:xfrm>
                <a:off x="3496" y="1116"/>
                <a:ext cx="2" cy="3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1 h 5"/>
                  <a:gd name="T10" fmla="*/ 0 w 6"/>
                  <a:gd name="T11" fmla="*/ 1 h 5"/>
                  <a:gd name="T12" fmla="*/ 0 w 6"/>
                  <a:gd name="T13" fmla="*/ 1 h 5"/>
                  <a:gd name="T14" fmla="*/ 0 w 6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4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3" name="Freeform 8704"/>
              <p:cNvSpPr>
                <a:spLocks/>
              </p:cNvSpPr>
              <p:nvPr/>
            </p:nvSpPr>
            <p:spPr bwMode="auto">
              <a:xfrm>
                <a:off x="3470" y="1091"/>
                <a:ext cx="16" cy="28"/>
              </a:xfrm>
              <a:custGeom>
                <a:avLst/>
                <a:gdLst>
                  <a:gd name="T0" fmla="*/ 0 w 33"/>
                  <a:gd name="T1" fmla="*/ 0 h 58"/>
                  <a:gd name="T2" fmla="*/ 0 w 33"/>
                  <a:gd name="T3" fmla="*/ 0 h 58"/>
                  <a:gd name="T4" fmla="*/ 0 w 33"/>
                  <a:gd name="T5" fmla="*/ 0 h 58"/>
                  <a:gd name="T6" fmla="*/ 0 w 33"/>
                  <a:gd name="T7" fmla="*/ 0 h 58"/>
                  <a:gd name="T8" fmla="*/ 0 w 3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8"/>
                  <a:gd name="T17" fmla="*/ 33 w 3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8">
                    <a:moveTo>
                      <a:pt x="33" y="2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3" y="58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4" name="Freeform 8705"/>
              <p:cNvSpPr>
                <a:spLocks/>
              </p:cNvSpPr>
              <p:nvPr/>
            </p:nvSpPr>
            <p:spPr bwMode="auto">
              <a:xfrm>
                <a:off x="3533" y="1086"/>
                <a:ext cx="7" cy="8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1 h 16"/>
                  <a:gd name="T8" fmla="*/ 0 w 15"/>
                  <a:gd name="T9" fmla="*/ 1 h 16"/>
                  <a:gd name="T10" fmla="*/ 0 w 15"/>
                  <a:gd name="T11" fmla="*/ 1 h 16"/>
                  <a:gd name="T12" fmla="*/ 0 w 15"/>
                  <a:gd name="T13" fmla="*/ 1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1 h 16"/>
                  <a:gd name="T20" fmla="*/ 0 w 15"/>
                  <a:gd name="T21" fmla="*/ 1 h 16"/>
                  <a:gd name="T22" fmla="*/ 0 w 15"/>
                  <a:gd name="T23" fmla="*/ 1 h 16"/>
                  <a:gd name="T24" fmla="*/ 0 w 15"/>
                  <a:gd name="T25" fmla="*/ 1 h 16"/>
                  <a:gd name="T26" fmla="*/ 0 w 15"/>
                  <a:gd name="T27" fmla="*/ 1 h 16"/>
                  <a:gd name="T28" fmla="*/ 0 w 15"/>
                  <a:gd name="T29" fmla="*/ 1 h 16"/>
                  <a:gd name="T30" fmla="*/ 0 w 15"/>
                  <a:gd name="T31" fmla="*/ 1 h 16"/>
                  <a:gd name="T32" fmla="*/ 0 w 1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6"/>
                  <a:gd name="T53" fmla="*/ 15 w 1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6">
                    <a:moveTo>
                      <a:pt x="6" y="16"/>
                    </a:move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5" name="Freeform 8706"/>
              <p:cNvSpPr>
                <a:spLocks/>
              </p:cNvSpPr>
              <p:nvPr/>
            </p:nvSpPr>
            <p:spPr bwMode="auto">
              <a:xfrm>
                <a:off x="3534" y="1087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1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6" name="Freeform 8707"/>
              <p:cNvSpPr>
                <a:spLocks/>
              </p:cNvSpPr>
              <p:nvPr/>
            </p:nvSpPr>
            <p:spPr bwMode="auto">
              <a:xfrm>
                <a:off x="3535" y="1089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7" name="Freeform 8708"/>
              <p:cNvSpPr>
                <a:spLocks/>
              </p:cNvSpPr>
              <p:nvPr/>
            </p:nvSpPr>
            <p:spPr bwMode="auto">
              <a:xfrm>
                <a:off x="3526" y="1090"/>
                <a:ext cx="8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1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5" y="17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8" name="Freeform 8709"/>
              <p:cNvSpPr>
                <a:spLocks/>
              </p:cNvSpPr>
              <p:nvPr/>
            </p:nvSpPr>
            <p:spPr bwMode="auto">
              <a:xfrm>
                <a:off x="3528" y="1091"/>
                <a:ext cx="6" cy="7"/>
              </a:xfrm>
              <a:custGeom>
                <a:avLst/>
                <a:gdLst>
                  <a:gd name="T0" fmla="*/ 1 w 11"/>
                  <a:gd name="T1" fmla="*/ 0 h 15"/>
                  <a:gd name="T2" fmla="*/ 1 w 11"/>
                  <a:gd name="T3" fmla="*/ 0 h 15"/>
                  <a:gd name="T4" fmla="*/ 1 w 11"/>
                  <a:gd name="T5" fmla="*/ 0 h 15"/>
                  <a:gd name="T6" fmla="*/ 1 w 11"/>
                  <a:gd name="T7" fmla="*/ 0 h 15"/>
                  <a:gd name="T8" fmla="*/ 1 w 11"/>
                  <a:gd name="T9" fmla="*/ 0 h 15"/>
                  <a:gd name="T10" fmla="*/ 1 w 11"/>
                  <a:gd name="T11" fmla="*/ 0 h 15"/>
                  <a:gd name="T12" fmla="*/ 1 w 11"/>
                  <a:gd name="T13" fmla="*/ 0 h 15"/>
                  <a:gd name="T14" fmla="*/ 1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1 w 11"/>
                  <a:gd name="T21" fmla="*/ 0 h 15"/>
                  <a:gd name="T22" fmla="*/ 1 w 11"/>
                  <a:gd name="T23" fmla="*/ 0 h 15"/>
                  <a:gd name="T24" fmla="*/ 1 w 11"/>
                  <a:gd name="T25" fmla="*/ 0 h 15"/>
                  <a:gd name="T26" fmla="*/ 1 w 11"/>
                  <a:gd name="T27" fmla="*/ 0 h 15"/>
                  <a:gd name="T28" fmla="*/ 1 w 1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5"/>
                  <a:gd name="T47" fmla="*/ 11 w 1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5">
                    <a:moveTo>
                      <a:pt x="9" y="9"/>
                    </a:moveTo>
                    <a:lnTo>
                      <a:pt x="11" y="6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9" name="Freeform 8710"/>
              <p:cNvSpPr>
                <a:spLocks/>
              </p:cNvSpPr>
              <p:nvPr/>
            </p:nvSpPr>
            <p:spPr bwMode="auto">
              <a:xfrm>
                <a:off x="3529" y="1092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1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0" name="Freeform 8711"/>
              <p:cNvSpPr>
                <a:spLocks/>
              </p:cNvSpPr>
              <p:nvPr/>
            </p:nvSpPr>
            <p:spPr bwMode="auto">
              <a:xfrm>
                <a:off x="3535" y="1088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6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1" name="Freeform 8712"/>
              <p:cNvSpPr>
                <a:spLocks/>
              </p:cNvSpPr>
              <p:nvPr/>
            </p:nvSpPr>
            <p:spPr bwMode="auto">
              <a:xfrm>
                <a:off x="3537" y="1089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1 h 14"/>
                  <a:gd name="T12" fmla="*/ 1 w 11"/>
                  <a:gd name="T13" fmla="*/ 1 h 14"/>
                  <a:gd name="T14" fmla="*/ 1 w 11"/>
                  <a:gd name="T15" fmla="*/ 1 h 14"/>
                  <a:gd name="T16" fmla="*/ 0 w 11"/>
                  <a:gd name="T17" fmla="*/ 1 h 14"/>
                  <a:gd name="T18" fmla="*/ 0 w 11"/>
                  <a:gd name="T19" fmla="*/ 1 h 14"/>
                  <a:gd name="T20" fmla="*/ 1 w 11"/>
                  <a:gd name="T21" fmla="*/ 1 h 14"/>
                  <a:gd name="T22" fmla="*/ 1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4"/>
                  <a:gd name="T47" fmla="*/ 11 w 11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4">
                    <a:moveTo>
                      <a:pt x="9" y="9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2" name="Freeform 8713"/>
              <p:cNvSpPr>
                <a:spLocks/>
              </p:cNvSpPr>
              <p:nvPr/>
            </p:nvSpPr>
            <p:spPr bwMode="auto">
              <a:xfrm>
                <a:off x="3538" y="1091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0 h 7"/>
                  <a:gd name="T10" fmla="*/ 0 w 5"/>
                  <a:gd name="T11" fmla="*/ 0 h 7"/>
                  <a:gd name="T12" fmla="*/ 1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6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3" name="Freeform 8714"/>
              <p:cNvSpPr>
                <a:spLocks/>
              </p:cNvSpPr>
              <p:nvPr/>
            </p:nvSpPr>
            <p:spPr bwMode="auto">
              <a:xfrm>
                <a:off x="3529" y="1092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5" y="16"/>
                    </a:move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4" name="Freeform 8715"/>
              <p:cNvSpPr>
                <a:spLocks/>
              </p:cNvSpPr>
              <p:nvPr/>
            </p:nvSpPr>
            <p:spPr bwMode="auto">
              <a:xfrm>
                <a:off x="3531" y="1092"/>
                <a:ext cx="5" cy="8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0 h 14"/>
                  <a:gd name="T8" fmla="*/ 1 w 10"/>
                  <a:gd name="T9" fmla="*/ 0 h 14"/>
                  <a:gd name="T10" fmla="*/ 1 w 10"/>
                  <a:gd name="T11" fmla="*/ 1 h 14"/>
                  <a:gd name="T12" fmla="*/ 1 w 10"/>
                  <a:gd name="T13" fmla="*/ 1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1 w 10"/>
                  <a:gd name="T21" fmla="*/ 1 h 14"/>
                  <a:gd name="T22" fmla="*/ 1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9" y="9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5" name="Freeform 8716"/>
              <p:cNvSpPr>
                <a:spLocks/>
              </p:cNvSpPr>
              <p:nvPr/>
            </p:nvSpPr>
            <p:spPr bwMode="auto">
              <a:xfrm>
                <a:off x="3532" y="1094"/>
                <a:ext cx="2" cy="4"/>
              </a:xfrm>
              <a:custGeom>
                <a:avLst/>
                <a:gdLst>
                  <a:gd name="T0" fmla="*/ 0 w 6"/>
                  <a:gd name="T1" fmla="*/ 1 h 8"/>
                  <a:gd name="T2" fmla="*/ 0 w 6"/>
                  <a:gd name="T3" fmla="*/ 1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1 h 8"/>
                  <a:gd name="T10" fmla="*/ 0 w 6"/>
                  <a:gd name="T11" fmla="*/ 1 h 8"/>
                  <a:gd name="T12" fmla="*/ 0 w 6"/>
                  <a:gd name="T13" fmla="*/ 1 h 8"/>
                  <a:gd name="T14" fmla="*/ 0 w 6"/>
                  <a:gd name="T15" fmla="*/ 1 h 8"/>
                  <a:gd name="T16" fmla="*/ 0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6" name="Freeform 8717"/>
              <p:cNvSpPr>
                <a:spLocks/>
              </p:cNvSpPr>
              <p:nvPr/>
            </p:nvSpPr>
            <p:spPr bwMode="auto">
              <a:xfrm>
                <a:off x="3470" y="1055"/>
                <a:ext cx="79" cy="46"/>
              </a:xfrm>
              <a:custGeom>
                <a:avLst/>
                <a:gdLst>
                  <a:gd name="T0" fmla="*/ 1 w 159"/>
                  <a:gd name="T1" fmla="*/ 1 h 92"/>
                  <a:gd name="T2" fmla="*/ 0 w 159"/>
                  <a:gd name="T3" fmla="*/ 0 h 92"/>
                  <a:gd name="T4" fmla="*/ 0 w 159"/>
                  <a:gd name="T5" fmla="*/ 1 h 92"/>
                  <a:gd name="T6" fmla="*/ 0 w 159"/>
                  <a:gd name="T7" fmla="*/ 1 h 92"/>
                  <a:gd name="T8" fmla="*/ 1 w 159"/>
                  <a:gd name="T9" fmla="*/ 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92"/>
                  <a:gd name="T17" fmla="*/ 159 w 1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92">
                    <a:moveTo>
                      <a:pt x="159" y="20"/>
                    </a:moveTo>
                    <a:lnTo>
                      <a:pt x="126" y="0"/>
                    </a:lnTo>
                    <a:lnTo>
                      <a:pt x="0" y="72"/>
                    </a:lnTo>
                    <a:lnTo>
                      <a:pt x="33" y="92"/>
                    </a:lnTo>
                    <a:lnTo>
                      <a:pt x="159" y="2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7" name="Freeform 8718"/>
              <p:cNvSpPr>
                <a:spLocks/>
              </p:cNvSpPr>
              <p:nvPr/>
            </p:nvSpPr>
            <p:spPr bwMode="auto">
              <a:xfrm>
                <a:off x="3486" y="1065"/>
                <a:ext cx="63" cy="54"/>
              </a:xfrm>
              <a:custGeom>
                <a:avLst/>
                <a:gdLst>
                  <a:gd name="T0" fmla="*/ 1 w 126"/>
                  <a:gd name="T1" fmla="*/ 0 h 110"/>
                  <a:gd name="T2" fmla="*/ 0 w 126"/>
                  <a:gd name="T3" fmla="*/ 0 h 110"/>
                  <a:gd name="T4" fmla="*/ 0 w 126"/>
                  <a:gd name="T5" fmla="*/ 0 h 110"/>
                  <a:gd name="T6" fmla="*/ 1 w 126"/>
                  <a:gd name="T7" fmla="*/ 0 h 110"/>
                  <a:gd name="T8" fmla="*/ 1 w 12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0"/>
                  <a:gd name="T17" fmla="*/ 126 w 12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0">
                    <a:moveTo>
                      <a:pt x="126" y="0"/>
                    </a:moveTo>
                    <a:lnTo>
                      <a:pt x="0" y="72"/>
                    </a:lnTo>
                    <a:lnTo>
                      <a:pt x="0" y="110"/>
                    </a:lnTo>
                    <a:lnTo>
                      <a:pt x="126" y="3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8" name="Line 8719"/>
              <p:cNvSpPr>
                <a:spLocks noChangeShapeType="1"/>
              </p:cNvSpPr>
              <p:nvPr/>
            </p:nvSpPr>
            <p:spPr bwMode="auto">
              <a:xfrm flipV="1">
                <a:off x="3634" y="1196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9" name="Freeform 8720"/>
              <p:cNvSpPr>
                <a:spLocks/>
              </p:cNvSpPr>
              <p:nvPr/>
            </p:nvSpPr>
            <p:spPr bwMode="auto">
              <a:xfrm>
                <a:off x="3633" y="1201"/>
                <a:ext cx="4" cy="4"/>
              </a:xfrm>
              <a:custGeom>
                <a:avLst/>
                <a:gdLst>
                  <a:gd name="T0" fmla="*/ 1 w 7"/>
                  <a:gd name="T1" fmla="*/ 1 h 7"/>
                  <a:gd name="T2" fmla="*/ 1 w 7"/>
                  <a:gd name="T3" fmla="*/ 1 h 7"/>
                  <a:gd name="T4" fmla="*/ 0 w 7"/>
                  <a:gd name="T5" fmla="*/ 1 h 7"/>
                  <a:gd name="T6" fmla="*/ 1 w 7"/>
                  <a:gd name="T7" fmla="*/ 1 h 7"/>
                  <a:gd name="T8" fmla="*/ 1 w 7"/>
                  <a:gd name="T9" fmla="*/ 0 h 7"/>
                  <a:gd name="T10" fmla="*/ 1 w 7"/>
                  <a:gd name="T11" fmla="*/ 0 h 7"/>
                  <a:gd name="T12" fmla="*/ 1 w 7"/>
                  <a:gd name="T13" fmla="*/ 0 h 7"/>
                  <a:gd name="T14" fmla="*/ 1 w 7"/>
                  <a:gd name="T15" fmla="*/ 1 h 7"/>
                  <a:gd name="T16" fmla="*/ 1 w 7"/>
                  <a:gd name="T17" fmla="*/ 1 h 7"/>
                  <a:gd name="T18" fmla="*/ 1 w 7"/>
                  <a:gd name="T19" fmla="*/ 1 h 7"/>
                  <a:gd name="T20" fmla="*/ 1 w 7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3" y="7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0" name="Freeform 8721"/>
              <p:cNvSpPr>
                <a:spLocks/>
              </p:cNvSpPr>
              <p:nvPr/>
            </p:nvSpPr>
            <p:spPr bwMode="auto">
              <a:xfrm>
                <a:off x="3634" y="1201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1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1" name="Freeform 8722"/>
              <p:cNvSpPr>
                <a:spLocks/>
              </p:cNvSpPr>
              <p:nvPr/>
            </p:nvSpPr>
            <p:spPr bwMode="auto">
              <a:xfrm>
                <a:off x="3622" y="1200"/>
                <a:ext cx="7" cy="9"/>
              </a:xfrm>
              <a:custGeom>
                <a:avLst/>
                <a:gdLst>
                  <a:gd name="T0" fmla="*/ 0 w 15"/>
                  <a:gd name="T1" fmla="*/ 1 h 18"/>
                  <a:gd name="T2" fmla="*/ 0 w 15"/>
                  <a:gd name="T3" fmla="*/ 1 h 18"/>
                  <a:gd name="T4" fmla="*/ 0 w 15"/>
                  <a:gd name="T5" fmla="*/ 1 h 18"/>
                  <a:gd name="T6" fmla="*/ 0 w 15"/>
                  <a:gd name="T7" fmla="*/ 1 h 18"/>
                  <a:gd name="T8" fmla="*/ 0 w 15"/>
                  <a:gd name="T9" fmla="*/ 1 h 18"/>
                  <a:gd name="T10" fmla="*/ 0 w 15"/>
                  <a:gd name="T11" fmla="*/ 1 h 18"/>
                  <a:gd name="T12" fmla="*/ 0 w 15"/>
                  <a:gd name="T13" fmla="*/ 1 h 18"/>
                  <a:gd name="T14" fmla="*/ 0 w 15"/>
                  <a:gd name="T15" fmla="*/ 1 h 18"/>
                  <a:gd name="T16" fmla="*/ 0 w 15"/>
                  <a:gd name="T17" fmla="*/ 0 h 18"/>
                  <a:gd name="T18" fmla="*/ 0 w 15"/>
                  <a:gd name="T19" fmla="*/ 1 h 18"/>
                  <a:gd name="T20" fmla="*/ 0 w 15"/>
                  <a:gd name="T21" fmla="*/ 1 h 18"/>
                  <a:gd name="T22" fmla="*/ 0 w 15"/>
                  <a:gd name="T23" fmla="*/ 1 h 18"/>
                  <a:gd name="T24" fmla="*/ 0 w 15"/>
                  <a:gd name="T25" fmla="*/ 1 h 18"/>
                  <a:gd name="T26" fmla="*/ 0 w 15"/>
                  <a:gd name="T27" fmla="*/ 1 h 18"/>
                  <a:gd name="T28" fmla="*/ 0 w 15"/>
                  <a:gd name="T29" fmla="*/ 1 h 18"/>
                  <a:gd name="T30" fmla="*/ 0 w 15"/>
                  <a:gd name="T31" fmla="*/ 1 h 18"/>
                  <a:gd name="T32" fmla="*/ 0 w 15"/>
                  <a:gd name="T33" fmla="*/ 1 h 18"/>
                  <a:gd name="T34" fmla="*/ 0 w 15"/>
                  <a:gd name="T35" fmla="*/ 1 h 18"/>
                  <a:gd name="T36" fmla="*/ 0 w 15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8"/>
                  <a:gd name="T59" fmla="*/ 15 w 15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8">
                    <a:moveTo>
                      <a:pt x="6" y="18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2" name="Freeform 8723"/>
              <p:cNvSpPr>
                <a:spLocks/>
              </p:cNvSpPr>
              <p:nvPr/>
            </p:nvSpPr>
            <p:spPr bwMode="auto">
              <a:xfrm>
                <a:off x="3624" y="1202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3" name="Freeform 8724"/>
              <p:cNvSpPr>
                <a:spLocks/>
              </p:cNvSpPr>
              <p:nvPr/>
            </p:nvSpPr>
            <p:spPr bwMode="auto">
              <a:xfrm>
                <a:off x="3624" y="1204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4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4" name="Freeform 8725"/>
              <p:cNvSpPr>
                <a:spLocks/>
              </p:cNvSpPr>
              <p:nvPr/>
            </p:nvSpPr>
            <p:spPr bwMode="auto">
              <a:xfrm>
                <a:off x="3615" y="1205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0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0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1 w 14"/>
                  <a:gd name="T35" fmla="*/ 1 h 16"/>
                  <a:gd name="T36" fmla="*/ 1 w 14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6"/>
                  <a:gd name="T59" fmla="*/ 14 w 1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6">
                    <a:moveTo>
                      <a:pt x="5" y="16"/>
                    </a:move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5" name="Freeform 8726"/>
              <p:cNvSpPr>
                <a:spLocks/>
              </p:cNvSpPr>
              <p:nvPr/>
            </p:nvSpPr>
            <p:spPr bwMode="auto">
              <a:xfrm>
                <a:off x="3616" y="1206"/>
                <a:ext cx="6" cy="7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1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0 h 14"/>
                  <a:gd name="T14" fmla="*/ 1 w 10"/>
                  <a:gd name="T15" fmla="*/ 1 h 14"/>
                  <a:gd name="T16" fmla="*/ 1 w 10"/>
                  <a:gd name="T17" fmla="*/ 1 h 14"/>
                  <a:gd name="T18" fmla="*/ 0 w 10"/>
                  <a:gd name="T19" fmla="*/ 1 h 14"/>
                  <a:gd name="T20" fmla="*/ 0 w 10"/>
                  <a:gd name="T21" fmla="*/ 1 h 14"/>
                  <a:gd name="T22" fmla="*/ 0 w 10"/>
                  <a:gd name="T23" fmla="*/ 1 h 14"/>
                  <a:gd name="T24" fmla="*/ 1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1 w 10"/>
                  <a:gd name="T31" fmla="*/ 1 h 14"/>
                  <a:gd name="T32" fmla="*/ 1 w 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4"/>
                  <a:gd name="T53" fmla="*/ 10 w 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4">
                    <a:moveTo>
                      <a:pt x="10" y="9"/>
                    </a:moveTo>
                    <a:lnTo>
                      <a:pt x="10" y="7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6" name="Freeform 8727"/>
              <p:cNvSpPr>
                <a:spLocks/>
              </p:cNvSpPr>
              <p:nvPr/>
            </p:nvSpPr>
            <p:spPr bwMode="auto">
              <a:xfrm>
                <a:off x="3618" y="1208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1 w 6"/>
                  <a:gd name="T15" fmla="*/ 0 h 7"/>
                  <a:gd name="T16" fmla="*/ 1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4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7" name="Freeform 8728"/>
              <p:cNvSpPr>
                <a:spLocks/>
              </p:cNvSpPr>
              <p:nvPr/>
            </p:nvSpPr>
            <p:spPr bwMode="auto">
              <a:xfrm>
                <a:off x="3624" y="1202"/>
                <a:ext cx="8" cy="9"/>
              </a:xfrm>
              <a:custGeom>
                <a:avLst/>
                <a:gdLst>
                  <a:gd name="T0" fmla="*/ 1 w 14"/>
                  <a:gd name="T1" fmla="*/ 1 h 18"/>
                  <a:gd name="T2" fmla="*/ 1 w 14"/>
                  <a:gd name="T3" fmla="*/ 1 h 18"/>
                  <a:gd name="T4" fmla="*/ 0 w 14"/>
                  <a:gd name="T5" fmla="*/ 1 h 18"/>
                  <a:gd name="T6" fmla="*/ 0 w 14"/>
                  <a:gd name="T7" fmla="*/ 1 h 18"/>
                  <a:gd name="T8" fmla="*/ 0 w 14"/>
                  <a:gd name="T9" fmla="*/ 1 h 18"/>
                  <a:gd name="T10" fmla="*/ 1 w 14"/>
                  <a:gd name="T11" fmla="*/ 1 h 18"/>
                  <a:gd name="T12" fmla="*/ 1 w 14"/>
                  <a:gd name="T13" fmla="*/ 1 h 18"/>
                  <a:gd name="T14" fmla="*/ 1 w 14"/>
                  <a:gd name="T15" fmla="*/ 1 h 18"/>
                  <a:gd name="T16" fmla="*/ 1 w 14"/>
                  <a:gd name="T17" fmla="*/ 0 h 18"/>
                  <a:gd name="T18" fmla="*/ 1 w 14"/>
                  <a:gd name="T19" fmla="*/ 1 h 18"/>
                  <a:gd name="T20" fmla="*/ 1 w 14"/>
                  <a:gd name="T21" fmla="*/ 1 h 18"/>
                  <a:gd name="T22" fmla="*/ 1 w 14"/>
                  <a:gd name="T23" fmla="*/ 1 h 18"/>
                  <a:gd name="T24" fmla="*/ 1 w 14"/>
                  <a:gd name="T25" fmla="*/ 1 h 18"/>
                  <a:gd name="T26" fmla="*/ 1 w 14"/>
                  <a:gd name="T27" fmla="*/ 1 h 18"/>
                  <a:gd name="T28" fmla="*/ 1 w 14"/>
                  <a:gd name="T29" fmla="*/ 1 h 18"/>
                  <a:gd name="T30" fmla="*/ 1 w 14"/>
                  <a:gd name="T31" fmla="*/ 1 h 18"/>
                  <a:gd name="T32" fmla="*/ 1 w 14"/>
                  <a:gd name="T33" fmla="*/ 1 h 18"/>
                  <a:gd name="T34" fmla="*/ 1 w 14"/>
                  <a:gd name="T35" fmla="*/ 1 h 18"/>
                  <a:gd name="T36" fmla="*/ 1 w 14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8"/>
                  <a:gd name="T59" fmla="*/ 14 w 14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8">
                    <a:moveTo>
                      <a:pt x="5" y="18"/>
                    </a:moveTo>
                    <a:lnTo>
                      <a:pt x="2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8" name="Freeform 8729"/>
              <p:cNvSpPr>
                <a:spLocks/>
              </p:cNvSpPr>
              <p:nvPr/>
            </p:nvSpPr>
            <p:spPr bwMode="auto">
              <a:xfrm>
                <a:off x="3626" y="1204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0 h 14"/>
                  <a:gd name="T14" fmla="*/ 1 w 11"/>
                  <a:gd name="T15" fmla="*/ 1 h 14"/>
                  <a:gd name="T16" fmla="*/ 1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1 w 11"/>
                  <a:gd name="T31" fmla="*/ 1 h 14"/>
                  <a:gd name="T32" fmla="*/ 1 w 1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4"/>
                  <a:gd name="T53" fmla="*/ 11 w 1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4">
                    <a:moveTo>
                      <a:pt x="9" y="9"/>
                    </a:move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9" name="Freeform 8730"/>
              <p:cNvSpPr>
                <a:spLocks/>
              </p:cNvSpPr>
              <p:nvPr/>
            </p:nvSpPr>
            <p:spPr bwMode="auto">
              <a:xfrm>
                <a:off x="3628" y="1206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0" name="Freeform 8731"/>
              <p:cNvSpPr>
                <a:spLocks/>
              </p:cNvSpPr>
              <p:nvPr/>
            </p:nvSpPr>
            <p:spPr bwMode="auto">
              <a:xfrm>
                <a:off x="3617" y="120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6" y="17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1" name="Freeform 8732"/>
              <p:cNvSpPr>
                <a:spLocks/>
              </p:cNvSpPr>
              <p:nvPr/>
            </p:nvSpPr>
            <p:spPr bwMode="auto">
              <a:xfrm>
                <a:off x="3620" y="1208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2" name="Freeform 8733"/>
              <p:cNvSpPr>
                <a:spLocks/>
              </p:cNvSpPr>
              <p:nvPr/>
            </p:nvSpPr>
            <p:spPr bwMode="auto">
              <a:xfrm>
                <a:off x="3621" y="1209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3" name="Freeform 8734"/>
              <p:cNvSpPr>
                <a:spLocks/>
              </p:cNvSpPr>
              <p:nvPr/>
            </p:nvSpPr>
            <p:spPr bwMode="auto">
              <a:xfrm>
                <a:off x="3591" y="1221"/>
                <a:ext cx="8" cy="9"/>
              </a:xfrm>
              <a:custGeom>
                <a:avLst/>
                <a:gdLst>
                  <a:gd name="T0" fmla="*/ 1 w 16"/>
                  <a:gd name="T1" fmla="*/ 1 h 18"/>
                  <a:gd name="T2" fmla="*/ 1 w 16"/>
                  <a:gd name="T3" fmla="*/ 1 h 18"/>
                  <a:gd name="T4" fmla="*/ 1 w 16"/>
                  <a:gd name="T5" fmla="*/ 1 h 18"/>
                  <a:gd name="T6" fmla="*/ 0 w 16"/>
                  <a:gd name="T7" fmla="*/ 1 h 18"/>
                  <a:gd name="T8" fmla="*/ 1 w 16"/>
                  <a:gd name="T9" fmla="*/ 1 h 18"/>
                  <a:gd name="T10" fmla="*/ 1 w 16"/>
                  <a:gd name="T11" fmla="*/ 1 h 18"/>
                  <a:gd name="T12" fmla="*/ 1 w 16"/>
                  <a:gd name="T13" fmla="*/ 1 h 18"/>
                  <a:gd name="T14" fmla="*/ 1 w 16"/>
                  <a:gd name="T15" fmla="*/ 1 h 18"/>
                  <a:gd name="T16" fmla="*/ 1 w 16"/>
                  <a:gd name="T17" fmla="*/ 0 h 18"/>
                  <a:gd name="T18" fmla="*/ 1 w 16"/>
                  <a:gd name="T19" fmla="*/ 1 h 18"/>
                  <a:gd name="T20" fmla="*/ 1 w 16"/>
                  <a:gd name="T21" fmla="*/ 1 h 18"/>
                  <a:gd name="T22" fmla="*/ 1 w 16"/>
                  <a:gd name="T23" fmla="*/ 1 h 18"/>
                  <a:gd name="T24" fmla="*/ 1 w 16"/>
                  <a:gd name="T25" fmla="*/ 1 h 18"/>
                  <a:gd name="T26" fmla="*/ 1 w 16"/>
                  <a:gd name="T27" fmla="*/ 1 h 18"/>
                  <a:gd name="T28" fmla="*/ 1 w 16"/>
                  <a:gd name="T29" fmla="*/ 1 h 18"/>
                  <a:gd name="T30" fmla="*/ 1 w 16"/>
                  <a:gd name="T31" fmla="*/ 1 h 18"/>
                  <a:gd name="T32" fmla="*/ 1 w 16"/>
                  <a:gd name="T33" fmla="*/ 1 h 18"/>
                  <a:gd name="T34" fmla="*/ 1 w 16"/>
                  <a:gd name="T35" fmla="*/ 1 h 18"/>
                  <a:gd name="T36" fmla="*/ 1 w 16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8"/>
                  <a:gd name="T59" fmla="*/ 16 w 16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8">
                    <a:moveTo>
                      <a:pt x="6" y="18"/>
                    </a:moveTo>
                    <a:lnTo>
                      <a:pt x="2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4" name="Freeform 8735"/>
              <p:cNvSpPr>
                <a:spLocks/>
              </p:cNvSpPr>
              <p:nvPr/>
            </p:nvSpPr>
            <p:spPr bwMode="auto">
              <a:xfrm>
                <a:off x="3594" y="1223"/>
                <a:ext cx="5" cy="7"/>
              </a:xfrm>
              <a:custGeom>
                <a:avLst/>
                <a:gdLst>
                  <a:gd name="T0" fmla="*/ 1 w 10"/>
                  <a:gd name="T1" fmla="*/ 1 h 14"/>
                  <a:gd name="T2" fmla="*/ 1 w 10"/>
                  <a:gd name="T3" fmla="*/ 1 h 14"/>
                  <a:gd name="T4" fmla="*/ 1 w 10"/>
                  <a:gd name="T5" fmla="*/ 1 h 14"/>
                  <a:gd name="T6" fmla="*/ 1 w 10"/>
                  <a:gd name="T7" fmla="*/ 1 h 14"/>
                  <a:gd name="T8" fmla="*/ 1 w 10"/>
                  <a:gd name="T9" fmla="*/ 0 h 14"/>
                  <a:gd name="T10" fmla="*/ 1 w 10"/>
                  <a:gd name="T11" fmla="*/ 0 h 14"/>
                  <a:gd name="T12" fmla="*/ 1 w 10"/>
                  <a:gd name="T13" fmla="*/ 0 h 14"/>
                  <a:gd name="T14" fmla="*/ 1 w 10"/>
                  <a:gd name="T15" fmla="*/ 1 h 14"/>
                  <a:gd name="T16" fmla="*/ 0 w 10"/>
                  <a:gd name="T17" fmla="*/ 1 h 14"/>
                  <a:gd name="T18" fmla="*/ 0 w 10"/>
                  <a:gd name="T19" fmla="*/ 1 h 14"/>
                  <a:gd name="T20" fmla="*/ 0 w 10"/>
                  <a:gd name="T21" fmla="*/ 1 h 14"/>
                  <a:gd name="T22" fmla="*/ 0 w 10"/>
                  <a:gd name="T23" fmla="*/ 1 h 14"/>
                  <a:gd name="T24" fmla="*/ 0 w 10"/>
                  <a:gd name="T25" fmla="*/ 1 h 14"/>
                  <a:gd name="T26" fmla="*/ 1 w 10"/>
                  <a:gd name="T27" fmla="*/ 1 h 14"/>
                  <a:gd name="T28" fmla="*/ 1 w 10"/>
                  <a:gd name="T29" fmla="*/ 1 h 14"/>
                  <a:gd name="T30" fmla="*/ 1 w 10"/>
                  <a:gd name="T31" fmla="*/ 1 h 14"/>
                  <a:gd name="T32" fmla="*/ 1 w 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4"/>
                  <a:gd name="T53" fmla="*/ 10 w 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4">
                    <a:moveTo>
                      <a:pt x="9" y="9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5" name="Freeform 8736"/>
              <p:cNvSpPr>
                <a:spLocks/>
              </p:cNvSpPr>
              <p:nvPr/>
            </p:nvSpPr>
            <p:spPr bwMode="auto">
              <a:xfrm>
                <a:off x="3595" y="1225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w 6"/>
                  <a:gd name="T9" fmla="*/ 0 h 8"/>
                  <a:gd name="T10" fmla="*/ 0 w 6"/>
                  <a:gd name="T11" fmla="*/ 0 h 8"/>
                  <a:gd name="T12" fmla="*/ 0 w 6"/>
                  <a:gd name="T13" fmla="*/ 0 h 8"/>
                  <a:gd name="T14" fmla="*/ 0 w 6"/>
                  <a:gd name="T15" fmla="*/ 0 h 8"/>
                  <a:gd name="T16" fmla="*/ 0 w 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6" name="Freeform 8737"/>
              <p:cNvSpPr>
                <a:spLocks/>
              </p:cNvSpPr>
              <p:nvPr/>
            </p:nvSpPr>
            <p:spPr bwMode="auto">
              <a:xfrm>
                <a:off x="3606" y="1175"/>
                <a:ext cx="18" cy="31"/>
              </a:xfrm>
              <a:custGeom>
                <a:avLst/>
                <a:gdLst>
                  <a:gd name="T0" fmla="*/ 1 w 34"/>
                  <a:gd name="T1" fmla="*/ 1 h 62"/>
                  <a:gd name="T2" fmla="*/ 0 w 34"/>
                  <a:gd name="T3" fmla="*/ 0 h 62"/>
                  <a:gd name="T4" fmla="*/ 0 w 34"/>
                  <a:gd name="T5" fmla="*/ 1 h 62"/>
                  <a:gd name="T6" fmla="*/ 1 w 34"/>
                  <a:gd name="T7" fmla="*/ 1 h 62"/>
                  <a:gd name="T8" fmla="*/ 1 w 34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2"/>
                  <a:gd name="T17" fmla="*/ 34 w 3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2">
                    <a:moveTo>
                      <a:pt x="34" y="2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34" y="62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7" name="Freeform 8738"/>
              <p:cNvSpPr>
                <a:spLocks/>
              </p:cNvSpPr>
              <p:nvPr/>
            </p:nvSpPr>
            <p:spPr bwMode="auto">
              <a:xfrm>
                <a:off x="3674" y="1171"/>
                <a:ext cx="7" cy="8"/>
              </a:xfrm>
              <a:custGeom>
                <a:avLst/>
                <a:gdLst>
                  <a:gd name="T0" fmla="*/ 1 w 14"/>
                  <a:gd name="T1" fmla="*/ 0 h 17"/>
                  <a:gd name="T2" fmla="*/ 1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1 w 14"/>
                  <a:gd name="T11" fmla="*/ 0 h 17"/>
                  <a:gd name="T12" fmla="*/ 1 w 14"/>
                  <a:gd name="T13" fmla="*/ 0 h 17"/>
                  <a:gd name="T14" fmla="*/ 1 w 14"/>
                  <a:gd name="T15" fmla="*/ 0 h 17"/>
                  <a:gd name="T16" fmla="*/ 1 w 14"/>
                  <a:gd name="T17" fmla="*/ 0 h 17"/>
                  <a:gd name="T18" fmla="*/ 1 w 14"/>
                  <a:gd name="T19" fmla="*/ 0 h 17"/>
                  <a:gd name="T20" fmla="*/ 1 w 14"/>
                  <a:gd name="T21" fmla="*/ 0 h 17"/>
                  <a:gd name="T22" fmla="*/ 1 w 14"/>
                  <a:gd name="T23" fmla="*/ 0 h 17"/>
                  <a:gd name="T24" fmla="*/ 1 w 14"/>
                  <a:gd name="T25" fmla="*/ 0 h 17"/>
                  <a:gd name="T26" fmla="*/ 1 w 14"/>
                  <a:gd name="T27" fmla="*/ 0 h 17"/>
                  <a:gd name="T28" fmla="*/ 1 w 14"/>
                  <a:gd name="T29" fmla="*/ 0 h 17"/>
                  <a:gd name="T30" fmla="*/ 1 w 14"/>
                  <a:gd name="T31" fmla="*/ 0 h 17"/>
                  <a:gd name="T32" fmla="*/ 1 w 14"/>
                  <a:gd name="T33" fmla="*/ 0 h 17"/>
                  <a:gd name="T34" fmla="*/ 1 w 14"/>
                  <a:gd name="T35" fmla="*/ 0 h 17"/>
                  <a:gd name="T36" fmla="*/ 1 w 14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7"/>
                  <a:gd name="T59" fmla="*/ 14 w 14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7">
                    <a:moveTo>
                      <a:pt x="5" y="17"/>
                    </a:move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8" name="Freeform 8739"/>
              <p:cNvSpPr>
                <a:spLocks/>
              </p:cNvSpPr>
              <p:nvPr/>
            </p:nvSpPr>
            <p:spPr bwMode="auto">
              <a:xfrm>
                <a:off x="3676" y="1172"/>
                <a:ext cx="5" cy="7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9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9" name="Freeform 8740"/>
              <p:cNvSpPr>
                <a:spLocks/>
              </p:cNvSpPr>
              <p:nvPr/>
            </p:nvSpPr>
            <p:spPr bwMode="auto">
              <a:xfrm>
                <a:off x="3678" y="1173"/>
                <a:ext cx="2" cy="4"/>
              </a:xfrm>
              <a:custGeom>
                <a:avLst/>
                <a:gdLst>
                  <a:gd name="T0" fmla="*/ 0 w 5"/>
                  <a:gd name="T1" fmla="*/ 1 h 7"/>
                  <a:gd name="T2" fmla="*/ 0 w 5"/>
                  <a:gd name="T3" fmla="*/ 1 h 7"/>
                  <a:gd name="T4" fmla="*/ 0 w 5"/>
                  <a:gd name="T5" fmla="*/ 0 h 7"/>
                  <a:gd name="T6" fmla="*/ 0 w 5"/>
                  <a:gd name="T7" fmla="*/ 0 h 7"/>
                  <a:gd name="T8" fmla="*/ 0 w 5"/>
                  <a:gd name="T9" fmla="*/ 1 h 7"/>
                  <a:gd name="T10" fmla="*/ 0 w 5"/>
                  <a:gd name="T11" fmla="*/ 1 h 7"/>
                  <a:gd name="T12" fmla="*/ 0 w 5"/>
                  <a:gd name="T13" fmla="*/ 1 h 7"/>
                  <a:gd name="T14" fmla="*/ 0 w 5"/>
                  <a:gd name="T15" fmla="*/ 1 h 7"/>
                  <a:gd name="T16" fmla="*/ 0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4" y="5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0" name="Freeform 8741"/>
              <p:cNvSpPr>
                <a:spLocks/>
              </p:cNvSpPr>
              <p:nvPr/>
            </p:nvSpPr>
            <p:spPr bwMode="auto">
              <a:xfrm>
                <a:off x="3667" y="1174"/>
                <a:ext cx="8" cy="8"/>
              </a:xfrm>
              <a:custGeom>
                <a:avLst/>
                <a:gdLst>
                  <a:gd name="T0" fmla="*/ 0 w 17"/>
                  <a:gd name="T1" fmla="*/ 1 h 16"/>
                  <a:gd name="T2" fmla="*/ 0 w 17"/>
                  <a:gd name="T3" fmla="*/ 1 h 16"/>
                  <a:gd name="T4" fmla="*/ 0 w 17"/>
                  <a:gd name="T5" fmla="*/ 1 h 16"/>
                  <a:gd name="T6" fmla="*/ 0 w 17"/>
                  <a:gd name="T7" fmla="*/ 1 h 16"/>
                  <a:gd name="T8" fmla="*/ 0 w 17"/>
                  <a:gd name="T9" fmla="*/ 1 h 16"/>
                  <a:gd name="T10" fmla="*/ 0 w 17"/>
                  <a:gd name="T11" fmla="*/ 1 h 16"/>
                  <a:gd name="T12" fmla="*/ 0 w 17"/>
                  <a:gd name="T13" fmla="*/ 1 h 16"/>
                  <a:gd name="T14" fmla="*/ 0 w 17"/>
                  <a:gd name="T15" fmla="*/ 0 h 16"/>
                  <a:gd name="T16" fmla="*/ 0 w 17"/>
                  <a:gd name="T17" fmla="*/ 0 h 16"/>
                  <a:gd name="T18" fmla="*/ 0 w 17"/>
                  <a:gd name="T19" fmla="*/ 0 h 16"/>
                  <a:gd name="T20" fmla="*/ 0 w 17"/>
                  <a:gd name="T21" fmla="*/ 1 h 16"/>
                  <a:gd name="T22" fmla="*/ 0 w 17"/>
                  <a:gd name="T23" fmla="*/ 1 h 16"/>
                  <a:gd name="T24" fmla="*/ 0 w 17"/>
                  <a:gd name="T25" fmla="*/ 1 h 16"/>
                  <a:gd name="T26" fmla="*/ 0 w 17"/>
                  <a:gd name="T27" fmla="*/ 1 h 16"/>
                  <a:gd name="T28" fmla="*/ 0 w 17"/>
                  <a:gd name="T29" fmla="*/ 1 h 16"/>
                  <a:gd name="T30" fmla="*/ 0 w 17"/>
                  <a:gd name="T31" fmla="*/ 1 h 16"/>
                  <a:gd name="T32" fmla="*/ 0 w 17"/>
                  <a:gd name="T33" fmla="*/ 1 h 16"/>
                  <a:gd name="T34" fmla="*/ 0 w 17"/>
                  <a:gd name="T35" fmla="*/ 1 h 16"/>
                  <a:gd name="T36" fmla="*/ 0 w 17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6"/>
                  <a:gd name="T59" fmla="*/ 17 w 1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6">
                    <a:moveTo>
                      <a:pt x="6" y="16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9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1" name="Freeform 8742"/>
              <p:cNvSpPr>
                <a:spLocks/>
              </p:cNvSpPr>
              <p:nvPr/>
            </p:nvSpPr>
            <p:spPr bwMode="auto">
              <a:xfrm>
                <a:off x="3669" y="1175"/>
                <a:ext cx="6" cy="7"/>
              </a:xfrm>
              <a:custGeom>
                <a:avLst/>
                <a:gdLst>
                  <a:gd name="T0" fmla="*/ 1 w 11"/>
                  <a:gd name="T1" fmla="*/ 0 h 15"/>
                  <a:gd name="T2" fmla="*/ 1 w 11"/>
                  <a:gd name="T3" fmla="*/ 0 h 15"/>
                  <a:gd name="T4" fmla="*/ 1 w 11"/>
                  <a:gd name="T5" fmla="*/ 0 h 15"/>
                  <a:gd name="T6" fmla="*/ 1 w 11"/>
                  <a:gd name="T7" fmla="*/ 0 h 15"/>
                  <a:gd name="T8" fmla="*/ 1 w 11"/>
                  <a:gd name="T9" fmla="*/ 0 h 15"/>
                  <a:gd name="T10" fmla="*/ 1 w 11"/>
                  <a:gd name="T11" fmla="*/ 0 h 15"/>
                  <a:gd name="T12" fmla="*/ 1 w 11"/>
                  <a:gd name="T13" fmla="*/ 0 h 15"/>
                  <a:gd name="T14" fmla="*/ 1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1 w 11"/>
                  <a:gd name="T27" fmla="*/ 0 h 15"/>
                  <a:gd name="T28" fmla="*/ 1 w 11"/>
                  <a:gd name="T29" fmla="*/ 0 h 15"/>
                  <a:gd name="T30" fmla="*/ 1 w 11"/>
                  <a:gd name="T31" fmla="*/ 0 h 15"/>
                  <a:gd name="T32" fmla="*/ 1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9" y="11"/>
                    </a:moveTo>
                    <a:lnTo>
                      <a:pt x="11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2" name="Freeform 8743"/>
              <p:cNvSpPr>
                <a:spLocks/>
              </p:cNvSpPr>
              <p:nvPr/>
            </p:nvSpPr>
            <p:spPr bwMode="auto">
              <a:xfrm>
                <a:off x="3670" y="1177"/>
                <a:ext cx="3" cy="4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1 w 5"/>
                  <a:gd name="T5" fmla="*/ 0 h 7"/>
                  <a:gd name="T6" fmla="*/ 1 w 5"/>
                  <a:gd name="T7" fmla="*/ 0 h 7"/>
                  <a:gd name="T8" fmla="*/ 1 w 5"/>
                  <a:gd name="T9" fmla="*/ 1 h 7"/>
                  <a:gd name="T10" fmla="*/ 0 w 5"/>
                  <a:gd name="T11" fmla="*/ 1 h 7"/>
                  <a:gd name="T12" fmla="*/ 1 w 5"/>
                  <a:gd name="T13" fmla="*/ 1 h 7"/>
                  <a:gd name="T14" fmla="*/ 1 w 5"/>
                  <a:gd name="T15" fmla="*/ 1 h 7"/>
                  <a:gd name="T16" fmla="*/ 1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3" name="Freeform 8744"/>
              <p:cNvSpPr>
                <a:spLocks/>
              </p:cNvSpPr>
              <p:nvPr/>
            </p:nvSpPr>
            <p:spPr bwMode="auto">
              <a:xfrm>
                <a:off x="3677" y="1173"/>
                <a:ext cx="8" cy="8"/>
              </a:xfrm>
              <a:custGeom>
                <a:avLst/>
                <a:gdLst>
                  <a:gd name="T0" fmla="*/ 1 w 16"/>
                  <a:gd name="T1" fmla="*/ 1 h 16"/>
                  <a:gd name="T2" fmla="*/ 1 w 16"/>
                  <a:gd name="T3" fmla="*/ 1 h 16"/>
                  <a:gd name="T4" fmla="*/ 1 w 16"/>
                  <a:gd name="T5" fmla="*/ 1 h 16"/>
                  <a:gd name="T6" fmla="*/ 0 w 16"/>
                  <a:gd name="T7" fmla="*/ 1 h 16"/>
                  <a:gd name="T8" fmla="*/ 1 w 16"/>
                  <a:gd name="T9" fmla="*/ 1 h 16"/>
                  <a:gd name="T10" fmla="*/ 1 w 16"/>
                  <a:gd name="T11" fmla="*/ 1 h 16"/>
                  <a:gd name="T12" fmla="*/ 1 w 16"/>
                  <a:gd name="T13" fmla="*/ 1 h 16"/>
                  <a:gd name="T14" fmla="*/ 1 w 16"/>
                  <a:gd name="T15" fmla="*/ 0 h 16"/>
                  <a:gd name="T16" fmla="*/ 1 w 16"/>
                  <a:gd name="T17" fmla="*/ 0 h 16"/>
                  <a:gd name="T18" fmla="*/ 1 w 16"/>
                  <a:gd name="T19" fmla="*/ 0 h 16"/>
                  <a:gd name="T20" fmla="*/ 1 w 16"/>
                  <a:gd name="T21" fmla="*/ 1 h 16"/>
                  <a:gd name="T22" fmla="*/ 1 w 16"/>
                  <a:gd name="T23" fmla="*/ 1 h 16"/>
                  <a:gd name="T24" fmla="*/ 1 w 16"/>
                  <a:gd name="T25" fmla="*/ 1 h 16"/>
                  <a:gd name="T26" fmla="*/ 1 w 16"/>
                  <a:gd name="T27" fmla="*/ 1 h 16"/>
                  <a:gd name="T28" fmla="*/ 1 w 16"/>
                  <a:gd name="T29" fmla="*/ 1 h 16"/>
                  <a:gd name="T30" fmla="*/ 1 w 16"/>
                  <a:gd name="T31" fmla="*/ 1 h 16"/>
                  <a:gd name="T32" fmla="*/ 1 w 16"/>
                  <a:gd name="T33" fmla="*/ 1 h 16"/>
                  <a:gd name="T34" fmla="*/ 1 w 16"/>
                  <a:gd name="T35" fmla="*/ 1 h 16"/>
                  <a:gd name="T36" fmla="*/ 1 w 16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6"/>
                  <a:gd name="T59" fmla="*/ 16 w 16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6">
                    <a:moveTo>
                      <a:pt x="6" y="16"/>
                    </a:move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4" name="Freeform 8745"/>
              <p:cNvSpPr>
                <a:spLocks/>
              </p:cNvSpPr>
              <p:nvPr/>
            </p:nvSpPr>
            <p:spPr bwMode="auto">
              <a:xfrm>
                <a:off x="3678" y="1173"/>
                <a:ext cx="7" cy="8"/>
              </a:xfrm>
              <a:custGeom>
                <a:avLst/>
                <a:gdLst>
                  <a:gd name="T0" fmla="*/ 1 w 12"/>
                  <a:gd name="T1" fmla="*/ 1 h 14"/>
                  <a:gd name="T2" fmla="*/ 1 w 12"/>
                  <a:gd name="T3" fmla="*/ 1 h 14"/>
                  <a:gd name="T4" fmla="*/ 1 w 12"/>
                  <a:gd name="T5" fmla="*/ 1 h 14"/>
                  <a:gd name="T6" fmla="*/ 1 w 12"/>
                  <a:gd name="T7" fmla="*/ 1 h 14"/>
                  <a:gd name="T8" fmla="*/ 1 w 12"/>
                  <a:gd name="T9" fmla="*/ 0 h 14"/>
                  <a:gd name="T10" fmla="*/ 1 w 12"/>
                  <a:gd name="T11" fmla="*/ 0 h 14"/>
                  <a:gd name="T12" fmla="*/ 1 w 12"/>
                  <a:gd name="T13" fmla="*/ 0 h 14"/>
                  <a:gd name="T14" fmla="*/ 1 w 12"/>
                  <a:gd name="T15" fmla="*/ 1 h 14"/>
                  <a:gd name="T16" fmla="*/ 1 w 12"/>
                  <a:gd name="T17" fmla="*/ 1 h 14"/>
                  <a:gd name="T18" fmla="*/ 1 w 12"/>
                  <a:gd name="T19" fmla="*/ 1 h 14"/>
                  <a:gd name="T20" fmla="*/ 0 w 12"/>
                  <a:gd name="T21" fmla="*/ 1 h 14"/>
                  <a:gd name="T22" fmla="*/ 1 w 12"/>
                  <a:gd name="T23" fmla="*/ 1 h 14"/>
                  <a:gd name="T24" fmla="*/ 1 w 12"/>
                  <a:gd name="T25" fmla="*/ 1 h 14"/>
                  <a:gd name="T26" fmla="*/ 1 w 12"/>
                  <a:gd name="T27" fmla="*/ 1 h 14"/>
                  <a:gd name="T28" fmla="*/ 1 w 12"/>
                  <a:gd name="T29" fmla="*/ 1 h 14"/>
                  <a:gd name="T30" fmla="*/ 1 w 12"/>
                  <a:gd name="T31" fmla="*/ 1 h 14"/>
                  <a:gd name="T32" fmla="*/ 1 w 12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4"/>
                  <a:gd name="T53" fmla="*/ 12 w 1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4">
                    <a:moveTo>
                      <a:pt x="11" y="9"/>
                    </a:moveTo>
                    <a:lnTo>
                      <a:pt x="12" y="7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5" name="Freeform 8746"/>
              <p:cNvSpPr>
                <a:spLocks/>
              </p:cNvSpPr>
              <p:nvPr/>
            </p:nvSpPr>
            <p:spPr bwMode="auto">
              <a:xfrm>
                <a:off x="3680" y="1175"/>
                <a:ext cx="3" cy="4"/>
              </a:xfrm>
              <a:custGeom>
                <a:avLst/>
                <a:gdLst>
                  <a:gd name="T0" fmla="*/ 1 w 6"/>
                  <a:gd name="T1" fmla="*/ 1 h 8"/>
                  <a:gd name="T2" fmla="*/ 1 w 6"/>
                  <a:gd name="T3" fmla="*/ 1 h 8"/>
                  <a:gd name="T4" fmla="*/ 1 w 6"/>
                  <a:gd name="T5" fmla="*/ 0 h 8"/>
                  <a:gd name="T6" fmla="*/ 1 w 6"/>
                  <a:gd name="T7" fmla="*/ 0 h 8"/>
                  <a:gd name="T8" fmla="*/ 1 w 6"/>
                  <a:gd name="T9" fmla="*/ 1 h 8"/>
                  <a:gd name="T10" fmla="*/ 0 w 6"/>
                  <a:gd name="T11" fmla="*/ 1 h 8"/>
                  <a:gd name="T12" fmla="*/ 1 w 6"/>
                  <a:gd name="T13" fmla="*/ 1 h 8"/>
                  <a:gd name="T14" fmla="*/ 1 w 6"/>
                  <a:gd name="T15" fmla="*/ 1 h 8"/>
                  <a:gd name="T16" fmla="*/ 1 w 6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6" name="Freeform 8747"/>
              <p:cNvSpPr>
                <a:spLocks/>
              </p:cNvSpPr>
              <p:nvPr/>
            </p:nvSpPr>
            <p:spPr bwMode="auto">
              <a:xfrm>
                <a:off x="3670" y="1176"/>
                <a:ext cx="8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0 w 14"/>
                  <a:gd name="T5" fmla="*/ 1 h 16"/>
                  <a:gd name="T6" fmla="*/ 0 w 14"/>
                  <a:gd name="T7" fmla="*/ 1 h 16"/>
                  <a:gd name="T8" fmla="*/ 0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0 h 16"/>
                  <a:gd name="T16" fmla="*/ 1 w 14"/>
                  <a:gd name="T17" fmla="*/ 0 h 16"/>
                  <a:gd name="T18" fmla="*/ 1 w 14"/>
                  <a:gd name="T19" fmla="*/ 0 h 16"/>
                  <a:gd name="T20" fmla="*/ 1 w 14"/>
                  <a:gd name="T21" fmla="*/ 1 h 16"/>
                  <a:gd name="T22" fmla="*/ 1 w 14"/>
                  <a:gd name="T23" fmla="*/ 1 h 16"/>
                  <a:gd name="T24" fmla="*/ 1 w 14"/>
                  <a:gd name="T25" fmla="*/ 1 h 16"/>
                  <a:gd name="T26" fmla="*/ 1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1 w 14"/>
                  <a:gd name="T35" fmla="*/ 1 h 16"/>
                  <a:gd name="T36" fmla="*/ 1 w 14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6"/>
                  <a:gd name="T59" fmla="*/ 14 w 1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6">
                    <a:moveTo>
                      <a:pt x="5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7" name="Freeform 8748"/>
              <p:cNvSpPr>
                <a:spLocks/>
              </p:cNvSpPr>
              <p:nvPr/>
            </p:nvSpPr>
            <p:spPr bwMode="auto">
              <a:xfrm>
                <a:off x="3672" y="1177"/>
                <a:ext cx="6" cy="7"/>
              </a:xfrm>
              <a:custGeom>
                <a:avLst/>
                <a:gdLst>
                  <a:gd name="T0" fmla="*/ 1 w 11"/>
                  <a:gd name="T1" fmla="*/ 1 h 14"/>
                  <a:gd name="T2" fmla="*/ 1 w 11"/>
                  <a:gd name="T3" fmla="*/ 1 h 14"/>
                  <a:gd name="T4" fmla="*/ 1 w 11"/>
                  <a:gd name="T5" fmla="*/ 1 h 14"/>
                  <a:gd name="T6" fmla="*/ 1 w 11"/>
                  <a:gd name="T7" fmla="*/ 1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1 h 14"/>
                  <a:gd name="T14" fmla="*/ 1 w 11"/>
                  <a:gd name="T15" fmla="*/ 1 h 14"/>
                  <a:gd name="T16" fmla="*/ 1 w 11"/>
                  <a:gd name="T17" fmla="*/ 1 h 14"/>
                  <a:gd name="T18" fmla="*/ 0 w 11"/>
                  <a:gd name="T19" fmla="*/ 1 h 14"/>
                  <a:gd name="T20" fmla="*/ 0 w 11"/>
                  <a:gd name="T21" fmla="*/ 1 h 14"/>
                  <a:gd name="T22" fmla="*/ 0 w 11"/>
                  <a:gd name="T23" fmla="*/ 1 h 14"/>
                  <a:gd name="T24" fmla="*/ 1 w 11"/>
                  <a:gd name="T25" fmla="*/ 1 h 14"/>
                  <a:gd name="T26" fmla="*/ 1 w 11"/>
                  <a:gd name="T27" fmla="*/ 1 h 14"/>
                  <a:gd name="T28" fmla="*/ 1 w 11"/>
                  <a:gd name="T29" fmla="*/ 1 h 14"/>
                  <a:gd name="T30" fmla="*/ 1 w 11"/>
                  <a:gd name="T31" fmla="*/ 1 h 14"/>
                  <a:gd name="T32" fmla="*/ 1 w 1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4"/>
                  <a:gd name="T53" fmla="*/ 11 w 1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4">
                    <a:moveTo>
                      <a:pt x="9" y="11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8" name="Freeform 8749"/>
              <p:cNvSpPr>
                <a:spLocks/>
              </p:cNvSpPr>
              <p:nvPr/>
            </p:nvSpPr>
            <p:spPr bwMode="auto">
              <a:xfrm>
                <a:off x="3674" y="1179"/>
                <a:ext cx="3" cy="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0 h 7"/>
                  <a:gd name="T4" fmla="*/ 1 w 5"/>
                  <a:gd name="T5" fmla="*/ 0 h 7"/>
                  <a:gd name="T6" fmla="*/ 1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1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5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9" name="Freeform 8750"/>
              <p:cNvSpPr>
                <a:spLocks/>
              </p:cNvSpPr>
              <p:nvPr/>
            </p:nvSpPr>
            <p:spPr bwMode="auto">
              <a:xfrm>
                <a:off x="3606" y="1137"/>
                <a:ext cx="85" cy="48"/>
              </a:xfrm>
              <a:custGeom>
                <a:avLst/>
                <a:gdLst>
                  <a:gd name="T0" fmla="*/ 2 w 169"/>
                  <a:gd name="T1" fmla="*/ 0 h 97"/>
                  <a:gd name="T2" fmla="*/ 2 w 169"/>
                  <a:gd name="T3" fmla="*/ 0 h 97"/>
                  <a:gd name="T4" fmla="*/ 0 w 169"/>
                  <a:gd name="T5" fmla="*/ 0 h 97"/>
                  <a:gd name="T6" fmla="*/ 1 w 169"/>
                  <a:gd name="T7" fmla="*/ 0 h 97"/>
                  <a:gd name="T8" fmla="*/ 2 w 169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97"/>
                  <a:gd name="T17" fmla="*/ 169 w 169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97">
                    <a:moveTo>
                      <a:pt x="169" y="20"/>
                    </a:moveTo>
                    <a:lnTo>
                      <a:pt x="135" y="0"/>
                    </a:lnTo>
                    <a:lnTo>
                      <a:pt x="0" y="77"/>
                    </a:lnTo>
                    <a:lnTo>
                      <a:pt x="34" y="97"/>
                    </a:lnTo>
                    <a:lnTo>
                      <a:pt x="169" y="2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0" name="Freeform 8751"/>
              <p:cNvSpPr>
                <a:spLocks/>
              </p:cNvSpPr>
              <p:nvPr/>
            </p:nvSpPr>
            <p:spPr bwMode="auto">
              <a:xfrm>
                <a:off x="3624" y="1146"/>
                <a:ext cx="68" cy="60"/>
              </a:xfrm>
              <a:custGeom>
                <a:avLst/>
                <a:gdLst>
                  <a:gd name="T0" fmla="*/ 1 w 137"/>
                  <a:gd name="T1" fmla="*/ 0 h 119"/>
                  <a:gd name="T2" fmla="*/ 0 w 137"/>
                  <a:gd name="T3" fmla="*/ 1 h 119"/>
                  <a:gd name="T4" fmla="*/ 0 w 137"/>
                  <a:gd name="T5" fmla="*/ 1 h 119"/>
                  <a:gd name="T6" fmla="*/ 1 w 137"/>
                  <a:gd name="T7" fmla="*/ 1 h 119"/>
                  <a:gd name="T8" fmla="*/ 1 w 137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19"/>
                  <a:gd name="T17" fmla="*/ 137 w 137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19">
                    <a:moveTo>
                      <a:pt x="137" y="0"/>
                    </a:moveTo>
                    <a:lnTo>
                      <a:pt x="0" y="77"/>
                    </a:lnTo>
                    <a:lnTo>
                      <a:pt x="0" y="119"/>
                    </a:lnTo>
                    <a:lnTo>
                      <a:pt x="137" y="3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1" name="Freeform 8752"/>
              <p:cNvSpPr>
                <a:spLocks/>
              </p:cNvSpPr>
              <p:nvPr/>
            </p:nvSpPr>
            <p:spPr bwMode="auto">
              <a:xfrm>
                <a:off x="3579" y="1209"/>
                <a:ext cx="9" cy="8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1 h 14"/>
                  <a:gd name="T4" fmla="*/ 0 w 20"/>
                  <a:gd name="T5" fmla="*/ 1 h 14"/>
                  <a:gd name="T6" fmla="*/ 0 w 20"/>
                  <a:gd name="T7" fmla="*/ 1 h 14"/>
                  <a:gd name="T8" fmla="*/ 0 w 2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4"/>
                  <a:gd name="T17" fmla="*/ 20 w 2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4">
                    <a:moveTo>
                      <a:pt x="1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2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2" name="Freeform 8753"/>
              <p:cNvSpPr>
                <a:spLocks/>
              </p:cNvSpPr>
              <p:nvPr/>
            </p:nvSpPr>
            <p:spPr bwMode="auto">
              <a:xfrm>
                <a:off x="3578" y="1213"/>
                <a:ext cx="2" cy="10"/>
              </a:xfrm>
              <a:custGeom>
                <a:avLst/>
                <a:gdLst>
                  <a:gd name="T0" fmla="*/ 0 w 6"/>
                  <a:gd name="T1" fmla="*/ 1 h 20"/>
                  <a:gd name="T2" fmla="*/ 0 w 6"/>
                  <a:gd name="T3" fmla="*/ 1 h 20"/>
                  <a:gd name="T4" fmla="*/ 0 w 6"/>
                  <a:gd name="T5" fmla="*/ 1 h 20"/>
                  <a:gd name="T6" fmla="*/ 0 w 6"/>
                  <a:gd name="T7" fmla="*/ 0 h 20"/>
                  <a:gd name="T8" fmla="*/ 0 w 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"/>
                  <a:gd name="T17" fmla="*/ 6 w 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">
                    <a:moveTo>
                      <a:pt x="0" y="14"/>
                    </a:moveTo>
                    <a:lnTo>
                      <a:pt x="6" y="20"/>
                    </a:lnTo>
                    <a:lnTo>
                      <a:pt x="6" y="7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3" name="Freeform 8754"/>
              <p:cNvSpPr>
                <a:spLocks/>
              </p:cNvSpPr>
              <p:nvPr/>
            </p:nvSpPr>
            <p:spPr bwMode="auto">
              <a:xfrm>
                <a:off x="3575" y="1220"/>
                <a:ext cx="14" cy="9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w 29"/>
                  <a:gd name="T11" fmla="*/ 0 h 19"/>
                  <a:gd name="T12" fmla="*/ 0 w 2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9"/>
                  <a:gd name="T23" fmla="*/ 29 w 2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9">
                    <a:moveTo>
                      <a:pt x="0" y="4"/>
                    </a:moveTo>
                    <a:lnTo>
                      <a:pt x="12" y="13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4" name="Freeform 8755"/>
              <p:cNvSpPr>
                <a:spLocks/>
              </p:cNvSpPr>
              <p:nvPr/>
            </p:nvSpPr>
            <p:spPr bwMode="auto">
              <a:xfrm>
                <a:off x="3602" y="1215"/>
                <a:ext cx="12" cy="7"/>
              </a:xfrm>
              <a:custGeom>
                <a:avLst/>
                <a:gdLst>
                  <a:gd name="T0" fmla="*/ 1 w 23"/>
                  <a:gd name="T1" fmla="*/ 0 h 14"/>
                  <a:gd name="T2" fmla="*/ 0 w 23"/>
                  <a:gd name="T3" fmla="*/ 1 h 14"/>
                  <a:gd name="T4" fmla="*/ 1 w 23"/>
                  <a:gd name="T5" fmla="*/ 1 h 14"/>
                  <a:gd name="T6" fmla="*/ 1 w 23"/>
                  <a:gd name="T7" fmla="*/ 1 h 14"/>
                  <a:gd name="T8" fmla="*/ 1 w 2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18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23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5" name="Freeform 8756"/>
              <p:cNvSpPr>
                <a:spLocks/>
              </p:cNvSpPr>
              <p:nvPr/>
            </p:nvSpPr>
            <p:spPr bwMode="auto">
              <a:xfrm>
                <a:off x="3606" y="1217"/>
                <a:ext cx="8" cy="7"/>
              </a:xfrm>
              <a:custGeom>
                <a:avLst/>
                <a:gdLst>
                  <a:gd name="T0" fmla="*/ 1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1 w 16"/>
                  <a:gd name="T7" fmla="*/ 0 h 15"/>
                  <a:gd name="T8" fmla="*/ 1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6" y="4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3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6" name="Freeform 8757"/>
              <p:cNvSpPr>
                <a:spLocks/>
              </p:cNvSpPr>
              <p:nvPr/>
            </p:nvSpPr>
            <p:spPr bwMode="auto">
              <a:xfrm>
                <a:off x="3602" y="1220"/>
                <a:ext cx="4" cy="4"/>
              </a:xfrm>
              <a:custGeom>
                <a:avLst/>
                <a:gdLst>
                  <a:gd name="T0" fmla="*/ 0 w 7"/>
                  <a:gd name="T1" fmla="*/ 1 h 8"/>
                  <a:gd name="T2" fmla="*/ 1 w 7"/>
                  <a:gd name="T3" fmla="*/ 1 h 8"/>
                  <a:gd name="T4" fmla="*/ 1 w 7"/>
                  <a:gd name="T5" fmla="*/ 1 h 8"/>
                  <a:gd name="T6" fmla="*/ 0 w 7"/>
                  <a:gd name="T7" fmla="*/ 0 h 8"/>
                  <a:gd name="T8" fmla="*/ 0 w 7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0" y="4"/>
                    </a:moveTo>
                    <a:lnTo>
                      <a:pt x="7" y="8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7" name="Freeform 8758"/>
              <p:cNvSpPr>
                <a:spLocks/>
              </p:cNvSpPr>
              <p:nvPr/>
            </p:nvSpPr>
            <p:spPr bwMode="auto">
              <a:xfrm>
                <a:off x="3594" y="1186"/>
                <a:ext cx="24" cy="14"/>
              </a:xfrm>
              <a:custGeom>
                <a:avLst/>
                <a:gdLst>
                  <a:gd name="T0" fmla="*/ 1 w 48"/>
                  <a:gd name="T1" fmla="*/ 0 h 29"/>
                  <a:gd name="T2" fmla="*/ 0 w 48"/>
                  <a:gd name="T3" fmla="*/ 0 h 29"/>
                  <a:gd name="T4" fmla="*/ 1 w 48"/>
                  <a:gd name="T5" fmla="*/ 0 h 29"/>
                  <a:gd name="T6" fmla="*/ 1 w 48"/>
                  <a:gd name="T7" fmla="*/ 0 h 29"/>
                  <a:gd name="T8" fmla="*/ 1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16" y="0"/>
                    </a:moveTo>
                    <a:lnTo>
                      <a:pt x="0" y="11"/>
                    </a:lnTo>
                    <a:lnTo>
                      <a:pt x="32" y="29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8" name="Freeform 8759"/>
              <p:cNvSpPr>
                <a:spLocks/>
              </p:cNvSpPr>
              <p:nvPr/>
            </p:nvSpPr>
            <p:spPr bwMode="auto">
              <a:xfrm>
                <a:off x="3610" y="1195"/>
                <a:ext cx="8" cy="23"/>
              </a:xfrm>
              <a:custGeom>
                <a:avLst/>
                <a:gdLst>
                  <a:gd name="T0" fmla="*/ 1 w 16"/>
                  <a:gd name="T1" fmla="*/ 0 h 47"/>
                  <a:gd name="T2" fmla="*/ 0 w 16"/>
                  <a:gd name="T3" fmla="*/ 0 h 47"/>
                  <a:gd name="T4" fmla="*/ 0 w 16"/>
                  <a:gd name="T5" fmla="*/ 0 h 47"/>
                  <a:gd name="T6" fmla="*/ 1 w 16"/>
                  <a:gd name="T7" fmla="*/ 0 h 47"/>
                  <a:gd name="T8" fmla="*/ 1 w 1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16" y="36"/>
                    </a:moveTo>
                    <a:lnTo>
                      <a:pt x="0" y="47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9" name="Freeform 8760"/>
              <p:cNvSpPr>
                <a:spLocks/>
              </p:cNvSpPr>
              <p:nvPr/>
            </p:nvSpPr>
            <p:spPr bwMode="auto">
              <a:xfrm>
                <a:off x="3594" y="1191"/>
                <a:ext cx="16" cy="27"/>
              </a:xfrm>
              <a:custGeom>
                <a:avLst/>
                <a:gdLst>
                  <a:gd name="T0" fmla="*/ 0 w 32"/>
                  <a:gd name="T1" fmla="*/ 1 h 54"/>
                  <a:gd name="T2" fmla="*/ 1 w 32"/>
                  <a:gd name="T3" fmla="*/ 1 h 54"/>
                  <a:gd name="T4" fmla="*/ 1 w 32"/>
                  <a:gd name="T5" fmla="*/ 1 h 54"/>
                  <a:gd name="T6" fmla="*/ 0 w 32"/>
                  <a:gd name="T7" fmla="*/ 0 h 54"/>
                  <a:gd name="T8" fmla="*/ 0 w 32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4"/>
                  <a:gd name="T17" fmla="*/ 32 w 3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4">
                    <a:moveTo>
                      <a:pt x="0" y="36"/>
                    </a:moveTo>
                    <a:lnTo>
                      <a:pt x="32" y="54"/>
                    </a:lnTo>
                    <a:lnTo>
                      <a:pt x="32" y="18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0" name="Freeform 8761"/>
              <p:cNvSpPr>
                <a:spLocks/>
              </p:cNvSpPr>
              <p:nvPr/>
            </p:nvSpPr>
            <p:spPr bwMode="auto">
              <a:xfrm>
                <a:off x="3590" y="1196"/>
                <a:ext cx="18" cy="12"/>
              </a:xfrm>
              <a:custGeom>
                <a:avLst/>
                <a:gdLst>
                  <a:gd name="T0" fmla="*/ 1 w 36"/>
                  <a:gd name="T1" fmla="*/ 0 h 23"/>
                  <a:gd name="T2" fmla="*/ 0 w 36"/>
                  <a:gd name="T3" fmla="*/ 1 h 23"/>
                  <a:gd name="T4" fmla="*/ 1 w 36"/>
                  <a:gd name="T5" fmla="*/ 1 h 23"/>
                  <a:gd name="T6" fmla="*/ 1 w 36"/>
                  <a:gd name="T7" fmla="*/ 1 h 23"/>
                  <a:gd name="T8" fmla="*/ 1 w 36"/>
                  <a:gd name="T9" fmla="*/ 1 h 23"/>
                  <a:gd name="T10" fmla="*/ 1 w 36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3"/>
                  <a:gd name="T20" fmla="*/ 36 w 3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3">
                    <a:moveTo>
                      <a:pt x="11" y="0"/>
                    </a:moveTo>
                    <a:lnTo>
                      <a:pt x="0" y="7"/>
                    </a:lnTo>
                    <a:lnTo>
                      <a:pt x="6" y="18"/>
                    </a:lnTo>
                    <a:lnTo>
                      <a:pt x="24" y="23"/>
                    </a:lnTo>
                    <a:lnTo>
                      <a:pt x="36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1" name="Freeform 8762"/>
              <p:cNvSpPr>
                <a:spLocks/>
              </p:cNvSpPr>
              <p:nvPr/>
            </p:nvSpPr>
            <p:spPr bwMode="auto">
              <a:xfrm>
                <a:off x="3599" y="1203"/>
                <a:ext cx="9" cy="20"/>
              </a:xfrm>
              <a:custGeom>
                <a:avLst/>
                <a:gdLst>
                  <a:gd name="T0" fmla="*/ 1 w 18"/>
                  <a:gd name="T1" fmla="*/ 1 h 40"/>
                  <a:gd name="T2" fmla="*/ 1 w 18"/>
                  <a:gd name="T3" fmla="*/ 1 h 40"/>
                  <a:gd name="T4" fmla="*/ 0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0"/>
                  <a:gd name="T20" fmla="*/ 18 w 1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0">
                    <a:moveTo>
                      <a:pt x="18" y="29"/>
                    </a:moveTo>
                    <a:lnTo>
                      <a:pt x="2" y="40"/>
                    </a:lnTo>
                    <a:lnTo>
                      <a:pt x="0" y="18"/>
                    </a:lnTo>
                    <a:lnTo>
                      <a:pt x="6" y="9"/>
                    </a:lnTo>
                    <a:lnTo>
                      <a:pt x="18" y="0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2" name="Freeform 8763"/>
              <p:cNvSpPr>
                <a:spLocks/>
              </p:cNvSpPr>
              <p:nvPr/>
            </p:nvSpPr>
            <p:spPr bwMode="auto">
              <a:xfrm>
                <a:off x="3588" y="1212"/>
                <a:ext cx="12" cy="15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1"/>
                  <a:gd name="T26" fmla="*/ 25 w 25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1">
                    <a:moveTo>
                      <a:pt x="25" y="22"/>
                    </a:moveTo>
                    <a:lnTo>
                      <a:pt x="22" y="16"/>
                    </a:lnTo>
                    <a:lnTo>
                      <a:pt x="11" y="20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23" y="0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5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3" name="Freeform 8764"/>
              <p:cNvSpPr>
                <a:spLocks/>
              </p:cNvSpPr>
              <p:nvPr/>
            </p:nvSpPr>
            <p:spPr bwMode="auto">
              <a:xfrm>
                <a:off x="3579" y="1214"/>
                <a:ext cx="10" cy="13"/>
              </a:xfrm>
              <a:custGeom>
                <a:avLst/>
                <a:gdLst>
                  <a:gd name="T0" fmla="*/ 0 w 20"/>
                  <a:gd name="T1" fmla="*/ 0 h 27"/>
                  <a:gd name="T2" fmla="*/ 1 w 20"/>
                  <a:gd name="T3" fmla="*/ 0 h 27"/>
                  <a:gd name="T4" fmla="*/ 1 w 20"/>
                  <a:gd name="T5" fmla="*/ 0 h 27"/>
                  <a:gd name="T6" fmla="*/ 1 w 20"/>
                  <a:gd name="T7" fmla="*/ 0 h 27"/>
                  <a:gd name="T8" fmla="*/ 1 w 20"/>
                  <a:gd name="T9" fmla="*/ 0 h 27"/>
                  <a:gd name="T10" fmla="*/ 0 w 20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7"/>
                  <a:gd name="T20" fmla="*/ 20 w 2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7">
                    <a:moveTo>
                      <a:pt x="0" y="18"/>
                    </a:moveTo>
                    <a:lnTo>
                      <a:pt x="16" y="27"/>
                    </a:lnTo>
                    <a:lnTo>
                      <a:pt x="20" y="9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3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4" name="Freeform 8765"/>
              <p:cNvSpPr>
                <a:spLocks/>
              </p:cNvSpPr>
              <p:nvPr/>
            </p:nvSpPr>
            <p:spPr bwMode="auto">
              <a:xfrm>
                <a:off x="3590" y="1217"/>
                <a:ext cx="10" cy="6"/>
              </a:xfrm>
              <a:custGeom>
                <a:avLst/>
                <a:gdLst>
                  <a:gd name="T0" fmla="*/ 1 w 20"/>
                  <a:gd name="T1" fmla="*/ 0 h 13"/>
                  <a:gd name="T2" fmla="*/ 0 w 20"/>
                  <a:gd name="T3" fmla="*/ 0 h 13"/>
                  <a:gd name="T4" fmla="*/ 1 w 20"/>
                  <a:gd name="T5" fmla="*/ 0 h 13"/>
                  <a:gd name="T6" fmla="*/ 1 w 20"/>
                  <a:gd name="T7" fmla="*/ 0 h 13"/>
                  <a:gd name="T8" fmla="*/ 1 w 2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3"/>
                  <a:gd name="T17" fmla="*/ 20 w 2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3">
                    <a:moveTo>
                      <a:pt x="17" y="0"/>
                    </a:moveTo>
                    <a:lnTo>
                      <a:pt x="0" y="11"/>
                    </a:lnTo>
                    <a:lnTo>
                      <a:pt x="6" y="13"/>
                    </a:lnTo>
                    <a:lnTo>
                      <a:pt x="2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5" name="Freeform 8766"/>
              <p:cNvSpPr>
                <a:spLocks/>
              </p:cNvSpPr>
              <p:nvPr/>
            </p:nvSpPr>
            <p:spPr bwMode="auto">
              <a:xfrm>
                <a:off x="3592" y="1218"/>
                <a:ext cx="9" cy="9"/>
              </a:xfrm>
              <a:custGeom>
                <a:avLst/>
                <a:gdLst>
                  <a:gd name="T0" fmla="*/ 1 w 18"/>
                  <a:gd name="T1" fmla="*/ 1 h 18"/>
                  <a:gd name="T2" fmla="*/ 1 w 18"/>
                  <a:gd name="T3" fmla="*/ 1 h 18"/>
                  <a:gd name="T4" fmla="*/ 1 w 18"/>
                  <a:gd name="T5" fmla="*/ 1 h 18"/>
                  <a:gd name="T6" fmla="*/ 1 w 18"/>
                  <a:gd name="T7" fmla="*/ 1 h 18"/>
                  <a:gd name="T8" fmla="*/ 1 w 18"/>
                  <a:gd name="T9" fmla="*/ 1 h 18"/>
                  <a:gd name="T10" fmla="*/ 0 w 18"/>
                  <a:gd name="T11" fmla="*/ 1 h 18"/>
                  <a:gd name="T12" fmla="*/ 1 w 18"/>
                  <a:gd name="T13" fmla="*/ 1 h 18"/>
                  <a:gd name="T14" fmla="*/ 1 w 18"/>
                  <a:gd name="T15" fmla="*/ 0 h 18"/>
                  <a:gd name="T16" fmla="*/ 1 w 18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9"/>
                    </a:moveTo>
                    <a:lnTo>
                      <a:pt x="16" y="11"/>
                    </a:lnTo>
                    <a:lnTo>
                      <a:pt x="13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16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3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6" name="Freeform 8767"/>
              <p:cNvSpPr>
                <a:spLocks/>
              </p:cNvSpPr>
              <p:nvPr/>
            </p:nvSpPr>
            <p:spPr bwMode="auto">
              <a:xfrm>
                <a:off x="3588" y="122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0 h 11"/>
                  <a:gd name="T4" fmla="*/ 1 w 9"/>
                  <a:gd name="T5" fmla="*/ 0 h 11"/>
                  <a:gd name="T6" fmla="*/ 1 w 9"/>
                  <a:gd name="T7" fmla="*/ 0 h 11"/>
                  <a:gd name="T8" fmla="*/ 0 w 9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0" y="9"/>
                    </a:moveTo>
                    <a:lnTo>
                      <a:pt x="7" y="11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C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7" name="Freeform 8768"/>
              <p:cNvSpPr>
                <a:spLocks/>
              </p:cNvSpPr>
              <p:nvPr/>
            </p:nvSpPr>
            <p:spPr bwMode="auto">
              <a:xfrm>
                <a:off x="3601" y="1205"/>
                <a:ext cx="6" cy="8"/>
              </a:xfrm>
              <a:custGeom>
                <a:avLst/>
                <a:gdLst>
                  <a:gd name="T0" fmla="*/ 0 w 13"/>
                  <a:gd name="T1" fmla="*/ 1 h 16"/>
                  <a:gd name="T2" fmla="*/ 0 w 13"/>
                  <a:gd name="T3" fmla="*/ 1 h 16"/>
                  <a:gd name="T4" fmla="*/ 0 w 13"/>
                  <a:gd name="T5" fmla="*/ 1 h 16"/>
                  <a:gd name="T6" fmla="*/ 0 w 13"/>
                  <a:gd name="T7" fmla="*/ 0 h 16"/>
                  <a:gd name="T8" fmla="*/ 0 w 13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13" y="9"/>
                    </a:moveTo>
                    <a:lnTo>
                      <a:pt x="0" y="16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6E8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8" name="Freeform 8769"/>
              <p:cNvSpPr>
                <a:spLocks/>
              </p:cNvSpPr>
              <p:nvPr/>
            </p:nvSpPr>
            <p:spPr bwMode="auto">
              <a:xfrm>
                <a:off x="3583" y="1211"/>
                <a:ext cx="16" cy="7"/>
              </a:xfrm>
              <a:custGeom>
                <a:avLst/>
                <a:gdLst>
                  <a:gd name="T0" fmla="*/ 0 w 32"/>
                  <a:gd name="T1" fmla="*/ 0 h 15"/>
                  <a:gd name="T2" fmla="*/ 1 w 32"/>
                  <a:gd name="T3" fmla="*/ 0 h 15"/>
                  <a:gd name="T4" fmla="*/ 1 w 32"/>
                  <a:gd name="T5" fmla="*/ 0 h 15"/>
                  <a:gd name="T6" fmla="*/ 1 w 32"/>
                  <a:gd name="T7" fmla="*/ 0 h 15"/>
                  <a:gd name="T8" fmla="*/ 0 w 3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1"/>
                    </a:moveTo>
                    <a:lnTo>
                      <a:pt x="13" y="15"/>
                    </a:lnTo>
                    <a:lnTo>
                      <a:pt x="32" y="2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19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9" name="Freeform 8770"/>
              <p:cNvSpPr>
                <a:spLocks/>
              </p:cNvSpPr>
              <p:nvPr/>
            </p:nvSpPr>
            <p:spPr bwMode="auto">
              <a:xfrm>
                <a:off x="3580" y="1206"/>
                <a:ext cx="10" cy="11"/>
              </a:xfrm>
              <a:custGeom>
                <a:avLst/>
                <a:gdLst>
                  <a:gd name="T0" fmla="*/ 1 w 19"/>
                  <a:gd name="T1" fmla="*/ 1 h 21"/>
                  <a:gd name="T2" fmla="*/ 1 w 19"/>
                  <a:gd name="T3" fmla="*/ 0 h 21"/>
                  <a:gd name="T4" fmla="*/ 0 w 19"/>
                  <a:gd name="T5" fmla="*/ 1 h 21"/>
                  <a:gd name="T6" fmla="*/ 1 w 19"/>
                  <a:gd name="T7" fmla="*/ 1 h 21"/>
                  <a:gd name="T8" fmla="*/ 1 w 19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19" y="10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0" name="Freeform 8771"/>
              <p:cNvSpPr>
                <a:spLocks/>
              </p:cNvSpPr>
              <p:nvPr/>
            </p:nvSpPr>
            <p:spPr bwMode="auto">
              <a:xfrm>
                <a:off x="3588" y="1200"/>
                <a:ext cx="5" cy="11"/>
              </a:xfrm>
              <a:custGeom>
                <a:avLst/>
                <a:gdLst>
                  <a:gd name="T0" fmla="*/ 1 w 9"/>
                  <a:gd name="T1" fmla="*/ 0 h 23"/>
                  <a:gd name="T2" fmla="*/ 1 w 9"/>
                  <a:gd name="T3" fmla="*/ 0 h 23"/>
                  <a:gd name="T4" fmla="*/ 0 w 9"/>
                  <a:gd name="T5" fmla="*/ 0 h 23"/>
                  <a:gd name="T6" fmla="*/ 1 w 9"/>
                  <a:gd name="T7" fmla="*/ 0 h 23"/>
                  <a:gd name="T8" fmla="*/ 1 w 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3"/>
                  <a:gd name="T17" fmla="*/ 9 w 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3">
                    <a:moveTo>
                      <a:pt x="9" y="11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CE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1" name="Freeform 8772"/>
              <p:cNvSpPr>
                <a:spLocks/>
              </p:cNvSpPr>
              <p:nvPr/>
            </p:nvSpPr>
            <p:spPr bwMode="auto">
              <a:xfrm>
                <a:off x="3590" y="1205"/>
                <a:ext cx="12" cy="7"/>
              </a:xfrm>
              <a:custGeom>
                <a:avLst/>
                <a:gdLst>
                  <a:gd name="T0" fmla="*/ 0 w 24"/>
                  <a:gd name="T1" fmla="*/ 1 h 14"/>
                  <a:gd name="T2" fmla="*/ 1 w 24"/>
                  <a:gd name="T3" fmla="*/ 1 h 14"/>
                  <a:gd name="T4" fmla="*/ 1 w 24"/>
                  <a:gd name="T5" fmla="*/ 1 h 14"/>
                  <a:gd name="T6" fmla="*/ 1 w 24"/>
                  <a:gd name="T7" fmla="*/ 0 h 14"/>
                  <a:gd name="T8" fmla="*/ 0 w 24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4"/>
                  <a:gd name="T17" fmla="*/ 24 w 2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4">
                    <a:moveTo>
                      <a:pt x="0" y="12"/>
                    </a:moveTo>
                    <a:lnTo>
                      <a:pt x="18" y="14"/>
                    </a:lnTo>
                    <a:lnTo>
                      <a:pt x="24" y="5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DB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2" name="Freeform 8773"/>
              <p:cNvSpPr>
                <a:spLocks/>
              </p:cNvSpPr>
              <p:nvPr/>
            </p:nvSpPr>
            <p:spPr bwMode="auto">
              <a:xfrm>
                <a:off x="3575" y="1219"/>
                <a:ext cx="15" cy="9"/>
              </a:xfrm>
              <a:custGeom>
                <a:avLst/>
                <a:gdLst>
                  <a:gd name="T0" fmla="*/ 1 w 30"/>
                  <a:gd name="T1" fmla="*/ 0 h 18"/>
                  <a:gd name="T2" fmla="*/ 0 w 30"/>
                  <a:gd name="T3" fmla="*/ 1 h 18"/>
                  <a:gd name="T4" fmla="*/ 1 w 30"/>
                  <a:gd name="T5" fmla="*/ 1 h 18"/>
                  <a:gd name="T6" fmla="*/ 1 w 30"/>
                  <a:gd name="T7" fmla="*/ 1 h 18"/>
                  <a:gd name="T8" fmla="*/ 1 w 30"/>
                  <a:gd name="T9" fmla="*/ 1 h 18"/>
                  <a:gd name="T10" fmla="*/ 1 w 30"/>
                  <a:gd name="T11" fmla="*/ 1 h 18"/>
                  <a:gd name="T12" fmla="*/ 1 w 3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"/>
                  <a:gd name="T23" fmla="*/ 30 w 3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">
                    <a:moveTo>
                      <a:pt x="3" y="0"/>
                    </a:moveTo>
                    <a:lnTo>
                      <a:pt x="0" y="1"/>
                    </a:lnTo>
                    <a:lnTo>
                      <a:pt x="12" y="10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3" name="Freeform 8774"/>
              <p:cNvSpPr>
                <a:spLocks/>
              </p:cNvSpPr>
              <p:nvPr/>
            </p:nvSpPr>
            <p:spPr bwMode="auto">
              <a:xfrm>
                <a:off x="3589" y="1227"/>
                <a:ext cx="1" cy="2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4" name="Freeform 8775"/>
              <p:cNvSpPr>
                <a:spLocks/>
              </p:cNvSpPr>
              <p:nvPr/>
            </p:nvSpPr>
            <p:spPr bwMode="auto">
              <a:xfrm>
                <a:off x="3579" y="1214"/>
                <a:ext cx="1" cy="3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0 w 4"/>
                  <a:gd name="T5" fmla="*/ 1 h 5"/>
                  <a:gd name="T6" fmla="*/ 0 w 4"/>
                  <a:gd name="T7" fmla="*/ 0 h 5"/>
                  <a:gd name="T8" fmla="*/ 0 w 4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2"/>
                    </a:moveTo>
                    <a:lnTo>
                      <a:pt x="2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B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3" name="Rectangle 8776"/>
            <p:cNvSpPr>
              <a:spLocks noChangeArrowheads="1"/>
            </p:cNvSpPr>
            <p:nvPr/>
          </p:nvSpPr>
          <p:spPr bwMode="auto">
            <a:xfrm>
              <a:off x="4150" y="2069"/>
              <a:ext cx="4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30162"/>
            <a:lstStyle/>
            <a:p>
              <a:pPr algn="ctr" defTabSz="357188" eaLnBrk="0" hangingPunct="0"/>
              <a:r>
                <a:rPr lang="ru-RU" sz="1000" b="1"/>
                <a:t>Региональный</a:t>
              </a:r>
            </a:p>
            <a:p>
              <a:pPr algn="ctr" defTabSz="357188" eaLnBrk="0" hangingPunct="0"/>
              <a:r>
                <a:rPr lang="ru-RU" sz="1000" b="1"/>
                <a:t>склад</a:t>
              </a:r>
              <a:endParaRPr lang="de-DE" sz="1000" b="1"/>
            </a:p>
          </p:txBody>
        </p:sp>
        <p:graphicFrame>
          <p:nvGraphicFramePr>
            <p:cNvPr id="2050" name="Object 8777"/>
            <p:cNvGraphicFramePr>
              <a:graphicFrameLocks noChangeAspect="1"/>
            </p:cNvGraphicFramePr>
            <p:nvPr/>
          </p:nvGraphicFramePr>
          <p:xfrm>
            <a:off x="1837" y="482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Visio" r:id="rId5" imgW="518160" imgH="640690" progId="Visio.Drawing.11">
                    <p:embed/>
                  </p:oleObj>
                </mc:Choice>
                <mc:Fallback>
                  <p:oleObj name="Visio" r:id="rId5" imgW="518160" imgH="640690" progId="Visio.Drawing.11">
                    <p:embed/>
                    <p:pic>
                      <p:nvPicPr>
                        <p:cNvPr id="0" name="Object 87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482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8778"/>
            <p:cNvGraphicFramePr>
              <a:graphicFrameLocks noChangeAspect="1"/>
            </p:cNvGraphicFramePr>
            <p:nvPr/>
          </p:nvGraphicFramePr>
          <p:xfrm>
            <a:off x="2109" y="1344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Visio" r:id="rId7" imgW="518160" imgH="640690" progId="Visio.Drawing.11">
                    <p:embed/>
                  </p:oleObj>
                </mc:Choice>
                <mc:Fallback>
                  <p:oleObj name="Visio" r:id="rId7" imgW="518160" imgH="640690" progId="Visio.Drawing.11">
                    <p:embed/>
                    <p:pic>
                      <p:nvPicPr>
                        <p:cNvPr id="0" name="Object 87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344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8779"/>
            <p:cNvGraphicFramePr>
              <a:graphicFrameLocks noChangeAspect="1"/>
            </p:cNvGraphicFramePr>
            <p:nvPr/>
          </p:nvGraphicFramePr>
          <p:xfrm>
            <a:off x="975" y="1026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Visio" r:id="rId8" imgW="518160" imgH="640690" progId="Visio.Drawing.11">
                    <p:embed/>
                  </p:oleObj>
                </mc:Choice>
                <mc:Fallback>
                  <p:oleObj name="Visio" r:id="rId8" imgW="518160" imgH="640690" progId="Visio.Drawing.11">
                    <p:embed/>
                    <p:pic>
                      <p:nvPicPr>
                        <p:cNvPr id="0" name="Object 87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026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8780"/>
            <p:cNvGraphicFramePr>
              <a:graphicFrameLocks noChangeAspect="1"/>
            </p:cNvGraphicFramePr>
            <p:nvPr/>
          </p:nvGraphicFramePr>
          <p:xfrm>
            <a:off x="612" y="1570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Visio" r:id="rId9" imgW="518160" imgH="640690" progId="Visio.Drawing.11">
                    <p:embed/>
                  </p:oleObj>
                </mc:Choice>
                <mc:Fallback>
                  <p:oleObj name="Visio" r:id="rId9" imgW="518160" imgH="640690" progId="Visio.Drawing.11">
                    <p:embed/>
                    <p:pic>
                      <p:nvPicPr>
                        <p:cNvPr id="0" name="Object 87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570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8781"/>
            <p:cNvGraphicFramePr>
              <a:graphicFrameLocks noChangeAspect="1"/>
            </p:cNvGraphicFramePr>
            <p:nvPr/>
          </p:nvGraphicFramePr>
          <p:xfrm>
            <a:off x="1202" y="2523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Visio" r:id="rId10" imgW="518160" imgH="640690" progId="Visio.Drawing.11">
                    <p:embed/>
                  </p:oleObj>
                </mc:Choice>
                <mc:Fallback>
                  <p:oleObj name="Visio" r:id="rId10" imgW="518160" imgH="640690" progId="Visio.Drawing.11">
                    <p:embed/>
                    <p:pic>
                      <p:nvPicPr>
                        <p:cNvPr id="0" name="Object 87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523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8782"/>
            <p:cNvGraphicFramePr>
              <a:graphicFrameLocks noChangeAspect="1"/>
            </p:cNvGraphicFramePr>
            <p:nvPr/>
          </p:nvGraphicFramePr>
          <p:xfrm>
            <a:off x="2835" y="2160"/>
            <a:ext cx="18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Visio" r:id="rId11" imgW="518160" imgH="640690" progId="Visio.Drawing.11">
                    <p:embed/>
                  </p:oleObj>
                </mc:Choice>
                <mc:Fallback>
                  <p:oleObj name="Visio" r:id="rId11" imgW="518160" imgH="640690" progId="Visio.Drawing.11">
                    <p:embed/>
                    <p:pic>
                      <p:nvPicPr>
                        <p:cNvPr id="0" name="Object 87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2160"/>
                          <a:ext cx="18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1" name="Номер слайда 439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5F781-3301-40FB-833C-277AD2D81782}" type="slidenum">
              <a:rPr lang="ru-RU" smtClean="0"/>
              <a:pPr/>
              <a:t>3</a:t>
            </a:fld>
            <a:r>
              <a:rPr lang="ru-RU" dirty="0" smtClean="0"/>
              <a:t>\10</a:t>
            </a:r>
          </a:p>
        </p:txBody>
      </p:sp>
      <p:sp>
        <p:nvSpPr>
          <p:cNvPr id="2062" name="Нижний колонтитул 439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063" name="TextBox 4394"/>
          <p:cNvSpPr txBox="1">
            <a:spLocks noChangeArrowheads="1"/>
          </p:cNvSpPr>
          <p:nvPr/>
        </p:nvSpPr>
        <p:spPr bwMode="auto">
          <a:xfrm>
            <a:off x="5133975" y="1952625"/>
            <a:ext cx="1268413" cy="8302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/>
              <a:t>Количество</a:t>
            </a:r>
          </a:p>
          <a:p>
            <a:pPr>
              <a:buFont typeface="Arial" charset="0"/>
              <a:buChar char="•"/>
            </a:pPr>
            <a:r>
              <a:rPr lang="ru-RU" sz="1200"/>
              <a:t>Номенклатура</a:t>
            </a:r>
          </a:p>
          <a:p>
            <a:pPr>
              <a:buFont typeface="Arial" charset="0"/>
              <a:buChar char="•"/>
            </a:pPr>
            <a:r>
              <a:rPr lang="ru-RU" sz="1200">
                <a:solidFill>
                  <a:srgbClr val="0070C0"/>
                </a:solidFill>
              </a:rPr>
              <a:t>Дата</a:t>
            </a:r>
          </a:p>
          <a:p>
            <a:pPr>
              <a:buFont typeface="Arial" charset="0"/>
              <a:buChar char="•"/>
            </a:pPr>
            <a:r>
              <a:rPr lang="ru-RU" sz="1200">
                <a:solidFill>
                  <a:srgbClr val="0070C0"/>
                </a:solidFill>
              </a:rPr>
              <a:t>Ограничения</a:t>
            </a:r>
          </a:p>
        </p:txBody>
      </p:sp>
      <p:cxnSp>
        <p:nvCxnSpPr>
          <p:cNvPr id="4398" name="Прямая со стрелкой 4397"/>
          <p:cNvCxnSpPr>
            <a:endCxn id="2063" idx="1"/>
          </p:cNvCxnSpPr>
          <p:nvPr/>
        </p:nvCxnSpPr>
        <p:spPr>
          <a:xfrm flipV="1">
            <a:off x="3571875" y="2368550"/>
            <a:ext cx="1562100" cy="612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9" name="Прямая со стрелкой 4398"/>
          <p:cNvCxnSpPr>
            <a:endCxn id="2063" idx="1"/>
          </p:cNvCxnSpPr>
          <p:nvPr/>
        </p:nvCxnSpPr>
        <p:spPr>
          <a:xfrm>
            <a:off x="3143250" y="1771650"/>
            <a:ext cx="1990725" cy="59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2" name="Прямая со стрелкой 4401"/>
          <p:cNvCxnSpPr>
            <a:endCxn id="2063" idx="1"/>
          </p:cNvCxnSpPr>
          <p:nvPr/>
        </p:nvCxnSpPr>
        <p:spPr>
          <a:xfrm>
            <a:off x="2038350" y="2276475"/>
            <a:ext cx="3095625" cy="92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5" name="Прямая со стрелкой 4404"/>
          <p:cNvCxnSpPr/>
          <p:nvPr/>
        </p:nvCxnSpPr>
        <p:spPr>
          <a:xfrm rot="5400000" flipH="1" flipV="1">
            <a:off x="4213225" y="2889250"/>
            <a:ext cx="1470025" cy="371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8" name="Прямая со стрелкой 4407"/>
          <p:cNvCxnSpPr>
            <a:endCxn id="2063" idx="1"/>
          </p:cNvCxnSpPr>
          <p:nvPr/>
        </p:nvCxnSpPr>
        <p:spPr>
          <a:xfrm flipV="1">
            <a:off x="2343150" y="2368550"/>
            <a:ext cx="2790825" cy="227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1" name="Прямая со стрелкой 4410"/>
          <p:cNvCxnSpPr>
            <a:stCxn id="14964" idx="0"/>
            <a:endCxn id="2063" idx="1"/>
          </p:cNvCxnSpPr>
          <p:nvPr/>
        </p:nvCxnSpPr>
        <p:spPr>
          <a:xfrm flipV="1">
            <a:off x="1127125" y="2368550"/>
            <a:ext cx="4006850" cy="93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0" name="Группа 12"/>
          <p:cNvGrpSpPr>
            <a:grpSpLocks/>
          </p:cNvGrpSpPr>
          <p:nvPr/>
        </p:nvGrpSpPr>
        <p:grpSpPr bwMode="auto">
          <a:xfrm>
            <a:off x="6434138" y="2447925"/>
            <a:ext cx="471487" cy="285750"/>
            <a:chOff x="2085454" y="1756563"/>
            <a:chExt cx="470907" cy="550872"/>
          </a:xfrm>
        </p:grpSpPr>
        <p:sp>
          <p:nvSpPr>
            <p:cNvPr id="4400" name="Стрелка вправо 4399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01" name="Стрелка вправо 4"/>
            <p:cNvSpPr/>
            <p:nvPr/>
          </p:nvSpPr>
          <p:spPr>
            <a:xfrm>
              <a:off x="2085454" y="1866737"/>
              <a:ext cx="329794" cy="330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/>
            </a:p>
          </p:txBody>
        </p:sp>
      </p:grpSp>
      <p:grpSp>
        <p:nvGrpSpPr>
          <p:cNvPr id="2071" name="Группа 13"/>
          <p:cNvGrpSpPr>
            <a:grpSpLocks/>
          </p:cNvGrpSpPr>
          <p:nvPr/>
        </p:nvGrpSpPr>
        <p:grpSpPr bwMode="auto">
          <a:xfrm>
            <a:off x="6705600" y="1333500"/>
            <a:ext cx="2276475" cy="2092325"/>
            <a:chOff x="2820218" y="1053312"/>
            <a:chExt cx="2533140" cy="2095076"/>
          </a:xfrm>
        </p:grpSpPr>
        <p:sp>
          <p:nvSpPr>
            <p:cNvPr id="4404" name="Овал 4403"/>
            <p:cNvSpPr/>
            <p:nvPr/>
          </p:nvSpPr>
          <p:spPr>
            <a:xfrm>
              <a:off x="3076359" y="1527009"/>
              <a:ext cx="2042057" cy="16054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06" name="Овал 6"/>
            <p:cNvSpPr/>
            <p:nvPr/>
          </p:nvSpPr>
          <p:spPr>
            <a:xfrm>
              <a:off x="2820218" y="1053312"/>
              <a:ext cx="2533140" cy="209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 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/>
                <a:t>Реализация 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/>
                <a:t>бережливого 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/>
                <a:t>(ЛИН) 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/>
                <a:t>производства</a:t>
              </a:r>
              <a:endParaRPr lang="ru-RU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0" descr="Аппарат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4249738" y="50800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СОСТОЯНИЕ АСУ,  2008 год</a:t>
            </a:r>
          </a:p>
        </p:txBody>
      </p:sp>
      <p:graphicFrame>
        <p:nvGraphicFramePr>
          <p:cNvPr id="3074" name="Object 421"/>
          <p:cNvGraphicFramePr>
            <a:graphicFrameLocks noChangeAspect="1"/>
          </p:cNvGraphicFramePr>
          <p:nvPr/>
        </p:nvGraphicFramePr>
        <p:xfrm>
          <a:off x="200025" y="957263"/>
          <a:ext cx="8829675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5" imgW="20864703" imgH="14866620" progId="Visio.Drawing.11">
                  <p:embed/>
                </p:oleObj>
              </mc:Choice>
              <mc:Fallback>
                <p:oleObj name="Visio" r:id="rId5" imgW="20864703" imgH="14866620" progId="Visio.Drawing.11">
                  <p:embed/>
                  <p:pic>
                    <p:nvPicPr>
                      <p:cNvPr id="0" name="Object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957263"/>
                        <a:ext cx="8829675" cy="508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086100" y="5610225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307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4AD97-4009-4B88-9AF5-B89B1295275F}" type="slidenum">
              <a:rPr lang="ru-RU" smtClean="0"/>
              <a:pPr/>
              <a:t>4</a:t>
            </a:fld>
            <a:r>
              <a:rPr lang="ru-RU" dirty="0" smtClean="0"/>
              <a:t>\10</a:t>
            </a:r>
          </a:p>
        </p:txBody>
      </p:sp>
      <p:sp>
        <p:nvSpPr>
          <p:cNvPr id="3080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249738" y="50800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ЦЕЛЬ, РАМКИ, ЭТАПЫ, РЕЗУЛЬТАТ </a:t>
            </a: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317500" y="725488"/>
            <a:ext cx="8664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</a:rPr>
              <a:t>Основные задачи внедрения </a:t>
            </a:r>
            <a:r>
              <a:rPr lang="en-US" sz="1600" b="1">
                <a:solidFill>
                  <a:schemeClr val="accent2"/>
                </a:solidFill>
              </a:rPr>
              <a:t>SAP</a:t>
            </a:r>
            <a:r>
              <a:rPr lang="ru-RU" sz="1600" b="1">
                <a:solidFill>
                  <a:schemeClr val="accent2"/>
                </a:solidFill>
              </a:rPr>
              <a:t> в ОАО «КАМАЗ»:</a:t>
            </a:r>
          </a:p>
          <a:p>
            <a:r>
              <a:rPr lang="ru-RU" sz="1600" b="1">
                <a:solidFill>
                  <a:srgbClr val="FF0000"/>
                </a:solidFill>
              </a:rPr>
              <a:t>Переход на непрерывное (календарное) планирование производства а\м</a:t>
            </a:r>
          </a:p>
          <a:p>
            <a:r>
              <a:rPr lang="ru-RU" sz="1600" b="1">
                <a:solidFill>
                  <a:srgbClr val="FF0000"/>
                </a:solidFill>
              </a:rPr>
              <a:t>Сокращение запасов ТМЦ, минимизация простоев</a:t>
            </a:r>
          </a:p>
          <a:p>
            <a:r>
              <a:rPr lang="ru-RU" sz="1600" b="1">
                <a:solidFill>
                  <a:srgbClr val="FF0000"/>
                </a:solidFill>
              </a:rPr>
              <a:t>Внедрение типовой системы управления предприятием. </a:t>
            </a:r>
          </a:p>
          <a:p>
            <a:r>
              <a:rPr lang="ru-RU" sz="1600" b="1">
                <a:solidFill>
                  <a:srgbClr val="FF0000"/>
                </a:solidFill>
              </a:rPr>
              <a:t>Получение экономического эффекта в размере не менее 136 млн разово и 161 млн ежегодно.</a:t>
            </a:r>
            <a:endParaRPr lang="ru-RU" sz="1600" b="1">
              <a:solidFill>
                <a:schemeClr val="accent2"/>
              </a:solidFill>
            </a:endParaRPr>
          </a:p>
          <a:p>
            <a:r>
              <a:rPr lang="ru-RU" sz="1600" b="1">
                <a:solidFill>
                  <a:schemeClr val="accent2"/>
                </a:solidFill>
              </a:rPr>
              <a:t>Рамки пилот-проекта, этапы: </a:t>
            </a:r>
          </a:p>
          <a:p>
            <a:r>
              <a:rPr lang="ru-RU" sz="1600" b="1">
                <a:solidFill>
                  <a:srgbClr val="FF0000"/>
                </a:solidFill>
              </a:rPr>
              <a:t>Автомобильный завод, логистический центр, плановые службы обеспечивающих заводов.</a:t>
            </a:r>
          </a:p>
          <a:p>
            <a:endParaRPr lang="ru-RU" sz="1600" b="1">
              <a:solidFill>
                <a:srgbClr val="FF0000"/>
              </a:solidFill>
            </a:endParaRPr>
          </a:p>
          <a:p>
            <a:pPr lvl="1"/>
            <a:endParaRPr lang="ru-RU" sz="1600">
              <a:solidFill>
                <a:srgbClr val="FFFFFF"/>
              </a:solidFill>
            </a:endParaRPr>
          </a:p>
        </p:txBody>
      </p:sp>
      <p:graphicFrame>
        <p:nvGraphicFramePr>
          <p:cNvPr id="8" name="Group 319"/>
          <p:cNvGraphicFramePr>
            <a:graphicFrameLocks noGrp="1"/>
          </p:cNvGraphicFramePr>
          <p:nvPr/>
        </p:nvGraphicFramePr>
        <p:xfrm>
          <a:off x="130175" y="3027363"/>
          <a:ext cx="8918572" cy="2485776"/>
        </p:xfrm>
        <a:graphic>
          <a:graphicData uri="http://schemas.openxmlformats.org/drawingml/2006/table">
            <a:tbl>
              <a:tblPr/>
              <a:tblGrid>
                <a:gridCol w="1880422"/>
                <a:gridCol w="235799"/>
                <a:gridCol w="232814"/>
                <a:gridCol w="234307"/>
                <a:gridCol w="235799"/>
                <a:gridCol w="234306"/>
                <a:gridCol w="235799"/>
                <a:gridCol w="232814"/>
                <a:gridCol w="234307"/>
                <a:gridCol w="235799"/>
                <a:gridCol w="234306"/>
                <a:gridCol w="234307"/>
                <a:gridCol w="234306"/>
                <a:gridCol w="234307"/>
                <a:gridCol w="235799"/>
                <a:gridCol w="234306"/>
                <a:gridCol w="234307"/>
                <a:gridCol w="235799"/>
                <a:gridCol w="232814"/>
                <a:gridCol w="235799"/>
                <a:gridCol w="234306"/>
                <a:gridCol w="234307"/>
                <a:gridCol w="235799"/>
                <a:gridCol w="232814"/>
                <a:gridCol w="235799"/>
                <a:gridCol w="234306"/>
                <a:gridCol w="234307"/>
                <a:gridCol w="235799"/>
                <a:gridCol w="232814"/>
                <a:gridCol w="234306"/>
                <a:gridCol w="235799"/>
              </a:tblGrid>
              <a:tr h="520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2008 год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2009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2010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ФАЗА 1.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УПРАВЛЕНИЕ ОСНОВНЫМИ ДАННЫМИ,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УЧЕТ ПРОИЗВОДСТВА АВЗ,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УПРАВЛЕНИЕ СКЛАДАМИ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</a:tr>
              <a:tr h="39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ФАЗА 2.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ПЛАНИРОВАНИЕ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АВЗ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</a:tr>
              <a:tr h="37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ФАЗА 3.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ПЛАНИРОВАНИЕ МЕЖЗАВОДСКИХ ПОСТАВОК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</a:tr>
              <a:tr h="39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ФАЗА 4.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УПРАВЛЕНИЕ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ЗАТРАТАМИ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364"/>
          <p:cNvSpPr>
            <a:spLocks noChangeArrowheads="1"/>
          </p:cNvSpPr>
          <p:nvPr/>
        </p:nvSpPr>
        <p:spPr bwMode="auto">
          <a:xfrm>
            <a:off x="2166938" y="3717925"/>
            <a:ext cx="2684462" cy="219075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MM, FI, </a:t>
            </a:r>
            <a:r>
              <a:rPr lang="en-US" sz="1050" b="1" dirty="0" err="1">
                <a:solidFill>
                  <a:schemeClr val="bg1"/>
                </a:solidFill>
                <a:cs typeface="Arial" charset="0"/>
              </a:rPr>
              <a:t>iPPE</a:t>
            </a: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, APO, CIF, SD,PP</a:t>
            </a:r>
            <a:endParaRPr lang="ru-RU" sz="105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utoShape 364"/>
          <p:cNvSpPr>
            <a:spLocks noChangeArrowheads="1"/>
          </p:cNvSpPr>
          <p:nvPr/>
        </p:nvSpPr>
        <p:spPr bwMode="auto">
          <a:xfrm>
            <a:off x="3460750" y="3984625"/>
            <a:ext cx="1470025" cy="2286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WM</a:t>
            </a:r>
            <a:endParaRPr lang="ru-RU" sz="105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AutoShape 364"/>
          <p:cNvSpPr>
            <a:spLocks noChangeArrowheads="1"/>
          </p:cNvSpPr>
          <p:nvPr/>
        </p:nvSpPr>
        <p:spPr bwMode="auto">
          <a:xfrm>
            <a:off x="3562350" y="5254625"/>
            <a:ext cx="2678113" cy="21748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PP, CO, FI</a:t>
            </a:r>
            <a:endParaRPr lang="ru-RU" sz="105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AutoShape 364"/>
          <p:cNvSpPr>
            <a:spLocks noChangeArrowheads="1"/>
          </p:cNvSpPr>
          <p:nvPr/>
        </p:nvSpPr>
        <p:spPr bwMode="auto">
          <a:xfrm>
            <a:off x="5003800" y="4416425"/>
            <a:ext cx="1516063" cy="23653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PP, APO, CIF, </a:t>
            </a:r>
            <a:r>
              <a:rPr lang="en-US" sz="1050" b="1" dirty="0" err="1">
                <a:solidFill>
                  <a:schemeClr val="bg1"/>
                </a:solidFill>
                <a:cs typeface="Arial" charset="0"/>
              </a:rPr>
              <a:t>iPPE</a:t>
            </a:r>
            <a:endParaRPr lang="ru-RU" sz="105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AutoShape 364"/>
          <p:cNvSpPr>
            <a:spLocks noChangeArrowheads="1"/>
          </p:cNvSpPr>
          <p:nvPr/>
        </p:nvSpPr>
        <p:spPr bwMode="auto">
          <a:xfrm>
            <a:off x="5957888" y="4806950"/>
            <a:ext cx="1490662" cy="2032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charset="0"/>
              </a:rPr>
              <a:t>PP, APO, CIF, </a:t>
            </a:r>
            <a:r>
              <a:rPr lang="en-US" sz="1050" b="1" dirty="0" err="1">
                <a:solidFill>
                  <a:schemeClr val="bg1"/>
                </a:solidFill>
                <a:cs typeface="Arial" charset="0"/>
              </a:rPr>
              <a:t>iPPE</a:t>
            </a:r>
            <a:endParaRPr lang="ru-RU" sz="105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6" name="Прямая соединительная линия 9"/>
          <p:cNvCxnSpPr/>
          <p:nvPr/>
        </p:nvCxnSpPr>
        <p:spPr>
          <a:xfrm rot="5400000">
            <a:off x="6051550" y="4291013"/>
            <a:ext cx="2516187" cy="26988"/>
          </a:xfrm>
          <a:prstGeom prst="line">
            <a:avLst/>
          </a:prstGeom>
          <a:ln w="38100">
            <a:solidFill>
              <a:srgbClr val="72B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7975" y="5449888"/>
            <a:ext cx="86645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</a:rPr>
              <a:t>Результат: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Выполнение задач в срок.</a:t>
            </a:r>
            <a:endParaRPr lang="en-US" sz="1600" b="1" dirty="0">
              <a:solidFill>
                <a:srgbClr val="FF0000"/>
              </a:solidFill>
              <a:latin typeface="Arial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Получение эффекта в 508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</a:rPr>
              <a:t>млн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 рублей.</a:t>
            </a:r>
          </a:p>
        </p:txBody>
      </p:sp>
      <p:sp>
        <p:nvSpPr>
          <p:cNvPr id="16567" name="Номер слайда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F121D-BDAD-4D69-9064-B692C0EF968D}" type="slidenum">
              <a:rPr lang="ru-RU" smtClean="0"/>
              <a:pPr/>
              <a:t>5</a:t>
            </a:fld>
            <a:r>
              <a:rPr lang="ru-RU" dirty="0" smtClean="0"/>
              <a:t>\10</a:t>
            </a:r>
          </a:p>
        </p:txBody>
      </p:sp>
      <p:sp>
        <p:nvSpPr>
          <p:cNvPr id="16568" name="Нижний колонтитул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4249738" y="50800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РАЗВИТИЕ 2011 - 2015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861300" y="895350"/>
            <a:ext cx="557213" cy="52244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 rot="-5400000">
            <a:off x="5609431" y="3304043"/>
            <a:ext cx="5019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 smtClean="0"/>
              <a:t>Потребители</a:t>
            </a:r>
          </a:p>
          <a:p>
            <a:pPr algn="ctr"/>
            <a:r>
              <a:rPr lang="ru-RU" sz="1600" b="1" dirty="0" smtClean="0"/>
              <a:t>Россия, СНГ, Вьетнам, Иран</a:t>
            </a:r>
            <a:r>
              <a:rPr lang="ru-RU" sz="1600" b="1" smtClean="0"/>
              <a:t>, </a:t>
            </a:r>
            <a:r>
              <a:rPr lang="ru-RU" sz="1600" b="1" dirty="0" err="1" smtClean="0"/>
              <a:t>П</a:t>
            </a:r>
            <a:r>
              <a:rPr lang="ru-RU" sz="1600" b="1" smtClean="0"/>
              <a:t>акистан, Индия, …</a:t>
            </a:r>
            <a:endParaRPr lang="ru-RU" sz="1600" b="1" dirty="0"/>
          </a:p>
        </p:txBody>
      </p: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428625" y="1752600"/>
            <a:ext cx="557213" cy="3690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428625" y="1695450"/>
            <a:ext cx="557213" cy="37671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 rot="-5400000">
            <a:off x="222051" y="3411995"/>
            <a:ext cx="8751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 dirty="0" smtClean="0"/>
              <a:t>Поставщики</a:t>
            </a:r>
          </a:p>
          <a:p>
            <a:pPr algn="ctr"/>
            <a:r>
              <a:rPr lang="ru-RU" sz="1600" b="1" dirty="0" smtClean="0"/>
              <a:t>657</a:t>
            </a:r>
            <a:endParaRPr lang="ru-RU" sz="1600" b="1" dirty="0"/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6961188" y="893763"/>
            <a:ext cx="574675" cy="5199062"/>
          </a:xfrm>
          <a:custGeom>
            <a:avLst/>
            <a:gdLst>
              <a:gd name="T0" fmla="*/ 2147483647 w 1088"/>
              <a:gd name="T1" fmla="*/ 2147483647 h 10525"/>
              <a:gd name="T2" fmla="*/ 2147483647 w 1088"/>
              <a:gd name="T3" fmla="*/ 2147483647 h 10525"/>
              <a:gd name="T4" fmla="*/ 2147483647 w 1088"/>
              <a:gd name="T5" fmla="*/ 0 h 10525"/>
              <a:gd name="T6" fmla="*/ 0 w 1088"/>
              <a:gd name="T7" fmla="*/ 2147483647 h 10525"/>
              <a:gd name="T8" fmla="*/ 2147483647 w 1088"/>
              <a:gd name="T9" fmla="*/ 2147483647 h 1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10525"/>
              <a:gd name="T17" fmla="*/ 1088 w 1088"/>
              <a:gd name="T18" fmla="*/ 10525 h 10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10525">
                <a:moveTo>
                  <a:pt x="1052" y="10525"/>
                </a:moveTo>
                <a:lnTo>
                  <a:pt x="1088" y="4"/>
                </a:lnTo>
                <a:lnTo>
                  <a:pt x="36" y="0"/>
                </a:lnTo>
                <a:lnTo>
                  <a:pt x="0" y="10521"/>
                </a:lnTo>
                <a:lnTo>
                  <a:pt x="1052" y="105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Freeform 36"/>
          <p:cNvSpPr>
            <a:spLocks/>
          </p:cNvSpPr>
          <p:nvPr/>
        </p:nvSpPr>
        <p:spPr bwMode="auto">
          <a:xfrm>
            <a:off x="6961188" y="893763"/>
            <a:ext cx="574675" cy="5227637"/>
          </a:xfrm>
          <a:custGeom>
            <a:avLst/>
            <a:gdLst>
              <a:gd name="T0" fmla="*/ 2147483647 w 1088"/>
              <a:gd name="T1" fmla="*/ 2147483647 h 10525"/>
              <a:gd name="T2" fmla="*/ 2147483647 w 1088"/>
              <a:gd name="T3" fmla="*/ 2147483647 h 10525"/>
              <a:gd name="T4" fmla="*/ 2147483647 w 1088"/>
              <a:gd name="T5" fmla="*/ 0 h 10525"/>
              <a:gd name="T6" fmla="*/ 0 w 1088"/>
              <a:gd name="T7" fmla="*/ 2147483647 h 10525"/>
              <a:gd name="T8" fmla="*/ 2147483647 w 1088"/>
              <a:gd name="T9" fmla="*/ 2147483647 h 1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10525"/>
              <a:gd name="T17" fmla="*/ 1088 w 1088"/>
              <a:gd name="T18" fmla="*/ 10525 h 10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10525">
                <a:moveTo>
                  <a:pt x="1052" y="10525"/>
                </a:moveTo>
                <a:lnTo>
                  <a:pt x="1088" y="4"/>
                </a:lnTo>
                <a:lnTo>
                  <a:pt x="36" y="0"/>
                </a:lnTo>
                <a:lnTo>
                  <a:pt x="0" y="10521"/>
                </a:lnTo>
                <a:lnTo>
                  <a:pt x="1052" y="1052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Rectangle 37"/>
          <p:cNvSpPr>
            <a:spLocks noChangeArrowheads="1"/>
          </p:cNvSpPr>
          <p:nvPr/>
        </p:nvSpPr>
        <p:spPr bwMode="auto">
          <a:xfrm rot="-5400000">
            <a:off x="7115175" y="3778251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C</a:t>
            </a:r>
            <a:endParaRPr lang="ru-RU" sz="1200"/>
          </a:p>
        </p:txBody>
      </p:sp>
      <p:sp>
        <p:nvSpPr>
          <p:cNvPr id="17421" name="Rectangle 38"/>
          <p:cNvSpPr>
            <a:spLocks noChangeArrowheads="1"/>
          </p:cNvSpPr>
          <p:nvPr/>
        </p:nvSpPr>
        <p:spPr bwMode="auto">
          <a:xfrm rot="-5400000">
            <a:off x="7115175" y="3602038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R</a:t>
            </a:r>
            <a:endParaRPr lang="ru-RU" sz="1200"/>
          </a:p>
        </p:txBody>
      </p:sp>
      <p:sp>
        <p:nvSpPr>
          <p:cNvPr id="17422" name="Rectangle 39"/>
          <p:cNvSpPr>
            <a:spLocks noChangeArrowheads="1"/>
          </p:cNvSpPr>
          <p:nvPr/>
        </p:nvSpPr>
        <p:spPr bwMode="auto">
          <a:xfrm rot="-5400000">
            <a:off x="7106444" y="3407569"/>
            <a:ext cx="128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M</a:t>
            </a:r>
            <a:endParaRPr lang="ru-RU" sz="1200"/>
          </a:p>
        </p:txBody>
      </p:sp>
      <p:sp>
        <p:nvSpPr>
          <p:cNvPr id="17423" name="Freeform 82"/>
          <p:cNvSpPr>
            <a:spLocks/>
          </p:cNvSpPr>
          <p:nvPr/>
        </p:nvSpPr>
        <p:spPr bwMode="auto">
          <a:xfrm>
            <a:off x="985838" y="3484563"/>
            <a:ext cx="277812" cy="388937"/>
          </a:xfrm>
          <a:custGeom>
            <a:avLst/>
            <a:gdLst>
              <a:gd name="T0" fmla="*/ 0 w 526"/>
              <a:gd name="T1" fmla="*/ 2147483647 h 736"/>
              <a:gd name="T2" fmla="*/ 2147483647 w 526"/>
              <a:gd name="T3" fmla="*/ 2147483647 h 736"/>
              <a:gd name="T4" fmla="*/ 2147483647 w 526"/>
              <a:gd name="T5" fmla="*/ 2147483647 h 736"/>
              <a:gd name="T6" fmla="*/ 2147483647 w 526"/>
              <a:gd name="T7" fmla="*/ 2147483647 h 736"/>
              <a:gd name="T8" fmla="*/ 2147483647 w 526"/>
              <a:gd name="T9" fmla="*/ 2147483647 h 736"/>
              <a:gd name="T10" fmla="*/ 2147483647 w 526"/>
              <a:gd name="T11" fmla="*/ 2147483647 h 736"/>
              <a:gd name="T12" fmla="*/ 2147483647 w 526"/>
              <a:gd name="T13" fmla="*/ 0 h 736"/>
              <a:gd name="T14" fmla="*/ 0 w 526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6"/>
              <a:gd name="T25" fmla="*/ 0 h 736"/>
              <a:gd name="T26" fmla="*/ 526 w 526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6" h="736">
                <a:moveTo>
                  <a:pt x="0" y="369"/>
                </a:moveTo>
                <a:lnTo>
                  <a:pt x="237" y="736"/>
                </a:lnTo>
                <a:lnTo>
                  <a:pt x="237" y="494"/>
                </a:lnTo>
                <a:lnTo>
                  <a:pt x="526" y="494"/>
                </a:lnTo>
                <a:lnTo>
                  <a:pt x="526" y="243"/>
                </a:lnTo>
                <a:lnTo>
                  <a:pt x="237" y="243"/>
                </a:lnTo>
                <a:lnTo>
                  <a:pt x="237" y="0"/>
                </a:lnTo>
                <a:lnTo>
                  <a:pt x="0" y="369"/>
                </a:lnTo>
                <a:close/>
              </a:path>
            </a:pathLst>
          </a:custGeom>
          <a:solidFill>
            <a:srgbClr val="E8EE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Freeform 83"/>
          <p:cNvSpPr>
            <a:spLocks/>
          </p:cNvSpPr>
          <p:nvPr/>
        </p:nvSpPr>
        <p:spPr bwMode="auto">
          <a:xfrm>
            <a:off x="985838" y="3484563"/>
            <a:ext cx="277812" cy="388937"/>
          </a:xfrm>
          <a:custGeom>
            <a:avLst/>
            <a:gdLst>
              <a:gd name="T0" fmla="*/ 0 w 526"/>
              <a:gd name="T1" fmla="*/ 2147483647 h 736"/>
              <a:gd name="T2" fmla="*/ 2147483647 w 526"/>
              <a:gd name="T3" fmla="*/ 2147483647 h 736"/>
              <a:gd name="T4" fmla="*/ 2147483647 w 526"/>
              <a:gd name="T5" fmla="*/ 2147483647 h 736"/>
              <a:gd name="T6" fmla="*/ 2147483647 w 526"/>
              <a:gd name="T7" fmla="*/ 2147483647 h 736"/>
              <a:gd name="T8" fmla="*/ 2147483647 w 526"/>
              <a:gd name="T9" fmla="*/ 2147483647 h 736"/>
              <a:gd name="T10" fmla="*/ 2147483647 w 526"/>
              <a:gd name="T11" fmla="*/ 2147483647 h 736"/>
              <a:gd name="T12" fmla="*/ 2147483647 w 526"/>
              <a:gd name="T13" fmla="*/ 0 h 736"/>
              <a:gd name="T14" fmla="*/ 0 w 526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6"/>
              <a:gd name="T25" fmla="*/ 0 h 736"/>
              <a:gd name="T26" fmla="*/ 526 w 526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6" h="736">
                <a:moveTo>
                  <a:pt x="0" y="369"/>
                </a:moveTo>
                <a:lnTo>
                  <a:pt x="237" y="736"/>
                </a:lnTo>
                <a:lnTo>
                  <a:pt x="237" y="494"/>
                </a:lnTo>
                <a:lnTo>
                  <a:pt x="526" y="494"/>
                </a:lnTo>
                <a:lnTo>
                  <a:pt x="526" y="243"/>
                </a:lnTo>
                <a:lnTo>
                  <a:pt x="237" y="243"/>
                </a:lnTo>
                <a:lnTo>
                  <a:pt x="237" y="0"/>
                </a:lnTo>
                <a:lnTo>
                  <a:pt x="0" y="369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Freeform 84"/>
          <p:cNvSpPr>
            <a:spLocks/>
          </p:cNvSpPr>
          <p:nvPr/>
        </p:nvSpPr>
        <p:spPr bwMode="auto">
          <a:xfrm>
            <a:off x="7526338" y="3484563"/>
            <a:ext cx="334962" cy="388937"/>
          </a:xfrm>
          <a:custGeom>
            <a:avLst/>
            <a:gdLst>
              <a:gd name="T0" fmla="*/ 2147483647 w 632"/>
              <a:gd name="T1" fmla="*/ 2147483647 h 736"/>
              <a:gd name="T2" fmla="*/ 2147483647 w 632"/>
              <a:gd name="T3" fmla="*/ 0 h 736"/>
              <a:gd name="T4" fmla="*/ 2147483647 w 632"/>
              <a:gd name="T5" fmla="*/ 2147483647 h 736"/>
              <a:gd name="T6" fmla="*/ 0 w 632"/>
              <a:gd name="T7" fmla="*/ 2147483647 h 736"/>
              <a:gd name="T8" fmla="*/ 0 w 632"/>
              <a:gd name="T9" fmla="*/ 2147483647 h 736"/>
              <a:gd name="T10" fmla="*/ 2147483647 w 632"/>
              <a:gd name="T11" fmla="*/ 2147483647 h 736"/>
              <a:gd name="T12" fmla="*/ 2147483647 w 632"/>
              <a:gd name="T13" fmla="*/ 2147483647 h 736"/>
              <a:gd name="T14" fmla="*/ 2147483647 w 632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2"/>
              <a:gd name="T25" fmla="*/ 0 h 736"/>
              <a:gd name="T26" fmla="*/ 632 w 632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2" h="736">
                <a:moveTo>
                  <a:pt x="632" y="368"/>
                </a:moveTo>
                <a:lnTo>
                  <a:pt x="348" y="0"/>
                </a:lnTo>
                <a:lnTo>
                  <a:pt x="348" y="242"/>
                </a:lnTo>
                <a:lnTo>
                  <a:pt x="0" y="242"/>
                </a:lnTo>
                <a:lnTo>
                  <a:pt x="0" y="493"/>
                </a:lnTo>
                <a:lnTo>
                  <a:pt x="348" y="493"/>
                </a:lnTo>
                <a:lnTo>
                  <a:pt x="348" y="736"/>
                </a:lnTo>
                <a:lnTo>
                  <a:pt x="632" y="368"/>
                </a:lnTo>
                <a:close/>
              </a:path>
            </a:pathLst>
          </a:custGeom>
          <a:solidFill>
            <a:srgbClr val="E8EE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Freeform 85"/>
          <p:cNvSpPr>
            <a:spLocks/>
          </p:cNvSpPr>
          <p:nvPr/>
        </p:nvSpPr>
        <p:spPr bwMode="auto">
          <a:xfrm>
            <a:off x="7526338" y="3484563"/>
            <a:ext cx="334962" cy="388937"/>
          </a:xfrm>
          <a:custGeom>
            <a:avLst/>
            <a:gdLst>
              <a:gd name="T0" fmla="*/ 2147483647 w 632"/>
              <a:gd name="T1" fmla="*/ 2147483647 h 736"/>
              <a:gd name="T2" fmla="*/ 2147483647 w 632"/>
              <a:gd name="T3" fmla="*/ 0 h 736"/>
              <a:gd name="T4" fmla="*/ 2147483647 w 632"/>
              <a:gd name="T5" fmla="*/ 2147483647 h 736"/>
              <a:gd name="T6" fmla="*/ 0 w 632"/>
              <a:gd name="T7" fmla="*/ 2147483647 h 736"/>
              <a:gd name="T8" fmla="*/ 0 w 632"/>
              <a:gd name="T9" fmla="*/ 2147483647 h 736"/>
              <a:gd name="T10" fmla="*/ 2147483647 w 632"/>
              <a:gd name="T11" fmla="*/ 2147483647 h 736"/>
              <a:gd name="T12" fmla="*/ 2147483647 w 632"/>
              <a:gd name="T13" fmla="*/ 2147483647 h 736"/>
              <a:gd name="T14" fmla="*/ 2147483647 w 632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2"/>
              <a:gd name="T25" fmla="*/ 0 h 736"/>
              <a:gd name="T26" fmla="*/ 632 w 632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2" h="736">
                <a:moveTo>
                  <a:pt x="632" y="368"/>
                </a:moveTo>
                <a:lnTo>
                  <a:pt x="348" y="0"/>
                </a:lnTo>
                <a:lnTo>
                  <a:pt x="348" y="242"/>
                </a:lnTo>
                <a:lnTo>
                  <a:pt x="0" y="242"/>
                </a:lnTo>
                <a:lnTo>
                  <a:pt x="0" y="493"/>
                </a:lnTo>
                <a:lnTo>
                  <a:pt x="348" y="493"/>
                </a:lnTo>
                <a:lnTo>
                  <a:pt x="348" y="736"/>
                </a:lnTo>
                <a:lnTo>
                  <a:pt x="632" y="368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86"/>
          <p:cNvSpPr>
            <a:spLocks noChangeArrowheads="1"/>
          </p:cNvSpPr>
          <p:nvPr/>
        </p:nvSpPr>
        <p:spPr bwMode="auto">
          <a:xfrm>
            <a:off x="1263650" y="895350"/>
            <a:ext cx="557213" cy="5233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Rectangle 87"/>
          <p:cNvSpPr>
            <a:spLocks noChangeArrowheads="1"/>
          </p:cNvSpPr>
          <p:nvPr/>
        </p:nvSpPr>
        <p:spPr bwMode="auto">
          <a:xfrm>
            <a:off x="1263650" y="895350"/>
            <a:ext cx="557213" cy="52244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Rectangle 88"/>
          <p:cNvSpPr>
            <a:spLocks noChangeArrowheads="1"/>
          </p:cNvSpPr>
          <p:nvPr/>
        </p:nvSpPr>
        <p:spPr bwMode="auto">
          <a:xfrm rot="-5400000">
            <a:off x="1388269" y="3766344"/>
            <a:ext cx="1031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S</a:t>
            </a:r>
            <a:endParaRPr lang="ru-RU" sz="1200"/>
          </a:p>
        </p:txBody>
      </p:sp>
      <p:sp>
        <p:nvSpPr>
          <p:cNvPr id="17430" name="Rectangle 89"/>
          <p:cNvSpPr>
            <a:spLocks noChangeArrowheads="1"/>
          </p:cNvSpPr>
          <p:nvPr/>
        </p:nvSpPr>
        <p:spPr bwMode="auto">
          <a:xfrm rot="-5400000">
            <a:off x="1384300" y="3602038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</a:t>
            </a:r>
            <a:endParaRPr lang="ru-RU" sz="1200"/>
          </a:p>
        </p:txBody>
      </p:sp>
      <p:sp>
        <p:nvSpPr>
          <p:cNvPr id="17431" name="Rectangle 90"/>
          <p:cNvSpPr>
            <a:spLocks noChangeArrowheads="1"/>
          </p:cNvSpPr>
          <p:nvPr/>
        </p:nvSpPr>
        <p:spPr bwMode="auto">
          <a:xfrm rot="-5400000">
            <a:off x="1375569" y="3420269"/>
            <a:ext cx="128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M</a:t>
            </a:r>
            <a:endParaRPr lang="ru-RU" sz="1200"/>
          </a:p>
        </p:txBody>
      </p:sp>
      <p:sp>
        <p:nvSpPr>
          <p:cNvPr id="17432" name="Rectangle 102"/>
          <p:cNvSpPr>
            <a:spLocks noChangeArrowheads="1"/>
          </p:cNvSpPr>
          <p:nvPr/>
        </p:nvSpPr>
        <p:spPr bwMode="auto">
          <a:xfrm rot="-5400000">
            <a:off x="-297656" y="3396457"/>
            <a:ext cx="393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(управление взаимоотношениями с поставщиками) </a:t>
            </a:r>
            <a:endParaRPr lang="ru-RU" sz="1200"/>
          </a:p>
        </p:txBody>
      </p:sp>
      <p:sp>
        <p:nvSpPr>
          <p:cNvPr id="17433" name="Rectangle 112"/>
          <p:cNvSpPr>
            <a:spLocks noChangeArrowheads="1"/>
          </p:cNvSpPr>
          <p:nvPr/>
        </p:nvSpPr>
        <p:spPr bwMode="auto">
          <a:xfrm rot="-5400000">
            <a:off x="1660525" y="2805113"/>
            <a:ext cx="44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1200"/>
          </a:p>
        </p:txBody>
      </p:sp>
      <p:sp>
        <p:nvSpPr>
          <p:cNvPr id="17434" name="Freeform 122"/>
          <p:cNvSpPr>
            <a:spLocks/>
          </p:cNvSpPr>
          <p:nvPr/>
        </p:nvSpPr>
        <p:spPr bwMode="auto">
          <a:xfrm>
            <a:off x="6608763" y="3540125"/>
            <a:ext cx="361950" cy="277813"/>
          </a:xfrm>
          <a:custGeom>
            <a:avLst/>
            <a:gdLst>
              <a:gd name="T0" fmla="*/ 0 w 683"/>
              <a:gd name="T1" fmla="*/ 2147483647 h 527"/>
              <a:gd name="T2" fmla="*/ 2147483647 w 683"/>
              <a:gd name="T3" fmla="*/ 0 h 527"/>
              <a:gd name="T4" fmla="*/ 2147483647 w 683"/>
              <a:gd name="T5" fmla="*/ 2147483647 h 527"/>
              <a:gd name="T6" fmla="*/ 2147483647 w 683"/>
              <a:gd name="T7" fmla="*/ 2147483647 h 527"/>
              <a:gd name="T8" fmla="*/ 2147483647 w 683"/>
              <a:gd name="T9" fmla="*/ 0 h 527"/>
              <a:gd name="T10" fmla="*/ 2147483647 w 683"/>
              <a:gd name="T11" fmla="*/ 2147483647 h 527"/>
              <a:gd name="T12" fmla="*/ 2147483647 w 683"/>
              <a:gd name="T13" fmla="*/ 2147483647 h 527"/>
              <a:gd name="T14" fmla="*/ 2147483647 w 683"/>
              <a:gd name="T15" fmla="*/ 2147483647 h 527"/>
              <a:gd name="T16" fmla="*/ 2147483647 w 683"/>
              <a:gd name="T17" fmla="*/ 2147483647 h 527"/>
              <a:gd name="T18" fmla="*/ 2147483647 w 683"/>
              <a:gd name="T19" fmla="*/ 2147483647 h 527"/>
              <a:gd name="T20" fmla="*/ 0 w 683"/>
              <a:gd name="T21" fmla="*/ 2147483647 h 5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3"/>
              <a:gd name="T34" fmla="*/ 0 h 527"/>
              <a:gd name="T35" fmla="*/ 683 w 683"/>
              <a:gd name="T36" fmla="*/ 527 h 5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3" h="527">
                <a:moveTo>
                  <a:pt x="0" y="264"/>
                </a:moveTo>
                <a:lnTo>
                  <a:pt x="263" y="0"/>
                </a:lnTo>
                <a:lnTo>
                  <a:pt x="263" y="158"/>
                </a:lnTo>
                <a:lnTo>
                  <a:pt x="420" y="158"/>
                </a:lnTo>
                <a:lnTo>
                  <a:pt x="420" y="0"/>
                </a:lnTo>
                <a:lnTo>
                  <a:pt x="683" y="264"/>
                </a:lnTo>
                <a:lnTo>
                  <a:pt x="420" y="527"/>
                </a:lnTo>
                <a:lnTo>
                  <a:pt x="420" y="369"/>
                </a:lnTo>
                <a:lnTo>
                  <a:pt x="263" y="369"/>
                </a:lnTo>
                <a:lnTo>
                  <a:pt x="263" y="527"/>
                </a:lnTo>
                <a:lnTo>
                  <a:pt x="0" y="264"/>
                </a:lnTo>
                <a:close/>
              </a:path>
            </a:pathLst>
          </a:custGeom>
          <a:solidFill>
            <a:srgbClr val="E8EE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Freeform 123"/>
          <p:cNvSpPr>
            <a:spLocks/>
          </p:cNvSpPr>
          <p:nvPr/>
        </p:nvSpPr>
        <p:spPr bwMode="auto">
          <a:xfrm>
            <a:off x="6608763" y="3540125"/>
            <a:ext cx="361950" cy="277813"/>
          </a:xfrm>
          <a:custGeom>
            <a:avLst/>
            <a:gdLst>
              <a:gd name="T0" fmla="*/ 0 w 683"/>
              <a:gd name="T1" fmla="*/ 2147483647 h 527"/>
              <a:gd name="T2" fmla="*/ 2147483647 w 683"/>
              <a:gd name="T3" fmla="*/ 0 h 527"/>
              <a:gd name="T4" fmla="*/ 2147483647 w 683"/>
              <a:gd name="T5" fmla="*/ 2147483647 h 527"/>
              <a:gd name="T6" fmla="*/ 2147483647 w 683"/>
              <a:gd name="T7" fmla="*/ 2147483647 h 527"/>
              <a:gd name="T8" fmla="*/ 2147483647 w 683"/>
              <a:gd name="T9" fmla="*/ 0 h 527"/>
              <a:gd name="T10" fmla="*/ 2147483647 w 683"/>
              <a:gd name="T11" fmla="*/ 2147483647 h 527"/>
              <a:gd name="T12" fmla="*/ 2147483647 w 683"/>
              <a:gd name="T13" fmla="*/ 2147483647 h 527"/>
              <a:gd name="T14" fmla="*/ 2147483647 w 683"/>
              <a:gd name="T15" fmla="*/ 2147483647 h 527"/>
              <a:gd name="T16" fmla="*/ 2147483647 w 683"/>
              <a:gd name="T17" fmla="*/ 2147483647 h 527"/>
              <a:gd name="T18" fmla="*/ 2147483647 w 683"/>
              <a:gd name="T19" fmla="*/ 2147483647 h 527"/>
              <a:gd name="T20" fmla="*/ 0 w 683"/>
              <a:gd name="T21" fmla="*/ 2147483647 h 5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3"/>
              <a:gd name="T34" fmla="*/ 0 h 527"/>
              <a:gd name="T35" fmla="*/ 683 w 683"/>
              <a:gd name="T36" fmla="*/ 527 h 5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3" h="527">
                <a:moveTo>
                  <a:pt x="0" y="264"/>
                </a:moveTo>
                <a:lnTo>
                  <a:pt x="263" y="0"/>
                </a:lnTo>
                <a:lnTo>
                  <a:pt x="263" y="158"/>
                </a:lnTo>
                <a:lnTo>
                  <a:pt x="420" y="158"/>
                </a:lnTo>
                <a:lnTo>
                  <a:pt x="420" y="0"/>
                </a:lnTo>
                <a:lnTo>
                  <a:pt x="683" y="264"/>
                </a:lnTo>
                <a:lnTo>
                  <a:pt x="420" y="527"/>
                </a:lnTo>
                <a:lnTo>
                  <a:pt x="420" y="369"/>
                </a:lnTo>
                <a:lnTo>
                  <a:pt x="263" y="369"/>
                </a:lnTo>
                <a:lnTo>
                  <a:pt x="263" y="527"/>
                </a:lnTo>
                <a:lnTo>
                  <a:pt x="0" y="264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Freeform 124"/>
          <p:cNvSpPr>
            <a:spLocks/>
          </p:cNvSpPr>
          <p:nvPr/>
        </p:nvSpPr>
        <p:spPr bwMode="auto">
          <a:xfrm>
            <a:off x="1820863" y="3540125"/>
            <a:ext cx="361950" cy="277813"/>
          </a:xfrm>
          <a:custGeom>
            <a:avLst/>
            <a:gdLst>
              <a:gd name="T0" fmla="*/ 0 w 684"/>
              <a:gd name="T1" fmla="*/ 2147483647 h 527"/>
              <a:gd name="T2" fmla="*/ 2147483647 w 684"/>
              <a:gd name="T3" fmla="*/ 0 h 527"/>
              <a:gd name="T4" fmla="*/ 2147483647 w 684"/>
              <a:gd name="T5" fmla="*/ 2147483647 h 527"/>
              <a:gd name="T6" fmla="*/ 2147483647 w 684"/>
              <a:gd name="T7" fmla="*/ 2147483647 h 527"/>
              <a:gd name="T8" fmla="*/ 2147483647 w 684"/>
              <a:gd name="T9" fmla="*/ 0 h 527"/>
              <a:gd name="T10" fmla="*/ 2147483647 w 684"/>
              <a:gd name="T11" fmla="*/ 2147483647 h 527"/>
              <a:gd name="T12" fmla="*/ 2147483647 w 684"/>
              <a:gd name="T13" fmla="*/ 2147483647 h 527"/>
              <a:gd name="T14" fmla="*/ 2147483647 w 684"/>
              <a:gd name="T15" fmla="*/ 2147483647 h 527"/>
              <a:gd name="T16" fmla="*/ 2147483647 w 684"/>
              <a:gd name="T17" fmla="*/ 2147483647 h 527"/>
              <a:gd name="T18" fmla="*/ 2147483647 w 684"/>
              <a:gd name="T19" fmla="*/ 2147483647 h 527"/>
              <a:gd name="T20" fmla="*/ 0 w 684"/>
              <a:gd name="T21" fmla="*/ 2147483647 h 5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4"/>
              <a:gd name="T34" fmla="*/ 0 h 527"/>
              <a:gd name="T35" fmla="*/ 684 w 684"/>
              <a:gd name="T36" fmla="*/ 527 h 5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4" h="527">
                <a:moveTo>
                  <a:pt x="0" y="264"/>
                </a:moveTo>
                <a:lnTo>
                  <a:pt x="263" y="0"/>
                </a:lnTo>
                <a:lnTo>
                  <a:pt x="263" y="158"/>
                </a:lnTo>
                <a:lnTo>
                  <a:pt x="420" y="158"/>
                </a:lnTo>
                <a:lnTo>
                  <a:pt x="420" y="0"/>
                </a:lnTo>
                <a:lnTo>
                  <a:pt x="684" y="264"/>
                </a:lnTo>
                <a:lnTo>
                  <a:pt x="420" y="527"/>
                </a:lnTo>
                <a:lnTo>
                  <a:pt x="420" y="368"/>
                </a:lnTo>
                <a:lnTo>
                  <a:pt x="263" y="368"/>
                </a:lnTo>
                <a:lnTo>
                  <a:pt x="263" y="527"/>
                </a:lnTo>
                <a:lnTo>
                  <a:pt x="0" y="264"/>
                </a:lnTo>
                <a:close/>
              </a:path>
            </a:pathLst>
          </a:custGeom>
          <a:solidFill>
            <a:srgbClr val="E8EE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Freeform 125"/>
          <p:cNvSpPr>
            <a:spLocks/>
          </p:cNvSpPr>
          <p:nvPr/>
        </p:nvSpPr>
        <p:spPr bwMode="auto">
          <a:xfrm>
            <a:off x="1820863" y="3540125"/>
            <a:ext cx="361950" cy="277813"/>
          </a:xfrm>
          <a:custGeom>
            <a:avLst/>
            <a:gdLst>
              <a:gd name="T0" fmla="*/ 0 w 684"/>
              <a:gd name="T1" fmla="*/ 2147483647 h 527"/>
              <a:gd name="T2" fmla="*/ 2147483647 w 684"/>
              <a:gd name="T3" fmla="*/ 0 h 527"/>
              <a:gd name="T4" fmla="*/ 2147483647 w 684"/>
              <a:gd name="T5" fmla="*/ 2147483647 h 527"/>
              <a:gd name="T6" fmla="*/ 2147483647 w 684"/>
              <a:gd name="T7" fmla="*/ 2147483647 h 527"/>
              <a:gd name="T8" fmla="*/ 2147483647 w 684"/>
              <a:gd name="T9" fmla="*/ 0 h 527"/>
              <a:gd name="T10" fmla="*/ 2147483647 w 684"/>
              <a:gd name="T11" fmla="*/ 2147483647 h 527"/>
              <a:gd name="T12" fmla="*/ 2147483647 w 684"/>
              <a:gd name="T13" fmla="*/ 2147483647 h 527"/>
              <a:gd name="T14" fmla="*/ 2147483647 w 684"/>
              <a:gd name="T15" fmla="*/ 2147483647 h 527"/>
              <a:gd name="T16" fmla="*/ 2147483647 w 684"/>
              <a:gd name="T17" fmla="*/ 2147483647 h 527"/>
              <a:gd name="T18" fmla="*/ 2147483647 w 684"/>
              <a:gd name="T19" fmla="*/ 2147483647 h 527"/>
              <a:gd name="T20" fmla="*/ 0 w 684"/>
              <a:gd name="T21" fmla="*/ 2147483647 h 5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4"/>
              <a:gd name="T34" fmla="*/ 0 h 527"/>
              <a:gd name="T35" fmla="*/ 684 w 684"/>
              <a:gd name="T36" fmla="*/ 527 h 5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4" h="527">
                <a:moveTo>
                  <a:pt x="0" y="264"/>
                </a:moveTo>
                <a:lnTo>
                  <a:pt x="263" y="0"/>
                </a:lnTo>
                <a:lnTo>
                  <a:pt x="263" y="158"/>
                </a:lnTo>
                <a:lnTo>
                  <a:pt x="420" y="158"/>
                </a:lnTo>
                <a:lnTo>
                  <a:pt x="420" y="0"/>
                </a:lnTo>
                <a:lnTo>
                  <a:pt x="684" y="264"/>
                </a:lnTo>
                <a:lnTo>
                  <a:pt x="420" y="527"/>
                </a:lnTo>
                <a:lnTo>
                  <a:pt x="420" y="368"/>
                </a:lnTo>
                <a:lnTo>
                  <a:pt x="263" y="368"/>
                </a:lnTo>
                <a:lnTo>
                  <a:pt x="263" y="527"/>
                </a:lnTo>
                <a:lnTo>
                  <a:pt x="0" y="264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Rectangle 126"/>
          <p:cNvSpPr>
            <a:spLocks noChangeArrowheads="1"/>
          </p:cNvSpPr>
          <p:nvPr/>
        </p:nvSpPr>
        <p:spPr bwMode="auto">
          <a:xfrm>
            <a:off x="2181225" y="2235200"/>
            <a:ext cx="4413250" cy="411163"/>
          </a:xfrm>
          <a:prstGeom prst="rect">
            <a:avLst/>
          </a:prstGeom>
          <a:solidFill>
            <a:srgbClr val="F549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39" name="Picture 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888" y="5305425"/>
            <a:ext cx="417512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4400" y="5305425"/>
            <a:ext cx="4175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Rectangle 134"/>
          <p:cNvSpPr>
            <a:spLocks noChangeArrowheads="1"/>
          </p:cNvSpPr>
          <p:nvPr/>
        </p:nvSpPr>
        <p:spPr bwMode="auto">
          <a:xfrm>
            <a:off x="2182813" y="2649538"/>
            <a:ext cx="4422775" cy="417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42" name="Rectangle 141"/>
          <p:cNvSpPr>
            <a:spLocks noChangeArrowheads="1"/>
          </p:cNvSpPr>
          <p:nvPr/>
        </p:nvSpPr>
        <p:spPr bwMode="auto">
          <a:xfrm>
            <a:off x="2182813" y="3902075"/>
            <a:ext cx="4425950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43" name="Picture 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350" y="5305425"/>
            <a:ext cx="4175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4" name="Rectangle 143"/>
          <p:cNvSpPr>
            <a:spLocks noChangeArrowheads="1"/>
          </p:cNvSpPr>
          <p:nvPr/>
        </p:nvSpPr>
        <p:spPr bwMode="auto">
          <a:xfrm>
            <a:off x="2182813" y="3902075"/>
            <a:ext cx="4425950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45" name="Rectangle 144"/>
          <p:cNvSpPr>
            <a:spLocks noChangeArrowheads="1"/>
          </p:cNvSpPr>
          <p:nvPr/>
        </p:nvSpPr>
        <p:spPr bwMode="auto">
          <a:xfrm>
            <a:off x="2182813" y="3902075"/>
            <a:ext cx="4425950" cy="417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39" name="Rectangle 146"/>
          <p:cNvSpPr>
            <a:spLocks noChangeArrowheads="1"/>
          </p:cNvSpPr>
          <p:nvPr/>
        </p:nvSpPr>
        <p:spPr bwMode="auto">
          <a:xfrm>
            <a:off x="2182813" y="895350"/>
            <a:ext cx="4425950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47" name="Rectangle 147"/>
          <p:cNvSpPr>
            <a:spLocks noChangeArrowheads="1"/>
          </p:cNvSpPr>
          <p:nvPr/>
        </p:nvSpPr>
        <p:spPr bwMode="auto">
          <a:xfrm>
            <a:off x="2182813" y="895350"/>
            <a:ext cx="4425950" cy="417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48" name="Rectangle 150"/>
          <p:cNvSpPr>
            <a:spLocks noChangeArrowheads="1"/>
          </p:cNvSpPr>
          <p:nvPr/>
        </p:nvSpPr>
        <p:spPr bwMode="auto">
          <a:xfrm>
            <a:off x="2559050" y="989013"/>
            <a:ext cx="36655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PLM (</a:t>
            </a:r>
            <a:r>
              <a:rPr lang="ru-RU" sz="1200">
                <a:solidFill>
                  <a:srgbClr val="000000"/>
                </a:solidFill>
              </a:rPr>
              <a:t>управление жизненным циклом продукта</a:t>
            </a:r>
            <a:r>
              <a:rPr lang="en-US" sz="1200">
                <a:solidFill>
                  <a:srgbClr val="000000"/>
                </a:solidFill>
              </a:rPr>
              <a:t>)</a:t>
            </a:r>
            <a:endParaRPr lang="ru-RU" sz="1200"/>
          </a:p>
        </p:txBody>
      </p:sp>
      <p:sp>
        <p:nvSpPr>
          <p:cNvPr id="42" name="Rectangle 153"/>
          <p:cNvSpPr>
            <a:spLocks noChangeArrowheads="1"/>
          </p:cNvSpPr>
          <p:nvPr/>
        </p:nvSpPr>
        <p:spPr bwMode="auto">
          <a:xfrm>
            <a:off x="2152650" y="5692775"/>
            <a:ext cx="4437063" cy="417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0" name="Rectangle 154"/>
          <p:cNvSpPr>
            <a:spLocks noChangeArrowheads="1"/>
          </p:cNvSpPr>
          <p:nvPr/>
        </p:nvSpPr>
        <p:spPr bwMode="auto">
          <a:xfrm>
            <a:off x="3214688" y="5765800"/>
            <a:ext cx="2289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HR (управление персоналом) </a:t>
            </a:r>
            <a:endParaRPr lang="ru-RU" sz="1200"/>
          </a:p>
        </p:txBody>
      </p:sp>
      <p:pic>
        <p:nvPicPr>
          <p:cNvPr id="17451" name="Picture 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913" y="5305425"/>
            <a:ext cx="417512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2" name="Rectangle 161"/>
          <p:cNvSpPr>
            <a:spLocks noChangeArrowheads="1"/>
          </p:cNvSpPr>
          <p:nvPr/>
        </p:nvSpPr>
        <p:spPr bwMode="auto">
          <a:xfrm>
            <a:off x="2182813" y="3067050"/>
            <a:ext cx="4425950" cy="417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53" name="Picture 1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2863" y="5305425"/>
            <a:ext cx="417512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4" name="Rectangle 166"/>
          <p:cNvSpPr>
            <a:spLocks noChangeArrowheads="1"/>
          </p:cNvSpPr>
          <p:nvPr/>
        </p:nvSpPr>
        <p:spPr bwMode="auto">
          <a:xfrm>
            <a:off x="2182813" y="4319588"/>
            <a:ext cx="4425950" cy="417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55" name="Rectangle 168"/>
          <p:cNvSpPr>
            <a:spLocks noChangeArrowheads="1"/>
          </p:cNvSpPr>
          <p:nvPr/>
        </p:nvSpPr>
        <p:spPr bwMode="auto">
          <a:xfrm>
            <a:off x="2182813" y="4737100"/>
            <a:ext cx="4425950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56" name="Picture 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5" y="5305425"/>
            <a:ext cx="4191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7" name="Rectangle 170"/>
          <p:cNvSpPr>
            <a:spLocks noChangeArrowheads="1"/>
          </p:cNvSpPr>
          <p:nvPr/>
        </p:nvSpPr>
        <p:spPr bwMode="auto">
          <a:xfrm>
            <a:off x="2182813" y="4737100"/>
            <a:ext cx="4425950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58" name="Rectangle 171"/>
          <p:cNvSpPr>
            <a:spLocks noChangeArrowheads="1"/>
          </p:cNvSpPr>
          <p:nvPr/>
        </p:nvSpPr>
        <p:spPr bwMode="auto">
          <a:xfrm>
            <a:off x="2182813" y="4737100"/>
            <a:ext cx="4425950" cy="417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59" name="Rectangle 173"/>
          <p:cNvSpPr>
            <a:spLocks noChangeArrowheads="1"/>
          </p:cNvSpPr>
          <p:nvPr/>
        </p:nvSpPr>
        <p:spPr bwMode="auto">
          <a:xfrm>
            <a:off x="2182813" y="3484563"/>
            <a:ext cx="4425950" cy="417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60" name="Picture 1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425" y="5305425"/>
            <a:ext cx="4159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1" name="Rectangle 175"/>
          <p:cNvSpPr>
            <a:spLocks noChangeArrowheads="1"/>
          </p:cNvSpPr>
          <p:nvPr/>
        </p:nvSpPr>
        <p:spPr bwMode="auto">
          <a:xfrm>
            <a:off x="2182813" y="3503613"/>
            <a:ext cx="4425950" cy="417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62" name="Rectangle 176"/>
          <p:cNvSpPr>
            <a:spLocks noChangeArrowheads="1"/>
          </p:cNvSpPr>
          <p:nvPr/>
        </p:nvSpPr>
        <p:spPr bwMode="auto">
          <a:xfrm>
            <a:off x="2182813" y="3484563"/>
            <a:ext cx="4425950" cy="417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63" name="Picture 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5305425"/>
            <a:ext cx="4175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4" name="Rectangle 180"/>
          <p:cNvSpPr>
            <a:spLocks noChangeArrowheads="1"/>
          </p:cNvSpPr>
          <p:nvPr/>
        </p:nvSpPr>
        <p:spPr bwMode="auto">
          <a:xfrm>
            <a:off x="2181225" y="1812925"/>
            <a:ext cx="4419600" cy="41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65" name="Rectangle 182"/>
          <p:cNvSpPr>
            <a:spLocks noChangeArrowheads="1"/>
          </p:cNvSpPr>
          <p:nvPr/>
        </p:nvSpPr>
        <p:spPr bwMode="auto">
          <a:xfrm>
            <a:off x="4070350" y="1870075"/>
            <a:ext cx="712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Финансы</a:t>
            </a:r>
            <a:endParaRPr lang="ru-RU" sz="1200"/>
          </a:p>
        </p:txBody>
      </p:sp>
      <p:pic>
        <p:nvPicPr>
          <p:cNvPr id="1746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5305425"/>
            <a:ext cx="4175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7" name="Rectangle 186"/>
          <p:cNvSpPr>
            <a:spLocks noChangeArrowheads="1"/>
          </p:cNvSpPr>
          <p:nvPr/>
        </p:nvSpPr>
        <p:spPr bwMode="auto">
          <a:xfrm>
            <a:off x="2182813" y="5154613"/>
            <a:ext cx="4425950" cy="417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68" name="Picture 1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838" y="5305425"/>
            <a:ext cx="36353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9" name="Rectangle 191"/>
          <p:cNvSpPr>
            <a:spLocks noChangeArrowheads="1"/>
          </p:cNvSpPr>
          <p:nvPr/>
        </p:nvSpPr>
        <p:spPr bwMode="auto">
          <a:xfrm>
            <a:off x="2182813" y="1446213"/>
            <a:ext cx="4416425" cy="3683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pic>
        <p:nvPicPr>
          <p:cNvPr id="17470" name="Picture 2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6988" y="5305425"/>
            <a:ext cx="38893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1" name="Rectangle 238"/>
          <p:cNvSpPr>
            <a:spLocks noChangeArrowheads="1"/>
          </p:cNvSpPr>
          <p:nvPr/>
        </p:nvSpPr>
        <p:spPr bwMode="auto">
          <a:xfrm>
            <a:off x="2179638" y="2208213"/>
            <a:ext cx="4424362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7472" name="Rectangle 130"/>
          <p:cNvSpPr>
            <a:spLocks noChangeArrowheads="1"/>
          </p:cNvSpPr>
          <p:nvPr/>
        </p:nvSpPr>
        <p:spPr bwMode="auto">
          <a:xfrm>
            <a:off x="3879850" y="2306638"/>
            <a:ext cx="1120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/>
              <a:t>Планирование</a:t>
            </a:r>
          </a:p>
        </p:txBody>
      </p:sp>
      <p:sp>
        <p:nvSpPr>
          <p:cNvPr id="17473" name="Rectangle 162"/>
          <p:cNvSpPr>
            <a:spLocks noChangeArrowheads="1"/>
          </p:cNvSpPr>
          <p:nvPr/>
        </p:nvSpPr>
        <p:spPr bwMode="auto">
          <a:xfrm>
            <a:off x="3862388" y="3143250"/>
            <a:ext cx="1100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Производство</a:t>
            </a:r>
            <a:endParaRPr lang="ru-RU" sz="1200"/>
          </a:p>
        </p:txBody>
      </p:sp>
      <p:sp>
        <p:nvSpPr>
          <p:cNvPr id="17474" name="Rectangle 135"/>
          <p:cNvSpPr>
            <a:spLocks noChangeArrowheads="1"/>
          </p:cNvSpPr>
          <p:nvPr/>
        </p:nvSpPr>
        <p:spPr bwMode="auto">
          <a:xfrm>
            <a:off x="4013200" y="2703513"/>
            <a:ext cx="820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Логистика </a:t>
            </a:r>
            <a:endParaRPr lang="ru-RU" sz="1200"/>
          </a:p>
        </p:txBody>
      </p:sp>
      <p:sp>
        <p:nvSpPr>
          <p:cNvPr id="17475" name="Rectangle 177"/>
          <p:cNvSpPr>
            <a:spLocks noChangeArrowheads="1"/>
          </p:cNvSpPr>
          <p:nvPr/>
        </p:nvSpPr>
        <p:spPr bwMode="auto">
          <a:xfrm>
            <a:off x="4019550" y="3549650"/>
            <a:ext cx="696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Качество</a:t>
            </a:r>
            <a:endParaRPr lang="ru-RU" sz="1200"/>
          </a:p>
        </p:txBody>
      </p:sp>
      <p:sp>
        <p:nvSpPr>
          <p:cNvPr id="17476" name="Rectangle 145"/>
          <p:cNvSpPr>
            <a:spLocks noChangeArrowheads="1"/>
          </p:cNvSpPr>
          <p:nvPr/>
        </p:nvSpPr>
        <p:spPr bwMode="auto">
          <a:xfrm>
            <a:off x="4146550" y="3965575"/>
            <a:ext cx="563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Сервис</a:t>
            </a:r>
          </a:p>
        </p:txBody>
      </p:sp>
      <p:sp>
        <p:nvSpPr>
          <p:cNvPr id="17477" name="Rectangle 187"/>
          <p:cNvSpPr>
            <a:spLocks noChangeArrowheads="1"/>
          </p:cNvSpPr>
          <p:nvPr/>
        </p:nvSpPr>
        <p:spPr bwMode="auto">
          <a:xfrm>
            <a:off x="3690938" y="5219700"/>
            <a:ext cx="138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Бизнес-аналитика</a:t>
            </a:r>
            <a:endParaRPr lang="ru-RU" sz="1200" dirty="0"/>
          </a:p>
        </p:txBody>
      </p:sp>
      <p:sp>
        <p:nvSpPr>
          <p:cNvPr id="17478" name="Rectangle 167"/>
          <p:cNvSpPr>
            <a:spLocks noChangeArrowheads="1"/>
          </p:cNvSpPr>
          <p:nvPr/>
        </p:nvSpPr>
        <p:spPr bwMode="auto">
          <a:xfrm>
            <a:off x="4060825" y="4384675"/>
            <a:ext cx="684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Продажи</a:t>
            </a:r>
            <a:endParaRPr lang="ru-RU" sz="1200"/>
          </a:p>
        </p:txBody>
      </p:sp>
      <p:sp>
        <p:nvSpPr>
          <p:cNvPr id="17479" name="Rectangle 172"/>
          <p:cNvSpPr>
            <a:spLocks noChangeArrowheads="1"/>
          </p:cNvSpPr>
          <p:nvPr/>
        </p:nvSpPr>
        <p:spPr bwMode="auto">
          <a:xfrm>
            <a:off x="3851275" y="4802188"/>
            <a:ext cx="990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Контроллинг</a:t>
            </a:r>
            <a:endParaRPr lang="ru-RU" sz="1200"/>
          </a:p>
        </p:txBody>
      </p:sp>
      <p:sp>
        <p:nvSpPr>
          <p:cNvPr id="17480" name="Rectangle 194"/>
          <p:cNvSpPr>
            <a:spLocks noChangeArrowheads="1"/>
          </p:cNvSpPr>
          <p:nvPr/>
        </p:nvSpPr>
        <p:spPr bwMode="auto">
          <a:xfrm>
            <a:off x="3032125" y="1476375"/>
            <a:ext cx="261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/>
              <a:t>Производственная спецификация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7482" name="Rectangle 102"/>
          <p:cNvSpPr>
            <a:spLocks noChangeArrowheads="1"/>
          </p:cNvSpPr>
          <p:nvPr/>
        </p:nvSpPr>
        <p:spPr bwMode="auto">
          <a:xfrm rot="-5400000">
            <a:off x="4793457" y="3334544"/>
            <a:ext cx="5180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(управление взаимоотношениями с клиентами) </a:t>
            </a:r>
            <a:endParaRPr lang="ru-RU" sz="1200"/>
          </a:p>
        </p:txBody>
      </p:sp>
      <p:sp>
        <p:nvSpPr>
          <p:cNvPr id="17483" name="Номер слайда 7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8017D-30AE-4314-ACC0-15C6FD1512E4}" type="slidenum">
              <a:rPr lang="ru-RU" smtClean="0"/>
              <a:pPr/>
              <a:t>6</a:t>
            </a:fld>
            <a:r>
              <a:rPr lang="ru-RU" dirty="0" smtClean="0"/>
              <a:t>\10</a:t>
            </a:r>
          </a:p>
        </p:txBody>
      </p:sp>
      <p:sp>
        <p:nvSpPr>
          <p:cNvPr id="17484" name="Нижний колонтитул 7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0" descr="Аппарат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4238625" y="49213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ТИПИЗАЦИЯ ИТ СИСТЕМ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700588" y="779463"/>
            <a:ext cx="0" cy="51816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138113" y="717550"/>
            <a:ext cx="423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2009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4873625" y="717550"/>
            <a:ext cx="415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2015</a:t>
            </a:r>
          </a:p>
        </p:txBody>
      </p:sp>
      <p:graphicFrame>
        <p:nvGraphicFramePr>
          <p:cNvPr id="4098" name="Объект 1"/>
          <p:cNvGraphicFramePr>
            <a:graphicFrameLocks/>
          </p:cNvGraphicFramePr>
          <p:nvPr/>
        </p:nvGraphicFramePr>
        <p:xfrm>
          <a:off x="800100" y="1044575"/>
          <a:ext cx="3438525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Лист" r:id="rId6" imgW="2914631" imgH="5286336" progId="Excel.Sheet.8">
                  <p:embed/>
                </p:oleObj>
              </mc:Choice>
              <mc:Fallback>
                <p:oleObj name="Лист" r:id="rId6" imgW="2914631" imgH="5286336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044575"/>
                        <a:ext cx="3438525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Объект 2"/>
          <p:cNvGraphicFramePr>
            <a:graphicFrameLocks/>
          </p:cNvGraphicFramePr>
          <p:nvPr/>
        </p:nvGraphicFramePr>
        <p:xfrm>
          <a:off x="5216525" y="1087438"/>
          <a:ext cx="33750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Лист" r:id="rId9" imgW="3124303" imgH="5343641" progId="Excel.Sheet.8">
                  <p:embed/>
                </p:oleObj>
              </mc:Choice>
              <mc:Fallback>
                <p:oleObj name="Лист" r:id="rId9" imgW="3124303" imgH="5343641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1087438"/>
                        <a:ext cx="3375025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D0FD9-027E-4634-9DC2-A2F3DC833AFB}" type="slidenum">
              <a:rPr lang="ru-RU" smtClean="0"/>
              <a:pPr/>
              <a:t>7</a:t>
            </a:fld>
            <a:r>
              <a:rPr lang="ru-RU" dirty="0" smtClean="0"/>
              <a:t>\10</a:t>
            </a:r>
          </a:p>
        </p:txBody>
      </p:sp>
      <p:sp>
        <p:nvSpPr>
          <p:cNvPr id="4107" name="Нижний колонтитул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459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4238625" y="4921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РАСХОДЫ </a:t>
            </a:r>
            <a:r>
              <a:rPr lang="ru-RU" sz="1400" b="1" dirty="0">
                <a:solidFill>
                  <a:schemeClr val="bg1"/>
                </a:solidFill>
              </a:rPr>
              <a:t>НА НЕ ПРОФИЛЬНУЮ (ИТ)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ДЕЯТЕЛЬНОСТЬ ПРЕДПРИЯТИЯ</a:t>
            </a: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127000" y="725488"/>
            <a:ext cx="5473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ОПЕРАЦИОННЫЕ И ИНВЕСТИЦИОННЫЕ ЗАТРАТЫ</a:t>
            </a:r>
            <a:endParaRPr lang="ru-RU" sz="1600" b="1" dirty="0">
              <a:solidFill>
                <a:schemeClr val="accent2"/>
              </a:solidFill>
            </a:endParaRPr>
          </a:p>
          <a:p>
            <a:endParaRPr lang="ru-RU" sz="1600" b="1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ИНФРАСТРУКТРУА </a:t>
            </a:r>
            <a:r>
              <a:rPr lang="ru-RU" sz="1600" b="1" dirty="0">
                <a:solidFill>
                  <a:srgbClr val="FF0000"/>
                </a:solidFill>
              </a:rPr>
              <a:t>ЦОД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КАПИТАЛЬНЫЕ </a:t>
            </a:r>
            <a:r>
              <a:rPr lang="ru-RU" sz="1600" b="1" dirty="0">
                <a:solidFill>
                  <a:srgbClr val="FF0000"/>
                </a:solidFill>
              </a:rPr>
              <a:t>ЗАТРАТЫ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ЛИЦЕНЗИРОВАНИЕ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КОНСАЛТИНГ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ПОСТОЯННЫЙ КАДРОВЫЙ ДЕФИЦИТ</a:t>
            </a: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42875" y="3668713"/>
            <a:ext cx="54959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</a:rPr>
              <a:t>ТЕНДЕНЦИИ ИНФОРМАТИЗАЦИИ РЕСПУБЛИКИ ТАТАРСТАН</a:t>
            </a:r>
          </a:p>
          <a:p>
            <a:endParaRPr lang="ru-RU" sz="1600" b="1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FF0000"/>
                </a:solidFill>
              </a:rPr>
              <a:t>ИСПОЛЬЗОВАНИЕ ИНФРАСТРУКТУРЫ ВНЕШНИХ ДАДА-ЦЕНТРОВ (ИТ-парк)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FF0000"/>
                </a:solidFill>
              </a:rPr>
              <a:t>ПЕРЕХОД НА </a:t>
            </a:r>
            <a:r>
              <a:rPr lang="en-US" sz="1600" b="1">
                <a:solidFill>
                  <a:srgbClr val="FF0000"/>
                </a:solidFill>
              </a:rPr>
              <a:t>SAAS-</a:t>
            </a:r>
            <a:r>
              <a:rPr lang="ru-RU" sz="1600" b="1">
                <a:solidFill>
                  <a:srgbClr val="FF0000"/>
                </a:solidFill>
              </a:rPr>
              <a:t>ТЕХНОЛОГИИ (получение услуг вместо покупки и сопровождения программного обеспечения)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FF0000"/>
                </a:solidFill>
              </a:rPr>
              <a:t>РАЗВИТИЕ РЕСПУБЛИКАНСКИХ КОМПЕТЕНЦИЙ</a:t>
            </a:r>
          </a:p>
        </p:txBody>
      </p:sp>
      <p:grpSp>
        <p:nvGrpSpPr>
          <p:cNvPr id="19463" name="Группа 12"/>
          <p:cNvGrpSpPr>
            <a:grpSpLocks/>
          </p:cNvGrpSpPr>
          <p:nvPr/>
        </p:nvGrpSpPr>
        <p:grpSpPr bwMode="auto">
          <a:xfrm>
            <a:off x="5548313" y="2228850"/>
            <a:ext cx="471487" cy="285750"/>
            <a:chOff x="2085454" y="1756563"/>
            <a:chExt cx="470907" cy="550872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2085454" y="1866737"/>
              <a:ext cx="329794" cy="330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/>
            </a:p>
          </p:txBody>
        </p:sp>
      </p:grpSp>
      <p:grpSp>
        <p:nvGrpSpPr>
          <p:cNvPr id="19464" name="Группа 13"/>
          <p:cNvGrpSpPr>
            <a:grpSpLocks/>
          </p:cNvGrpSpPr>
          <p:nvPr/>
        </p:nvGrpSpPr>
        <p:grpSpPr bwMode="auto">
          <a:xfrm>
            <a:off x="6024563" y="928688"/>
            <a:ext cx="2962275" cy="2962275"/>
            <a:chOff x="2751832" y="551160"/>
            <a:chExt cx="2961679" cy="2961679"/>
          </a:xfrm>
        </p:grpSpPr>
        <p:sp>
          <p:nvSpPr>
            <p:cNvPr id="15" name="Овал 14"/>
            <p:cNvSpPr/>
            <p:nvPr/>
          </p:nvSpPr>
          <p:spPr>
            <a:xfrm>
              <a:off x="2751832" y="551160"/>
              <a:ext cx="2961679" cy="296167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6"/>
            <p:cNvSpPr/>
            <p:nvPr/>
          </p:nvSpPr>
          <p:spPr>
            <a:xfrm>
              <a:off x="2947055" y="984460"/>
              <a:ext cx="2533140" cy="2095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40% </a:t>
              </a:r>
              <a:r>
                <a:rPr lang="ru-RU" sz="1600" dirty="0"/>
                <a:t>ЭКОНОМИИ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+ </a:t>
              </a:r>
            </a:p>
            <a:p>
              <a:pPr algn="ctr" defTabSz="2311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СТРАХОВАНИЕ ИНФОМАЦИОННЫХ РИСКОВ</a:t>
              </a:r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>
            <a:off x="5391150" y="885825"/>
            <a:ext cx="390525" cy="2971800"/>
          </a:xfrm>
          <a:prstGeom prst="rightBrace">
            <a:avLst>
              <a:gd name="adj1" fmla="val 0"/>
              <a:gd name="adj2" fmla="val 50321"/>
            </a:avLst>
          </a:prstGeom>
          <a:ln w="793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6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3DE811-C27C-409F-BE38-4A7F6F188E92}" type="slidenum">
              <a:rPr lang="ru-RU" smtClean="0"/>
              <a:pPr/>
              <a:t>8</a:t>
            </a:fld>
            <a:r>
              <a:rPr lang="ru-RU" dirty="0" smtClean="0"/>
              <a:t>\10</a:t>
            </a:r>
          </a:p>
        </p:txBody>
      </p:sp>
      <p:sp>
        <p:nvSpPr>
          <p:cNvPr id="19467" name="Нижний колонтитул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0" descr="Аппара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73025" y="44450"/>
            <a:ext cx="4056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ЦЕНТР ИНФОРМАЦИОННЫХ И КОММУНИКАЦИОННЫХ ТЕХНОЛОГИЙ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4240213" y="41275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ТИПОВАЯ СТРАТЕГИЯ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775" y="2754313"/>
            <a:ext cx="2366963" cy="642937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Инфраструктура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775" y="1830388"/>
            <a:ext cx="8397875" cy="404812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Затраты при реализации и поддержке информационных систем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5025" y="2754313"/>
            <a:ext cx="2366963" cy="642937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Лицензии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9688" y="2754313"/>
            <a:ext cx="2366962" cy="642937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Консалтинг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485901" y="2384425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424363" y="2384425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7440613" y="2384425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775" y="4014788"/>
            <a:ext cx="2366963" cy="644525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Корпоративное соглашение по оборудованию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75025" y="4014788"/>
            <a:ext cx="2366963" cy="644525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Корпоративное соглашение по лицензированию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89688" y="4014788"/>
            <a:ext cx="2366962" cy="644525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Объемы работ для получения скидок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495426" y="3536950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424363" y="3536950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440613" y="3570287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24363" y="4814887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40613" y="4814887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495426" y="4814887"/>
            <a:ext cx="266700" cy="282575"/>
          </a:xfrm>
          <a:prstGeom prst="rightArrow">
            <a:avLst/>
          </a:prstGeom>
          <a:solidFill>
            <a:srgbClr val="26407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8775" y="5259388"/>
            <a:ext cx="8397875" cy="404812"/>
          </a:xfrm>
          <a:prstGeom prst="roundRect">
            <a:avLst>
              <a:gd name="adj" fmla="val 11813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Выделенная структура (</a:t>
            </a:r>
            <a:r>
              <a:rPr lang="ru-RU" sz="1400" b="1" dirty="0" err="1"/>
              <a:t>инсорсинг</a:t>
            </a:r>
            <a:r>
              <a:rPr lang="ru-RU" sz="1400" b="1" dirty="0"/>
              <a:t>) по реализации ИТ стратегии и сопровождению</a:t>
            </a:r>
          </a:p>
        </p:txBody>
      </p:sp>
      <p:pic>
        <p:nvPicPr>
          <p:cNvPr id="205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825" y="1031875"/>
            <a:ext cx="14589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852488"/>
            <a:ext cx="7667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950" y="711200"/>
            <a:ext cx="2343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7700" y="1077913"/>
            <a:ext cx="1228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7288" y="1119188"/>
            <a:ext cx="2262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9663" y="671513"/>
            <a:ext cx="6524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2488" y="671513"/>
            <a:ext cx="1504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0063" y="719138"/>
            <a:ext cx="13287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Номер слайда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58FD8-505C-4994-9207-34817D0C689A}" type="slidenum">
              <a:rPr lang="ru-RU" smtClean="0"/>
              <a:pPr/>
              <a:t>9</a:t>
            </a:fld>
            <a:r>
              <a:rPr lang="ru-RU" dirty="0" smtClean="0"/>
              <a:t>\10</a:t>
            </a:r>
          </a:p>
        </p:txBody>
      </p:sp>
      <p:sp>
        <p:nvSpPr>
          <p:cNvPr id="20511" name="Нижний колонтитул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1576</Words>
  <Application>Microsoft Office PowerPoint</Application>
  <PresentationFormat>Экран (4:3)</PresentationFormat>
  <Paragraphs>283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Оформление по умолчанию</vt:lpstr>
      <vt:lpstr>Visio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dkiseleva</dc:creator>
  <cp:lastModifiedBy>01</cp:lastModifiedBy>
  <cp:revision>150</cp:revision>
  <dcterms:created xsi:type="dcterms:W3CDTF">2009-01-19T05:52:23Z</dcterms:created>
  <dcterms:modified xsi:type="dcterms:W3CDTF">2011-11-09T05:09:27Z</dcterms:modified>
</cp:coreProperties>
</file>